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3" r:id="rId2"/>
    <p:sldId id="257" r:id="rId3"/>
    <p:sldId id="267" r:id="rId4"/>
    <p:sldId id="278" r:id="rId5"/>
    <p:sldId id="259" r:id="rId6"/>
    <p:sldId id="260" r:id="rId7"/>
    <p:sldId id="261" r:id="rId8"/>
    <p:sldId id="262" r:id="rId9"/>
    <p:sldId id="284" r:id="rId10"/>
    <p:sldId id="281" r:id="rId11"/>
    <p:sldId id="303" r:id="rId12"/>
    <p:sldId id="304" r:id="rId13"/>
    <p:sldId id="302" r:id="rId14"/>
    <p:sldId id="287" r:id="rId15"/>
    <p:sldId id="288" r:id="rId16"/>
    <p:sldId id="292" r:id="rId17"/>
    <p:sldId id="286" r:id="rId18"/>
    <p:sldId id="289" r:id="rId19"/>
    <p:sldId id="290" r:id="rId20"/>
    <p:sldId id="293" r:id="rId21"/>
    <p:sldId id="294" r:id="rId22"/>
    <p:sldId id="300" r:id="rId23"/>
    <p:sldId id="295" r:id="rId24"/>
    <p:sldId id="298" r:id="rId25"/>
    <p:sldId id="296" r:id="rId26"/>
    <p:sldId id="297" r:id="rId27"/>
    <p:sldId id="299" r:id="rId28"/>
    <p:sldId id="301" r:id="rId29"/>
    <p:sldId id="276" r:id="rId30"/>
    <p:sldId id="30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6" d="100"/>
          <a:sy n="66" d="100"/>
        </p:scale>
        <p:origin x="-142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48C09-097C-4E32-8430-3215B183A591}" type="datetimeFigureOut">
              <a:rPr lang="en-US" smtClean="0"/>
              <a:t>9/3/2020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44A1C-A4D9-453A-9D4D-49C12A55FF13}" type="slidenum">
              <a:rPr lang="en-US" smtClean="0"/>
              <a:t>‹#›</a:t>
            </a:fld>
            <a:endParaRPr lang="en-US"/>
          </a:p>
        </p:txBody>
      </p:sp>
    </p:spTree>
    <p:extLst>
      <p:ext uri="{BB962C8B-B14F-4D97-AF65-F5344CB8AC3E}">
        <p14:creationId xmlns:p14="http://schemas.microsoft.com/office/powerpoint/2010/main" val="2288758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44A1C-A4D9-453A-9D4D-49C12A55FF13}" type="slidenum">
              <a:rPr lang="en-US" smtClean="0"/>
              <a:t>27</a:t>
            </a:fld>
            <a:endParaRPr lang="en-US"/>
          </a:p>
        </p:txBody>
      </p:sp>
    </p:spTree>
    <p:extLst>
      <p:ext uri="{BB962C8B-B14F-4D97-AF65-F5344CB8AC3E}">
        <p14:creationId xmlns:p14="http://schemas.microsoft.com/office/powerpoint/2010/main" val="339054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52F348-568F-4708-99D8-5B2357746FFA}"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4FBB3-30DE-454A-967C-12970A1216FC}" type="slidenum">
              <a:rPr lang="en-US" smtClean="0"/>
              <a:t>‹#›</a:t>
            </a:fld>
            <a:endParaRPr lang="en-US"/>
          </a:p>
        </p:txBody>
      </p:sp>
    </p:spTree>
    <p:extLst>
      <p:ext uri="{BB962C8B-B14F-4D97-AF65-F5344CB8AC3E}">
        <p14:creationId xmlns:p14="http://schemas.microsoft.com/office/powerpoint/2010/main" val="421308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F348-568F-4708-99D8-5B2357746FFA}"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4FBB3-30DE-454A-967C-12970A1216FC}" type="slidenum">
              <a:rPr lang="en-US" smtClean="0"/>
              <a:t>‹#›</a:t>
            </a:fld>
            <a:endParaRPr lang="en-US"/>
          </a:p>
        </p:txBody>
      </p:sp>
    </p:spTree>
    <p:extLst>
      <p:ext uri="{BB962C8B-B14F-4D97-AF65-F5344CB8AC3E}">
        <p14:creationId xmlns:p14="http://schemas.microsoft.com/office/powerpoint/2010/main" val="329777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F348-568F-4708-99D8-5B2357746FFA}"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4FBB3-30DE-454A-967C-12970A1216FC}" type="slidenum">
              <a:rPr lang="en-US" smtClean="0"/>
              <a:t>‹#›</a:t>
            </a:fld>
            <a:endParaRPr lang="en-US"/>
          </a:p>
        </p:txBody>
      </p:sp>
    </p:spTree>
    <p:extLst>
      <p:ext uri="{BB962C8B-B14F-4D97-AF65-F5344CB8AC3E}">
        <p14:creationId xmlns:p14="http://schemas.microsoft.com/office/powerpoint/2010/main" val="280045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CCEE7C-5CE9-453F-8C3C-9423183196B5}" type="slidenum">
              <a:rPr lang="en-US"/>
              <a:pPr>
                <a:defRPr/>
              </a:pPr>
              <a:t>‹#›</a:t>
            </a:fld>
            <a:endParaRPr lang="en-US"/>
          </a:p>
        </p:txBody>
      </p:sp>
    </p:spTree>
    <p:extLst>
      <p:ext uri="{BB962C8B-B14F-4D97-AF65-F5344CB8AC3E}">
        <p14:creationId xmlns:p14="http://schemas.microsoft.com/office/powerpoint/2010/main" val="216872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52F348-568F-4708-99D8-5B2357746FFA}"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4FBB3-30DE-454A-967C-12970A1216FC}" type="slidenum">
              <a:rPr lang="en-US" smtClean="0"/>
              <a:t>‹#›</a:t>
            </a:fld>
            <a:endParaRPr lang="en-US"/>
          </a:p>
        </p:txBody>
      </p:sp>
    </p:spTree>
    <p:extLst>
      <p:ext uri="{BB962C8B-B14F-4D97-AF65-F5344CB8AC3E}">
        <p14:creationId xmlns:p14="http://schemas.microsoft.com/office/powerpoint/2010/main" val="41961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2F348-568F-4708-99D8-5B2357746FFA}"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4FBB3-30DE-454A-967C-12970A1216FC}" type="slidenum">
              <a:rPr lang="en-US" smtClean="0"/>
              <a:t>‹#›</a:t>
            </a:fld>
            <a:endParaRPr lang="en-US"/>
          </a:p>
        </p:txBody>
      </p:sp>
    </p:spTree>
    <p:extLst>
      <p:ext uri="{BB962C8B-B14F-4D97-AF65-F5344CB8AC3E}">
        <p14:creationId xmlns:p14="http://schemas.microsoft.com/office/powerpoint/2010/main" val="56704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2F348-568F-4708-99D8-5B2357746FFA}"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4FBB3-30DE-454A-967C-12970A1216FC}" type="slidenum">
              <a:rPr lang="en-US" smtClean="0"/>
              <a:t>‹#›</a:t>
            </a:fld>
            <a:endParaRPr lang="en-US"/>
          </a:p>
        </p:txBody>
      </p:sp>
    </p:spTree>
    <p:extLst>
      <p:ext uri="{BB962C8B-B14F-4D97-AF65-F5344CB8AC3E}">
        <p14:creationId xmlns:p14="http://schemas.microsoft.com/office/powerpoint/2010/main" val="51617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52F348-568F-4708-99D8-5B2357746FFA}"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64FBB3-30DE-454A-967C-12970A1216FC}" type="slidenum">
              <a:rPr lang="en-US" smtClean="0"/>
              <a:t>‹#›</a:t>
            </a:fld>
            <a:endParaRPr lang="en-US"/>
          </a:p>
        </p:txBody>
      </p:sp>
    </p:spTree>
    <p:extLst>
      <p:ext uri="{BB962C8B-B14F-4D97-AF65-F5344CB8AC3E}">
        <p14:creationId xmlns:p14="http://schemas.microsoft.com/office/powerpoint/2010/main" val="316586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52F348-568F-4708-99D8-5B2357746FFA}"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64FBB3-30DE-454A-967C-12970A1216FC}" type="slidenum">
              <a:rPr lang="en-US" smtClean="0"/>
              <a:t>‹#›</a:t>
            </a:fld>
            <a:endParaRPr lang="en-US"/>
          </a:p>
        </p:txBody>
      </p:sp>
    </p:spTree>
    <p:extLst>
      <p:ext uri="{BB962C8B-B14F-4D97-AF65-F5344CB8AC3E}">
        <p14:creationId xmlns:p14="http://schemas.microsoft.com/office/powerpoint/2010/main" val="156140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2F348-568F-4708-99D8-5B2357746FFA}"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64FBB3-30DE-454A-967C-12970A1216FC}" type="slidenum">
              <a:rPr lang="en-US" smtClean="0"/>
              <a:t>‹#›</a:t>
            </a:fld>
            <a:endParaRPr lang="en-US"/>
          </a:p>
        </p:txBody>
      </p:sp>
    </p:spTree>
    <p:extLst>
      <p:ext uri="{BB962C8B-B14F-4D97-AF65-F5344CB8AC3E}">
        <p14:creationId xmlns:p14="http://schemas.microsoft.com/office/powerpoint/2010/main" val="282809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F348-568F-4708-99D8-5B2357746FFA}"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4FBB3-30DE-454A-967C-12970A1216FC}" type="slidenum">
              <a:rPr lang="en-US" smtClean="0"/>
              <a:t>‹#›</a:t>
            </a:fld>
            <a:endParaRPr lang="en-US"/>
          </a:p>
        </p:txBody>
      </p:sp>
    </p:spTree>
    <p:extLst>
      <p:ext uri="{BB962C8B-B14F-4D97-AF65-F5344CB8AC3E}">
        <p14:creationId xmlns:p14="http://schemas.microsoft.com/office/powerpoint/2010/main" val="280345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2F348-568F-4708-99D8-5B2357746FFA}"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4FBB3-30DE-454A-967C-12970A1216FC}" type="slidenum">
              <a:rPr lang="en-US" smtClean="0"/>
              <a:t>‹#›</a:t>
            </a:fld>
            <a:endParaRPr lang="en-US"/>
          </a:p>
        </p:txBody>
      </p:sp>
    </p:spTree>
    <p:extLst>
      <p:ext uri="{BB962C8B-B14F-4D97-AF65-F5344CB8AC3E}">
        <p14:creationId xmlns:p14="http://schemas.microsoft.com/office/powerpoint/2010/main" val="106752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2F348-568F-4708-99D8-5B2357746FFA}" type="datetimeFigureOut">
              <a:rPr lang="en-US" smtClean="0"/>
              <a:t>9/3/2020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4FBB3-30DE-454A-967C-12970A1216FC}" type="slidenum">
              <a:rPr lang="en-US" smtClean="0"/>
              <a:t>‹#›</a:t>
            </a:fld>
            <a:endParaRPr lang="en-US"/>
          </a:p>
        </p:txBody>
      </p:sp>
    </p:spTree>
    <p:extLst>
      <p:ext uri="{BB962C8B-B14F-4D97-AF65-F5344CB8AC3E}">
        <p14:creationId xmlns:p14="http://schemas.microsoft.com/office/powerpoint/2010/main" val="4276317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images.vov.vn/w990/uploaded/g13ck4wdcok/2020_08_15/a5_176__urck.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handan.com.vn/tranghanoi-tin-chung/ho-tro-doanh-nghiep-tiep-can-hiep-dinh-evfta-612376/" TargetMode="External"/><Relationship Id="rId2" Type="http://schemas.openxmlformats.org/officeDocument/2006/relationships/hyperlink" Target="http://www.noip.gov.vn/vi_VN/web/guest/tin-tuc-su-kien/-/asset_publisher/7xsjBfqhCDAV/content/hiep-inh-evfta-co-hoi-cho-doanh-nghiep-viet-nam" TargetMode="External"/><Relationship Id="rId1" Type="http://schemas.openxmlformats.org/officeDocument/2006/relationships/slideLayout" Target="../slideLayouts/slideLayout2.xml"/><Relationship Id="rId6" Type="http://schemas.openxmlformats.org/officeDocument/2006/relationships/hyperlink" Target="https://vov.vn/kinh-te/doanh-nghiep-nho-va-vua-kho-tiep-can-von-de-canh-tranh-khi-evfta-thuc-thi-1083855.vov" TargetMode="External"/><Relationship Id="rId5" Type="http://schemas.openxmlformats.org/officeDocument/2006/relationships/hyperlink" Target="https://congthuong.vn/hiep-dinh-evfta-nang-cao-nang-luc-cho-dn-nong-nghiep-tham-gia-chuoi-gia-tri-toan-cau-140927.html" TargetMode="External"/><Relationship Id="rId4" Type="http://schemas.openxmlformats.org/officeDocument/2006/relationships/hyperlink" Target="http://tapchitaichinh.vn/su-kien-noi-bat/evfta-thuc-day-cac-doanh-nghiep-viet-nam-tu-nang-cap-chinh-minh-326388.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ocongthuong.namdinh.gov.vn/SiteFolders/socongthuong/4428/nhung%20dieu%20can%20biet%20ve%20evfta.jpg"/>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001000" cy="3505200"/>
          </a:xfrm>
          <a:prstGeom prst="rect">
            <a:avLst/>
          </a:prstGeom>
          <a:noFill/>
          <a:ln>
            <a:noFill/>
          </a:ln>
        </p:spPr>
      </p:pic>
      <p:sp>
        <p:nvSpPr>
          <p:cNvPr id="5" name="Title 1"/>
          <p:cNvSpPr>
            <a:spLocks noGrp="1"/>
          </p:cNvSpPr>
          <p:nvPr>
            <p:ph type="title"/>
          </p:nvPr>
        </p:nvSpPr>
        <p:spPr>
          <a:xfrm>
            <a:off x="457200" y="274638"/>
            <a:ext cx="8229600" cy="1249362"/>
          </a:xfrm>
        </p:spPr>
        <p:txBody>
          <a:bodyPr>
            <a:normAutofit fontScale="90000"/>
          </a:bodyPr>
          <a:lstStyle/>
          <a:p>
            <a:r>
              <a:rPr lang="en-US" b="1" dirty="0" err="1" smtClean="0">
                <a:solidFill>
                  <a:srgbClr val="0033CC"/>
                </a:solidFill>
                <a:latin typeface="Times New Roman" pitchFamily="18" charset="0"/>
                <a:cs typeface="Times New Roman" pitchFamily="18" charset="0"/>
              </a:rPr>
              <a:t>Chủ</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đề</a:t>
            </a:r>
            <a:r>
              <a:rPr lang="en-US" b="1" dirty="0" smtClean="0">
                <a:solidFill>
                  <a:srgbClr val="0033CC"/>
                </a:solidFill>
                <a:latin typeface="Times New Roman" pitchFamily="18" charset="0"/>
                <a:cs typeface="Times New Roman" pitchFamily="18" charset="0"/>
              </a:rPr>
              <a:t> 3: </a:t>
            </a:r>
            <a:r>
              <a:rPr lang="en-US" b="1" dirty="0" err="1" smtClean="0">
                <a:solidFill>
                  <a:srgbClr val="0033CC"/>
                </a:solidFill>
                <a:latin typeface="Times New Roman" pitchFamily="18" charset="0"/>
                <a:cs typeface="Times New Roman" pitchFamily="18" charset="0"/>
              </a:rPr>
              <a:t>Hành</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động</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của</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doanh</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nghiệp</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trước</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vận</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hội</a:t>
            </a:r>
            <a:r>
              <a:rPr lang="en-US" b="1" dirty="0" smtClean="0">
                <a:solidFill>
                  <a:srgbClr val="0033CC"/>
                </a:solidFill>
                <a:latin typeface="Times New Roman" pitchFamily="18" charset="0"/>
                <a:cs typeface="Times New Roman" pitchFamily="18" charset="0"/>
              </a:rPr>
              <a:t> EVFTA</a:t>
            </a:r>
            <a:endParaRPr lang="en-US" b="1" dirty="0">
              <a:solidFill>
                <a:srgbClr val="0033CC"/>
              </a:solidFill>
              <a:latin typeface="Times New Roman" pitchFamily="18" charset="0"/>
              <a:cs typeface="Times New Roman" pitchFamily="18" charset="0"/>
            </a:endParaRPr>
          </a:p>
        </p:txBody>
      </p:sp>
      <p:sp>
        <p:nvSpPr>
          <p:cNvPr id="6" name="Subtitle 2"/>
          <p:cNvSpPr txBox="1">
            <a:spLocks/>
          </p:cNvSpPr>
          <p:nvPr/>
        </p:nvSpPr>
        <p:spPr>
          <a:xfrm>
            <a:off x="381000" y="5562600"/>
            <a:ext cx="81534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err="1" smtClean="0">
                <a:solidFill>
                  <a:srgbClr val="0033CC"/>
                </a:solidFill>
                <a:latin typeface="Times New Roman" pitchFamily="18" charset="0"/>
                <a:cs typeface="Times New Roman" pitchFamily="18" charset="0"/>
              </a:rPr>
              <a:t>Người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trình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bày</a:t>
            </a:r>
            <a:r>
              <a:rPr lang="en-US" dirty="0" smtClean="0">
                <a:solidFill>
                  <a:srgbClr val="0033CC"/>
                </a:solidFill>
                <a:latin typeface="Times New Roman" pitchFamily="18" charset="0"/>
                <a:cs typeface="Times New Roman" pitchFamily="18" charset="0"/>
              </a:rPr>
              <a:t>: PGS.TS. </a:t>
            </a:r>
            <a:r>
              <a:rPr lang="en-US" dirty="0" err="1" smtClean="0">
                <a:solidFill>
                  <a:srgbClr val="0033CC"/>
                </a:solidFill>
                <a:latin typeface="Times New Roman" pitchFamily="18" charset="0"/>
                <a:cs typeface="Times New Roman" pitchFamily="18" charset="0"/>
              </a:rPr>
              <a:t>Ngô</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Thị</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Thuận</a:t>
            </a:r>
            <a:endParaRPr lang="en-US" sz="2000" dirty="0" smtClean="0">
              <a:solidFill>
                <a:srgbClr val="0033CC"/>
              </a:solidFill>
              <a:latin typeface="Times New Roman" pitchFamily="18" charset="0"/>
              <a:cs typeface="Times New Roman" pitchFamily="18" charset="0"/>
            </a:endParaRPr>
          </a:p>
          <a:p>
            <a:pPr marL="0" indent="0" algn="ctr">
              <a:buNone/>
            </a:pPr>
            <a:r>
              <a:rPr lang="en-US" sz="2000" dirty="0" err="1" smtClean="0">
                <a:solidFill>
                  <a:srgbClr val="0033CC"/>
                </a:solidFill>
                <a:latin typeface="Times New Roman" pitchFamily="18" charset="0"/>
                <a:cs typeface="Times New Roman" pitchFamily="18" charset="0"/>
              </a:rPr>
              <a:t>Hà</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Nội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tháng</a:t>
            </a:r>
            <a:r>
              <a:rPr lang="en-US" sz="2000" dirty="0" smtClean="0">
                <a:solidFill>
                  <a:srgbClr val="0033CC"/>
                </a:solidFill>
                <a:latin typeface="Times New Roman" pitchFamily="18" charset="0"/>
                <a:cs typeface="Times New Roman" pitchFamily="18" charset="0"/>
              </a:rPr>
              <a:t> 9 </a:t>
            </a:r>
            <a:r>
              <a:rPr lang="en-US" sz="2000" dirty="0" err="1" smtClean="0">
                <a:solidFill>
                  <a:srgbClr val="0033CC"/>
                </a:solidFill>
                <a:latin typeface="Times New Roman" pitchFamily="18" charset="0"/>
                <a:cs typeface="Times New Roman" pitchFamily="18" charset="0"/>
              </a:rPr>
              <a:t>năm</a:t>
            </a:r>
            <a:r>
              <a:rPr lang="en-US" sz="2000" dirty="0" smtClean="0">
                <a:solidFill>
                  <a:srgbClr val="0033CC"/>
                </a:solidFill>
                <a:latin typeface="Times New Roman" pitchFamily="18" charset="0"/>
                <a:cs typeface="Times New Roman" pitchFamily="18" charset="0"/>
              </a:rPr>
              <a:t> 2020</a:t>
            </a:r>
            <a:endParaRPr lang="en-US" sz="20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94395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de-DE" sz="3200" b="1" dirty="0" smtClean="0">
                <a:solidFill>
                  <a:srgbClr val="0033CC"/>
                </a:solidFill>
                <a:latin typeface="Times New Roman" pitchFamily="18" charset="0"/>
                <a:cs typeface="Times New Roman" pitchFamily="18" charset="0"/>
              </a:rPr>
              <a:t>3.1. </a:t>
            </a:r>
            <a:r>
              <a:rPr lang="en-US" sz="3200" b="1" dirty="0" err="1">
                <a:solidFill>
                  <a:srgbClr val="0033CC"/>
                </a:solidFill>
                <a:latin typeface="Times New Roman" pitchFamily="18" charset="0"/>
                <a:cs typeface="Times New Roman" pitchFamily="18" charset="0"/>
              </a:rPr>
              <a:t>Tìm</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hiểu</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kỹ</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về</a:t>
            </a:r>
            <a:r>
              <a:rPr lang="en-US" sz="3200" b="1" dirty="0">
                <a:solidFill>
                  <a:srgbClr val="0033CC"/>
                </a:solidFill>
                <a:latin typeface="Times New Roman" pitchFamily="18" charset="0"/>
                <a:cs typeface="Times New Roman" pitchFamily="18" charset="0"/>
              </a:rPr>
              <a:t> </a:t>
            </a:r>
            <a:r>
              <a:rPr lang="en-US" sz="3200" b="1" dirty="0" smtClean="0">
                <a:solidFill>
                  <a:srgbClr val="0033CC"/>
                </a:solidFill>
                <a:latin typeface="Times New Roman" pitchFamily="18" charset="0"/>
                <a:cs typeface="Times New Roman" pitchFamily="18" charset="0"/>
              </a:rPr>
              <a:t>EVFTA</a:t>
            </a:r>
            <a:endParaRPr lang="en-US" sz="2400" dirty="0">
              <a:solidFill>
                <a:srgbClr val="0033CC"/>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685800"/>
            <a:ext cx="8686800" cy="5867400"/>
          </a:xfrm>
        </p:spPr>
        <p:txBody>
          <a:bodyPr>
            <a:noAutofit/>
          </a:bodyPr>
          <a:lstStyle/>
          <a:p>
            <a:pPr marL="0" indent="0">
              <a:spcBef>
                <a:spcPts val="0"/>
              </a:spcBef>
              <a:buNone/>
            </a:pPr>
            <a:r>
              <a:rPr lang="de-DE" sz="2000" dirty="0" smtClean="0">
                <a:solidFill>
                  <a:srgbClr val="0033CC"/>
                </a:solidFill>
                <a:latin typeface="Times New Roman" pitchFamily="18" charset="0"/>
                <a:cs typeface="Times New Roman" pitchFamily="18" charset="0"/>
              </a:rPr>
              <a:t>* </a:t>
            </a:r>
            <a:r>
              <a:rPr lang="de-DE" sz="2000" dirty="0" smtClean="0">
                <a:solidFill>
                  <a:srgbClr val="C00000"/>
                </a:solidFill>
                <a:latin typeface="Times New Roman" pitchFamily="18" charset="0"/>
                <a:cs typeface="Times New Roman" pitchFamily="18" charset="0"/>
              </a:rPr>
              <a:t>Mục đích</a:t>
            </a:r>
            <a:r>
              <a:rPr lang="de-DE" sz="2000" dirty="0" smtClean="0">
                <a:solidFill>
                  <a:srgbClr val="0033CC"/>
                </a:solidFill>
                <a:latin typeface="Times New Roman" pitchFamily="18" charset="0"/>
                <a:cs typeface="Times New Roman" pitchFamily="18" charset="0"/>
              </a:rPr>
              <a:t>: - Định </a:t>
            </a:r>
            <a:r>
              <a:rPr lang="de-DE" sz="2000" dirty="0">
                <a:solidFill>
                  <a:srgbClr val="0033CC"/>
                </a:solidFill>
                <a:latin typeface="Times New Roman" pitchFamily="18" charset="0"/>
                <a:cs typeface="Times New Roman" pitchFamily="18" charset="0"/>
              </a:rPr>
              <a:t>hướng cho cộng đồng doanh </a:t>
            </a:r>
            <a:r>
              <a:rPr lang="de-DE" sz="2000" dirty="0" smtClean="0">
                <a:solidFill>
                  <a:srgbClr val="0033CC"/>
                </a:solidFill>
                <a:latin typeface="Times New Roman" pitchFamily="18" charset="0"/>
                <a:cs typeface="Times New Roman" pitchFamily="18" charset="0"/>
              </a:rPr>
              <a:t>nghiệp SX hàng hóa xuất khẩu</a:t>
            </a:r>
            <a:endParaRPr lang="de-DE" sz="2000" b="1" dirty="0" smtClean="0">
              <a:solidFill>
                <a:srgbClr val="C00000"/>
              </a:solidFill>
              <a:latin typeface="Times New Roman" pitchFamily="18" charset="0"/>
              <a:cs typeface="Times New Roman" pitchFamily="18" charset="0"/>
            </a:endParaRPr>
          </a:p>
          <a:p>
            <a:pPr marL="0" indent="0">
              <a:spcBef>
                <a:spcPts val="0"/>
              </a:spcBef>
              <a:buNone/>
            </a:pPr>
            <a:r>
              <a:rPr lang="de-DE" sz="2000" b="1" dirty="0">
                <a:solidFill>
                  <a:srgbClr val="C00000"/>
                </a:solidFill>
                <a:latin typeface="Times New Roman" pitchFamily="18" charset="0"/>
                <a:cs typeface="Times New Roman" pitchFamily="18" charset="0"/>
              </a:rPr>
              <a:t> </a:t>
            </a:r>
            <a:r>
              <a:rPr lang="de-DE" sz="2000" b="1" dirty="0" smtClean="0">
                <a:solidFill>
                  <a:srgbClr val="C00000"/>
                </a:solidFill>
                <a:latin typeface="Times New Roman" pitchFamily="18" charset="0"/>
                <a:cs typeface="Times New Roman" pitchFamily="18" charset="0"/>
              </a:rPr>
              <a:t>                   </a:t>
            </a:r>
            <a:r>
              <a:rPr lang="de-DE" sz="2000" dirty="0" smtClean="0">
                <a:solidFill>
                  <a:srgbClr val="0033CC"/>
                </a:solidFill>
                <a:latin typeface="Times New Roman" pitchFamily="18" charset="0"/>
                <a:cs typeface="Times New Roman" pitchFamily="18" charset="0"/>
              </a:rPr>
              <a:t>-  Để tận dụng có hiệu quả các ưu đãi của EVFTA </a:t>
            </a:r>
          </a:p>
          <a:p>
            <a:pPr marL="0" indent="0">
              <a:spcBef>
                <a:spcPts val="0"/>
              </a:spcBef>
              <a:buNone/>
            </a:pPr>
            <a:r>
              <a:rPr lang="de-DE" sz="2000" dirty="0" smtClean="0">
                <a:solidFill>
                  <a:srgbClr val="0033CC"/>
                </a:solidFill>
                <a:latin typeface="Times New Roman" pitchFamily="18" charset="0"/>
                <a:cs typeface="Times New Roman" pitchFamily="18" charset="0"/>
              </a:rPr>
              <a:t>* </a:t>
            </a:r>
            <a:r>
              <a:rPr lang="de-DE" sz="2000" dirty="0" smtClean="0">
                <a:solidFill>
                  <a:srgbClr val="C00000"/>
                </a:solidFill>
                <a:latin typeface="Times New Roman" pitchFamily="18" charset="0"/>
                <a:cs typeface="Times New Roman" pitchFamily="18" charset="0"/>
              </a:rPr>
              <a:t>Lý do:  </a:t>
            </a:r>
            <a:r>
              <a:rPr lang="en-US" sz="2000" dirty="0" err="1" smtClean="0">
                <a:solidFill>
                  <a:srgbClr val="0033CC"/>
                </a:solidFill>
                <a:latin typeface="Times New Roman" pitchFamily="18" charset="0"/>
                <a:cs typeface="Times New Roman" pitchFamily="18" charset="0"/>
              </a:rPr>
              <a:t>theo</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nghiên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cứu</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gần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đây</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nhất</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của</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Phòng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Thương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mại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và</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Công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nghiệp</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Việt</a:t>
            </a:r>
            <a:r>
              <a:rPr lang="en-US" sz="2000" dirty="0" smtClean="0">
                <a:solidFill>
                  <a:srgbClr val="0033CC"/>
                </a:solidFill>
                <a:latin typeface="Times New Roman" pitchFamily="18" charset="0"/>
                <a:cs typeface="Times New Roman" pitchFamily="18" charset="0"/>
              </a:rPr>
              <a:t> Nam, 71% </a:t>
            </a:r>
            <a:r>
              <a:rPr lang="en-US" sz="2000" dirty="0" err="1" smtClean="0">
                <a:solidFill>
                  <a:srgbClr val="0033CC"/>
                </a:solidFill>
                <a:latin typeface="Times New Roman" pitchFamily="18" charset="0"/>
                <a:cs typeface="Times New Roman" pitchFamily="18" charset="0"/>
              </a:rPr>
              <a:t>doanh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nghiệp</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Việt</a:t>
            </a:r>
            <a:r>
              <a:rPr lang="en-US" sz="2000" dirty="0" smtClean="0">
                <a:solidFill>
                  <a:srgbClr val="0033CC"/>
                </a:solidFill>
                <a:latin typeface="Times New Roman" pitchFamily="18" charset="0"/>
                <a:cs typeface="Times New Roman" pitchFamily="18" charset="0"/>
              </a:rPr>
              <a:t> Nam </a:t>
            </a:r>
            <a:r>
              <a:rPr lang="en-US" sz="2000" dirty="0" err="1" smtClean="0">
                <a:solidFill>
                  <a:srgbClr val="0033CC"/>
                </a:solidFill>
                <a:latin typeface="Times New Roman" pitchFamily="18" charset="0"/>
                <a:cs typeface="Times New Roman" pitchFamily="18" charset="0"/>
              </a:rPr>
              <a:t>vẫn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còn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chưa</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hiểu</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rõ</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về</a:t>
            </a:r>
            <a:r>
              <a:rPr lang="en-US" sz="2000" dirty="0" smtClean="0">
                <a:solidFill>
                  <a:srgbClr val="0033CC"/>
                </a:solidFill>
                <a:latin typeface="Times New Roman" pitchFamily="18" charset="0"/>
                <a:cs typeface="Times New Roman" pitchFamily="18" charset="0"/>
              </a:rPr>
              <a:t> CPTPP </a:t>
            </a:r>
            <a:r>
              <a:rPr lang="en-US" sz="2000" dirty="0" err="1" smtClean="0">
                <a:solidFill>
                  <a:srgbClr val="0033CC"/>
                </a:solidFill>
                <a:latin typeface="Times New Roman" pitchFamily="18" charset="0"/>
                <a:cs typeface="Times New Roman" pitchFamily="18" charset="0"/>
              </a:rPr>
              <a:t>và</a:t>
            </a:r>
            <a:r>
              <a:rPr lang="en-US" sz="2000" dirty="0" smtClean="0">
                <a:solidFill>
                  <a:srgbClr val="0033CC"/>
                </a:solidFill>
                <a:latin typeface="Times New Roman" pitchFamily="18" charset="0"/>
                <a:cs typeface="Times New Roman" pitchFamily="18" charset="0"/>
              </a:rPr>
              <a:t> 77% </a:t>
            </a:r>
            <a:r>
              <a:rPr lang="en-US" sz="2000" dirty="0" err="1" smtClean="0">
                <a:solidFill>
                  <a:srgbClr val="0033CC"/>
                </a:solidFill>
                <a:latin typeface="Times New Roman" pitchFamily="18" charset="0"/>
                <a:cs typeface="Times New Roman" pitchFamily="18" charset="0"/>
              </a:rPr>
              <a:t>doanh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nghiệp</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thậm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chí</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không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biết</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hoặc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chỉ</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mới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nghe</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nói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về</a:t>
            </a:r>
            <a:r>
              <a:rPr lang="en-US" sz="2000" dirty="0" smtClean="0">
                <a:solidFill>
                  <a:srgbClr val="0033CC"/>
                </a:solidFill>
                <a:latin typeface="Times New Roman" pitchFamily="18" charset="0"/>
                <a:cs typeface="Times New Roman" pitchFamily="18" charset="0"/>
              </a:rPr>
              <a:t> EVFTA. </a:t>
            </a:r>
            <a:endParaRPr lang="de-DE" sz="2000" dirty="0" smtClean="0">
              <a:solidFill>
                <a:srgbClr val="0033CC"/>
              </a:solidFill>
              <a:latin typeface="Times New Roman" pitchFamily="18" charset="0"/>
              <a:cs typeface="Times New Roman" pitchFamily="18" charset="0"/>
            </a:endParaRPr>
          </a:p>
          <a:p>
            <a:pPr marL="0" indent="0">
              <a:spcBef>
                <a:spcPts val="0"/>
              </a:spcBef>
              <a:buNone/>
            </a:pPr>
            <a:r>
              <a:rPr lang="de-DE" sz="2000" dirty="0" smtClean="0">
                <a:solidFill>
                  <a:srgbClr val="0033CC"/>
                </a:solidFill>
                <a:latin typeface="Times New Roman" pitchFamily="18" charset="0"/>
                <a:cs typeface="Times New Roman" pitchFamily="18" charset="0"/>
              </a:rPr>
              <a:t>* </a:t>
            </a:r>
            <a:r>
              <a:rPr lang="de-DE" sz="2000" dirty="0" smtClean="0">
                <a:solidFill>
                  <a:srgbClr val="C00000"/>
                </a:solidFill>
                <a:latin typeface="Times New Roman" pitchFamily="18" charset="0"/>
                <a:cs typeface="Times New Roman" pitchFamily="18" charset="0"/>
              </a:rPr>
              <a:t>Cách thức</a:t>
            </a:r>
            <a:r>
              <a:rPr lang="de-DE" sz="2000" dirty="0" smtClean="0">
                <a:solidFill>
                  <a:srgbClr val="0033CC"/>
                </a:solidFill>
                <a:latin typeface="Times New Roman" pitchFamily="18" charset="0"/>
                <a:cs typeface="Times New Roman" pitchFamily="18" charset="0"/>
              </a:rPr>
              <a:t>: Bộ Công Thương đã xây dựng và đưa vào vận hành chuyên trang thông tin điện tử về Hiệp định EVFTA tại địa chỉ: http://evfta.moit.gov.vn/., đăng tải các thông tin tổng quan về EVFTA, cam kết chính của EVFTA trong các lĩnh vực chủ chốt như hàng hóa, dịch vụ - đầu tư,…, các thông tin hữu ích cho nhà xuất khẩu, toàn bộ văn kiện Hiệp định EVFTA (tiếng Anh và bản dịch tiếng Việt).</a:t>
            </a:r>
          </a:p>
          <a:p>
            <a:pPr>
              <a:spcBef>
                <a:spcPts val="0"/>
              </a:spcBef>
              <a:buFont typeface="Arial" charset="0"/>
              <a:buChar char="•"/>
            </a:pPr>
            <a:r>
              <a:rPr lang="de-DE" sz="2000" dirty="0" smtClean="0">
                <a:solidFill>
                  <a:srgbClr val="C00000"/>
                </a:solidFill>
                <a:latin typeface="Times New Roman" pitchFamily="18" charset="0"/>
                <a:cs typeface="Times New Roman" pitchFamily="18" charset="0"/>
              </a:rPr>
              <a:t>Nội dung</a:t>
            </a:r>
            <a:r>
              <a:rPr lang="de-DE" sz="2000" dirty="0" smtClean="0">
                <a:solidFill>
                  <a:srgbClr val="0033CC"/>
                </a:solidFill>
                <a:latin typeface="Times New Roman" pitchFamily="18" charset="0"/>
                <a:cs typeface="Times New Roman" pitchFamily="18" charset="0"/>
              </a:rPr>
              <a:t>: </a:t>
            </a:r>
          </a:p>
          <a:p>
            <a:pPr marL="0" indent="0">
              <a:spcBef>
                <a:spcPts val="0"/>
              </a:spcBef>
              <a:buNone/>
            </a:pPr>
            <a:r>
              <a:rPr lang="de-DE" sz="2000" dirty="0" smtClean="0">
                <a:solidFill>
                  <a:srgbClr val="0033CC"/>
                </a:solidFill>
                <a:latin typeface="Times New Roman" pitchFamily="18" charset="0"/>
                <a:cs typeface="Times New Roman" pitchFamily="18" charset="0"/>
              </a:rPr>
              <a:t>-  Các </a:t>
            </a:r>
            <a:r>
              <a:rPr lang="de-DE" sz="2000" dirty="0">
                <a:solidFill>
                  <a:srgbClr val="0033CC"/>
                </a:solidFill>
                <a:latin typeface="Times New Roman" pitchFamily="18" charset="0"/>
                <a:cs typeface="Times New Roman" pitchFamily="18" charset="0"/>
              </a:rPr>
              <a:t>cam kết liên quan tới thuế quan và quy tắc xuất xứ, </a:t>
            </a:r>
          </a:p>
          <a:p>
            <a:pPr marL="0" indent="0">
              <a:spcBef>
                <a:spcPts val="0"/>
              </a:spcBef>
              <a:buNone/>
            </a:pP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Quy</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định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hàng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rào</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kỹ</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thuật</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trong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thương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mại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của</a:t>
            </a:r>
            <a:r>
              <a:rPr lang="en-US" sz="2000" dirty="0" smtClean="0">
                <a:solidFill>
                  <a:srgbClr val="0033CC"/>
                </a:solidFill>
                <a:latin typeface="Times New Roman" pitchFamily="18" charset="0"/>
                <a:cs typeface="Times New Roman" pitchFamily="18" charset="0"/>
              </a:rPr>
              <a:t> EU </a:t>
            </a:r>
            <a:r>
              <a:rPr lang="en-US" sz="2000" dirty="0" err="1" smtClean="0">
                <a:solidFill>
                  <a:srgbClr val="0033CC"/>
                </a:solidFill>
                <a:latin typeface="Times New Roman" pitchFamily="18" charset="0"/>
                <a:cs typeface="Times New Roman" pitchFamily="18" charset="0"/>
              </a:rPr>
              <a:t>nhằm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bảo</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đảm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sản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phẩm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có</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thể</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vượt</a:t>
            </a:r>
            <a:r>
              <a:rPr lang="en-US" sz="2000" dirty="0" smtClean="0">
                <a:solidFill>
                  <a:srgbClr val="0033CC"/>
                </a:solidFill>
                <a:latin typeface="Times New Roman" pitchFamily="18" charset="0"/>
                <a:cs typeface="Times New Roman" pitchFamily="18" charset="0"/>
              </a:rPr>
              <a:t> qua </a:t>
            </a:r>
            <a:r>
              <a:rPr lang="en-US" sz="2000" dirty="0" err="1" smtClean="0">
                <a:solidFill>
                  <a:srgbClr val="0033CC"/>
                </a:solidFill>
                <a:latin typeface="Times New Roman" pitchFamily="18" charset="0"/>
                <a:cs typeface="Times New Roman" pitchFamily="18" charset="0"/>
              </a:rPr>
              <a:t>được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những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tiêu</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chuẩn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đó</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để</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vào</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thị</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trường</a:t>
            </a:r>
            <a:r>
              <a:rPr lang="en-US" sz="2000" dirty="0" smtClean="0">
                <a:solidFill>
                  <a:srgbClr val="0033CC"/>
                </a:solidFill>
                <a:latin typeface="Times New Roman" pitchFamily="18" charset="0"/>
                <a:cs typeface="Times New Roman" pitchFamily="18" charset="0"/>
              </a:rPr>
              <a:t> EU</a:t>
            </a:r>
            <a:endParaRPr lang="de-DE" sz="2000" dirty="0" smtClean="0">
              <a:solidFill>
                <a:srgbClr val="0033CC"/>
              </a:solidFill>
              <a:latin typeface="Times New Roman" pitchFamily="18" charset="0"/>
              <a:cs typeface="Times New Roman" pitchFamily="18" charset="0"/>
            </a:endParaRPr>
          </a:p>
          <a:p>
            <a:pPr marL="0" indent="0">
              <a:spcBef>
                <a:spcPts val="0"/>
              </a:spcBef>
              <a:buNone/>
            </a:pPr>
            <a:r>
              <a:rPr lang="de-DE" sz="2000" dirty="0" smtClean="0">
                <a:solidFill>
                  <a:srgbClr val="0033CC"/>
                </a:solidFill>
                <a:latin typeface="Times New Roman" pitchFamily="18" charset="0"/>
                <a:cs typeface="Times New Roman" pitchFamily="18" charset="0"/>
              </a:rPr>
              <a:t>-  Quy trình sản xuất, </a:t>
            </a:r>
          </a:p>
          <a:p>
            <a:pPr marL="0" indent="0">
              <a:spcBef>
                <a:spcPts val="0"/>
              </a:spcBef>
              <a:buNone/>
            </a:pPr>
            <a:r>
              <a:rPr lang="de-DE" sz="2000" dirty="0" smtClean="0">
                <a:solidFill>
                  <a:srgbClr val="0033CC"/>
                </a:solidFill>
                <a:latin typeface="Times New Roman" pitchFamily="18" charset="0"/>
                <a:cs typeface="Times New Roman" pitchFamily="18" charset="0"/>
              </a:rPr>
              <a:t>-  Nguồn nguyên liệu trong nước hoặc từ các nước thành viên EVFTA.</a:t>
            </a:r>
            <a:endParaRPr lang="en-US" sz="2000" dirty="0" smtClean="0">
              <a:solidFill>
                <a:srgbClr val="0033CC"/>
              </a:solidFill>
              <a:latin typeface="Times New Roman" pitchFamily="18" charset="0"/>
              <a:cs typeface="Times New Roman" pitchFamily="18" charset="0"/>
            </a:endParaRPr>
          </a:p>
          <a:p>
            <a:pPr marL="0" indent="0">
              <a:spcBef>
                <a:spcPts val="0"/>
              </a:spcBef>
              <a:buNone/>
            </a:pP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Tiếp</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nhận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chuyển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giao</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các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công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nghệ</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tiên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tiến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từ</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châu</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Âu</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để</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nâng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cao</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năng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suất</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chất</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lượng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và</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năng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lực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cạnh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tranh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của</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mỗi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doanh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nghiệp</a:t>
            </a:r>
            <a:r>
              <a:rPr lang="en-US" sz="2000" dirty="0" smtClean="0">
                <a:solidFill>
                  <a:srgbClr val="0033CC"/>
                </a:solidFill>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p>
          <a:p>
            <a:pPr>
              <a:spcBef>
                <a:spcPts val="0"/>
              </a:spcBef>
            </a:pPr>
            <a:endParaRPr lang="en-US" sz="20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004178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solidFill>
                  <a:srgbClr val="0033CC"/>
                </a:solidFill>
                <a:latin typeface="Times New Roman" pitchFamily="18" charset="0"/>
                <a:cs typeface="Times New Roman" pitchFamily="18" charset="0"/>
              </a:rPr>
              <a:t>3.2. </a:t>
            </a:r>
            <a:r>
              <a:rPr lang="en-US" sz="2800" dirty="0" err="1" smtClean="0">
                <a:solidFill>
                  <a:srgbClr val="0033CC"/>
                </a:solidFill>
                <a:latin typeface="Times New Roman" pitchFamily="18" charset="0"/>
                <a:cs typeface="Times New Roman" pitchFamily="18" charset="0"/>
              </a:rPr>
              <a:t>Xây</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dựng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kế</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hoạch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thực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hiện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hiệp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định</a:t>
            </a:r>
            <a:r>
              <a:rPr lang="en-US" sz="2800" dirty="0" smtClean="0">
                <a:solidFill>
                  <a:srgbClr val="0033CC"/>
                </a:solidFill>
                <a:latin typeface="Times New Roman" pitchFamily="18" charset="0"/>
                <a:cs typeface="Times New Roman" pitchFamily="18" charset="0"/>
              </a:rPr>
              <a:t> EVFTA</a:t>
            </a:r>
            <a:endParaRPr lang="en-US" sz="2800" dirty="0">
              <a:solidFill>
                <a:srgbClr val="0033CC"/>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838200"/>
            <a:ext cx="8382000" cy="838200"/>
          </a:xfrm>
        </p:spPr>
        <p:txBody>
          <a:bodyPr>
            <a:normAutofit/>
          </a:bodyPr>
          <a:lstStyle/>
          <a:p>
            <a:pPr marL="0" indent="0">
              <a:buNone/>
            </a:pPr>
            <a:r>
              <a:rPr lang="en-US" sz="2000" b="1" dirty="0" err="1" smtClean="0">
                <a:solidFill>
                  <a:srgbClr val="0033CC"/>
                </a:solidFill>
                <a:latin typeface="Times New Roman" pitchFamily="18" charset="0"/>
                <a:cs typeface="Times New Roman" pitchFamily="18" charset="0"/>
              </a:rPr>
              <a:t>Mục</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đích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Phân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công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nhiệm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vụ</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lộ</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trình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thực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hiện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cho</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từng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bộ</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phận</a:t>
            </a:r>
            <a:endParaRPr lang="en-US" sz="2000" dirty="0" smtClean="0">
              <a:solidFill>
                <a:srgbClr val="0033CC"/>
              </a:solidFill>
              <a:latin typeface="Times New Roman" pitchFamily="18" charset="0"/>
              <a:cs typeface="Times New Roman" pitchFamily="18" charset="0"/>
            </a:endParaRPr>
          </a:p>
          <a:p>
            <a:pPr marL="0" indent="0">
              <a:buNone/>
            </a:pPr>
            <a:r>
              <a:rPr lang="en-US" sz="2000" b="1" dirty="0" err="1" smtClean="0">
                <a:solidFill>
                  <a:srgbClr val="0033CC"/>
                </a:solidFill>
                <a:latin typeface="Times New Roman" pitchFamily="18" charset="0"/>
                <a:cs typeface="Times New Roman" pitchFamily="18" charset="0"/>
              </a:rPr>
              <a:t>Cách</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làm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Họp</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thảo</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luận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có</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sự</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tham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gia</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các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bên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xây</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dựng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lịch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trình.Thí</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dụ</a:t>
            </a:r>
            <a:r>
              <a:rPr lang="en-US" sz="2000" dirty="0" smtClean="0">
                <a:solidFill>
                  <a:srgbClr val="0033CC"/>
                </a:solidFill>
                <a:latin typeface="Times New Roman" pitchFamily="18" charset="0"/>
                <a:cs typeface="Times New Roman" pitchFamily="18" charset="0"/>
              </a:rPr>
              <a:t>:</a:t>
            </a:r>
          </a:p>
          <a:p>
            <a:pPr marL="0" indent="0">
              <a:buNone/>
            </a:pPr>
            <a:endParaRPr lang="en-US" sz="2000" dirty="0">
              <a:solidFill>
                <a:srgbClr val="0033CC"/>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26852623"/>
              </p:ext>
            </p:extLst>
          </p:nvPr>
        </p:nvGraphicFramePr>
        <p:xfrm>
          <a:off x="152400" y="1828800"/>
          <a:ext cx="8686800" cy="4633440"/>
        </p:xfrm>
        <a:graphic>
          <a:graphicData uri="http://schemas.openxmlformats.org/drawingml/2006/table">
            <a:tbl>
              <a:tblPr firstRow="1" bandRow="1">
                <a:tableStyleId>{5C22544A-7EE6-4342-B048-85BDC9FD1C3A}</a:tableStyleId>
              </a:tblPr>
              <a:tblGrid>
                <a:gridCol w="2354366"/>
                <a:gridCol w="3247402"/>
                <a:gridCol w="3085032"/>
              </a:tblGrid>
              <a:tr h="387600">
                <a:tc>
                  <a:txBody>
                    <a:bodyPr/>
                    <a:lstStyle/>
                    <a:p>
                      <a:r>
                        <a:rPr lang="en-US" dirty="0" err="1" smtClean="0">
                          <a:solidFill>
                            <a:srgbClr val="0033CC"/>
                          </a:solidFill>
                        </a:rPr>
                        <a:t>Thời</a:t>
                      </a:r>
                      <a:r>
                        <a:rPr lang="en-US" baseline="0" dirty="0" smtClean="0">
                          <a:solidFill>
                            <a:srgbClr val="0033CC"/>
                          </a:solidFill>
                        </a:rPr>
                        <a:t> </a:t>
                      </a:r>
                      <a:r>
                        <a:rPr lang="en-US" baseline="0" dirty="0" err="1" smtClean="0">
                          <a:solidFill>
                            <a:srgbClr val="0033CC"/>
                          </a:solidFill>
                        </a:rPr>
                        <a:t>gian</a:t>
                      </a:r>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rgbClr val="0033CC"/>
                          </a:solidFill>
                        </a:rPr>
                        <a:t>Nội</a:t>
                      </a:r>
                      <a:r>
                        <a:rPr lang="en-US" baseline="0" dirty="0" smtClean="0">
                          <a:solidFill>
                            <a:srgbClr val="0033CC"/>
                          </a:solidFill>
                        </a:rPr>
                        <a:t> dung </a:t>
                      </a:r>
                      <a:r>
                        <a:rPr lang="en-US" baseline="0" dirty="0" err="1" smtClean="0">
                          <a:solidFill>
                            <a:srgbClr val="0033CC"/>
                          </a:solidFill>
                        </a:rPr>
                        <a:t>công</a:t>
                      </a:r>
                      <a:r>
                        <a:rPr lang="en-US" baseline="0" dirty="0" smtClean="0">
                          <a:solidFill>
                            <a:srgbClr val="0033CC"/>
                          </a:solidFill>
                        </a:rPr>
                        <a:t> </a:t>
                      </a:r>
                      <a:r>
                        <a:rPr lang="en-US" baseline="0" dirty="0" err="1" smtClean="0">
                          <a:solidFill>
                            <a:srgbClr val="0033CC"/>
                          </a:solidFill>
                        </a:rPr>
                        <a:t>việc</a:t>
                      </a:r>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rgbClr val="0033CC"/>
                          </a:solidFill>
                        </a:rPr>
                        <a:t>Đơn</a:t>
                      </a:r>
                      <a:r>
                        <a:rPr lang="en-US" baseline="0" dirty="0" smtClean="0">
                          <a:solidFill>
                            <a:srgbClr val="0033CC"/>
                          </a:solidFill>
                        </a:rPr>
                        <a:t> </a:t>
                      </a:r>
                      <a:r>
                        <a:rPr lang="en-US" baseline="0" dirty="0" err="1" smtClean="0">
                          <a:solidFill>
                            <a:srgbClr val="0033CC"/>
                          </a:solidFill>
                        </a:rPr>
                        <a:t>vị</a:t>
                      </a:r>
                      <a:r>
                        <a:rPr lang="en-US" baseline="0" dirty="0" smtClean="0">
                          <a:solidFill>
                            <a:srgbClr val="0033CC"/>
                          </a:solidFill>
                        </a:rPr>
                        <a:t> </a:t>
                      </a:r>
                      <a:r>
                        <a:rPr lang="en-US" baseline="0" dirty="0" err="1" smtClean="0">
                          <a:solidFill>
                            <a:srgbClr val="0033CC"/>
                          </a:solidFill>
                        </a:rPr>
                        <a:t>phụ</a:t>
                      </a:r>
                      <a:r>
                        <a:rPr lang="en-US" baseline="0" dirty="0" smtClean="0">
                          <a:solidFill>
                            <a:srgbClr val="0033CC"/>
                          </a:solidFill>
                        </a:rPr>
                        <a:t> </a:t>
                      </a:r>
                      <a:r>
                        <a:rPr lang="en-US" baseline="0" dirty="0" err="1" smtClean="0">
                          <a:solidFill>
                            <a:srgbClr val="0033CC"/>
                          </a:solidFill>
                        </a:rPr>
                        <a:t>trách</a:t>
                      </a:r>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8800">
                <a:tc>
                  <a:txBody>
                    <a:bodyPr/>
                    <a:lstStyle/>
                    <a:p>
                      <a:r>
                        <a:rPr lang="en-US" dirty="0" err="1" smtClean="0">
                          <a:solidFill>
                            <a:srgbClr val="0033CC"/>
                          </a:solidFill>
                        </a:rPr>
                        <a:t>Năm</a:t>
                      </a:r>
                      <a:r>
                        <a:rPr lang="en-US" baseline="0" dirty="0" smtClean="0">
                          <a:solidFill>
                            <a:srgbClr val="0033CC"/>
                          </a:solidFill>
                        </a:rPr>
                        <a:t> </a:t>
                      </a:r>
                      <a:r>
                        <a:rPr lang="en-US" baseline="0" dirty="0" err="1" smtClean="0">
                          <a:solidFill>
                            <a:srgbClr val="0033CC"/>
                          </a:solidFill>
                        </a:rPr>
                        <a:t>thứ</a:t>
                      </a:r>
                      <a:r>
                        <a:rPr lang="en-US" baseline="0" dirty="0" smtClean="0">
                          <a:solidFill>
                            <a:srgbClr val="0033CC"/>
                          </a:solidFill>
                        </a:rPr>
                        <a:t> </a:t>
                      </a:r>
                      <a:r>
                        <a:rPr lang="en-US" baseline="0" dirty="0" err="1" smtClean="0">
                          <a:solidFill>
                            <a:srgbClr val="0033CC"/>
                          </a:solidFill>
                        </a:rPr>
                        <a:t>nhất</a:t>
                      </a:r>
                      <a:endParaRPr lang="en-US" baseline="0" dirty="0" smtClean="0">
                        <a:solidFill>
                          <a:srgbClr val="0033CC"/>
                        </a:solidFill>
                      </a:endParaRPr>
                    </a:p>
                    <a:p>
                      <a:r>
                        <a:rPr lang="en-US" baseline="0" dirty="0" smtClean="0">
                          <a:solidFill>
                            <a:srgbClr val="0033CC"/>
                          </a:solidFill>
                        </a:rPr>
                        <a:t>2020</a:t>
                      </a:r>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rgbClr val="0033CC"/>
                          </a:solidFill>
                        </a:rPr>
                        <a:t>Công</a:t>
                      </a:r>
                      <a:r>
                        <a:rPr lang="en-US" baseline="0" dirty="0" smtClean="0">
                          <a:solidFill>
                            <a:srgbClr val="0033CC"/>
                          </a:solidFill>
                        </a:rPr>
                        <a:t> </a:t>
                      </a:r>
                      <a:r>
                        <a:rPr lang="en-US" baseline="0" dirty="0" err="1" smtClean="0">
                          <a:solidFill>
                            <a:srgbClr val="0033CC"/>
                          </a:solidFill>
                        </a:rPr>
                        <a:t>tác</a:t>
                      </a:r>
                      <a:r>
                        <a:rPr lang="en-US" baseline="0" dirty="0" smtClean="0">
                          <a:solidFill>
                            <a:srgbClr val="0033CC"/>
                          </a:solidFill>
                        </a:rPr>
                        <a:t> </a:t>
                      </a:r>
                      <a:r>
                        <a:rPr lang="en-US" baseline="0" dirty="0" err="1" smtClean="0">
                          <a:solidFill>
                            <a:srgbClr val="0033CC"/>
                          </a:solidFill>
                        </a:rPr>
                        <a:t>tuyên</a:t>
                      </a:r>
                      <a:r>
                        <a:rPr lang="en-US" baseline="0" dirty="0" smtClean="0">
                          <a:solidFill>
                            <a:srgbClr val="0033CC"/>
                          </a:solidFill>
                        </a:rPr>
                        <a:t> </a:t>
                      </a:r>
                      <a:r>
                        <a:rPr lang="en-US" baseline="0" dirty="0" err="1" smtClean="0">
                          <a:solidFill>
                            <a:srgbClr val="0033CC"/>
                          </a:solidFill>
                        </a:rPr>
                        <a:t>truyền</a:t>
                      </a:r>
                      <a:r>
                        <a:rPr lang="en-US" baseline="0" dirty="0" smtClean="0">
                          <a:solidFill>
                            <a:srgbClr val="0033CC"/>
                          </a:solidFill>
                        </a:rPr>
                        <a:t> </a:t>
                      </a:r>
                      <a:r>
                        <a:rPr lang="en-US" baseline="0" dirty="0" err="1" smtClean="0">
                          <a:solidFill>
                            <a:srgbClr val="0033CC"/>
                          </a:solidFill>
                        </a:rPr>
                        <a:t>phổ</a:t>
                      </a:r>
                      <a:r>
                        <a:rPr lang="en-US" baseline="0" dirty="0" smtClean="0">
                          <a:solidFill>
                            <a:srgbClr val="0033CC"/>
                          </a:solidFill>
                        </a:rPr>
                        <a:t> </a:t>
                      </a:r>
                      <a:r>
                        <a:rPr lang="en-US" baseline="0" dirty="0" err="1" smtClean="0">
                          <a:solidFill>
                            <a:srgbClr val="0033CC"/>
                          </a:solidFill>
                        </a:rPr>
                        <a:t>biến</a:t>
                      </a:r>
                      <a:r>
                        <a:rPr lang="en-US" baseline="0" dirty="0" smtClean="0">
                          <a:solidFill>
                            <a:srgbClr val="0033CC"/>
                          </a:solidFill>
                        </a:rPr>
                        <a:t> </a:t>
                      </a:r>
                      <a:r>
                        <a:rPr lang="en-US" baseline="0" dirty="0" err="1" smtClean="0">
                          <a:solidFill>
                            <a:srgbClr val="0033CC"/>
                          </a:solidFill>
                        </a:rPr>
                        <a:t>hiệp</a:t>
                      </a:r>
                      <a:r>
                        <a:rPr lang="en-US" baseline="0" dirty="0" smtClean="0">
                          <a:solidFill>
                            <a:srgbClr val="0033CC"/>
                          </a:solidFill>
                        </a:rPr>
                        <a:t> </a:t>
                      </a:r>
                      <a:r>
                        <a:rPr lang="en-US" baseline="0" dirty="0" err="1" smtClean="0">
                          <a:solidFill>
                            <a:srgbClr val="0033CC"/>
                          </a:solidFill>
                        </a:rPr>
                        <a:t>định</a:t>
                      </a:r>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7600">
                <a:tc>
                  <a:txBody>
                    <a:bodyPr/>
                    <a:lstStyle/>
                    <a:p>
                      <a:endParaRPr lang="en-US">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rgbClr val="0033CC"/>
                          </a:solidFill>
                        </a:rPr>
                        <a:t>Xây</a:t>
                      </a:r>
                      <a:r>
                        <a:rPr lang="en-US" baseline="0" dirty="0" smtClean="0">
                          <a:solidFill>
                            <a:srgbClr val="0033CC"/>
                          </a:solidFill>
                        </a:rPr>
                        <a:t> </a:t>
                      </a:r>
                      <a:r>
                        <a:rPr lang="en-US" baseline="0" dirty="0" err="1" smtClean="0">
                          <a:solidFill>
                            <a:srgbClr val="0033CC"/>
                          </a:solidFill>
                        </a:rPr>
                        <a:t>dựng</a:t>
                      </a:r>
                      <a:r>
                        <a:rPr lang="en-US" baseline="0" dirty="0" smtClean="0">
                          <a:solidFill>
                            <a:srgbClr val="0033CC"/>
                          </a:solidFill>
                        </a:rPr>
                        <a:t> </a:t>
                      </a:r>
                      <a:r>
                        <a:rPr lang="en-US" baseline="0" dirty="0" err="1" smtClean="0">
                          <a:solidFill>
                            <a:srgbClr val="0033CC"/>
                          </a:solidFill>
                        </a:rPr>
                        <a:t>pháp</a:t>
                      </a:r>
                      <a:r>
                        <a:rPr lang="en-US" baseline="0" dirty="0" smtClean="0">
                          <a:solidFill>
                            <a:srgbClr val="0033CC"/>
                          </a:solidFill>
                        </a:rPr>
                        <a:t> </a:t>
                      </a:r>
                      <a:r>
                        <a:rPr lang="en-US" baseline="0" dirty="0" err="1" smtClean="0">
                          <a:solidFill>
                            <a:srgbClr val="0033CC"/>
                          </a:solidFill>
                        </a:rPr>
                        <a:t>luật</a:t>
                      </a:r>
                      <a:r>
                        <a:rPr lang="en-US" baseline="0" dirty="0" smtClean="0">
                          <a:solidFill>
                            <a:srgbClr val="0033CC"/>
                          </a:solidFill>
                        </a:rPr>
                        <a:t>, </a:t>
                      </a:r>
                      <a:r>
                        <a:rPr lang="en-US" baseline="0" dirty="0" err="1" smtClean="0">
                          <a:solidFill>
                            <a:srgbClr val="0033CC"/>
                          </a:solidFill>
                        </a:rPr>
                        <a:t>thế</a:t>
                      </a:r>
                      <a:r>
                        <a:rPr lang="en-US" baseline="0" dirty="0" smtClean="0">
                          <a:solidFill>
                            <a:srgbClr val="0033CC"/>
                          </a:solidFill>
                        </a:rPr>
                        <a:t> </a:t>
                      </a:r>
                      <a:r>
                        <a:rPr lang="en-US" baseline="0" dirty="0" err="1" smtClean="0">
                          <a:solidFill>
                            <a:srgbClr val="0033CC"/>
                          </a:solidFill>
                        </a:rPr>
                        <a:t>chế</a:t>
                      </a:r>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8800">
                <a:tc>
                  <a:txBody>
                    <a:bodyPr/>
                    <a:lstStyle/>
                    <a:p>
                      <a:endParaRPr lang="en-US">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rgbClr val="0033CC"/>
                          </a:solidFill>
                        </a:rPr>
                        <a:t>Nâng</a:t>
                      </a:r>
                      <a:r>
                        <a:rPr lang="en-US" baseline="0" dirty="0" smtClean="0">
                          <a:solidFill>
                            <a:srgbClr val="0033CC"/>
                          </a:solidFill>
                        </a:rPr>
                        <a:t> </a:t>
                      </a:r>
                      <a:r>
                        <a:rPr lang="en-US" baseline="0" dirty="0" err="1" smtClean="0">
                          <a:solidFill>
                            <a:srgbClr val="0033CC"/>
                          </a:solidFill>
                        </a:rPr>
                        <a:t>cao</a:t>
                      </a:r>
                      <a:r>
                        <a:rPr lang="en-US" baseline="0" dirty="0" smtClean="0">
                          <a:solidFill>
                            <a:srgbClr val="0033CC"/>
                          </a:solidFill>
                        </a:rPr>
                        <a:t> </a:t>
                      </a:r>
                      <a:r>
                        <a:rPr lang="en-US" baseline="0" dirty="0" err="1" smtClean="0">
                          <a:solidFill>
                            <a:srgbClr val="0033CC"/>
                          </a:solidFill>
                        </a:rPr>
                        <a:t>năng</a:t>
                      </a:r>
                      <a:r>
                        <a:rPr lang="en-US" baseline="0" dirty="0" smtClean="0">
                          <a:solidFill>
                            <a:srgbClr val="0033CC"/>
                          </a:solidFill>
                        </a:rPr>
                        <a:t> </a:t>
                      </a:r>
                      <a:r>
                        <a:rPr lang="en-US" baseline="0" dirty="0" err="1" smtClean="0">
                          <a:solidFill>
                            <a:srgbClr val="0033CC"/>
                          </a:solidFill>
                        </a:rPr>
                        <a:t>lực</a:t>
                      </a:r>
                      <a:r>
                        <a:rPr lang="en-US" baseline="0" dirty="0" smtClean="0">
                          <a:solidFill>
                            <a:srgbClr val="0033CC"/>
                          </a:solidFill>
                        </a:rPr>
                        <a:t> </a:t>
                      </a:r>
                      <a:r>
                        <a:rPr lang="en-US" baseline="0" dirty="0" err="1" smtClean="0">
                          <a:solidFill>
                            <a:srgbClr val="0033CC"/>
                          </a:solidFill>
                        </a:rPr>
                        <a:t>cạnh</a:t>
                      </a:r>
                      <a:r>
                        <a:rPr lang="en-US" baseline="0" dirty="0" smtClean="0">
                          <a:solidFill>
                            <a:srgbClr val="0033CC"/>
                          </a:solidFill>
                        </a:rPr>
                        <a:t> </a:t>
                      </a:r>
                      <a:r>
                        <a:rPr lang="en-US" baseline="0" dirty="0" err="1" smtClean="0">
                          <a:solidFill>
                            <a:srgbClr val="0033CC"/>
                          </a:solidFill>
                        </a:rPr>
                        <a:t>tranh</a:t>
                      </a:r>
                      <a:r>
                        <a:rPr lang="en-US" baseline="0" dirty="0" smtClean="0">
                          <a:solidFill>
                            <a:srgbClr val="0033CC"/>
                          </a:solidFill>
                        </a:rPr>
                        <a:t> </a:t>
                      </a:r>
                      <a:r>
                        <a:rPr lang="en-US" baseline="0" dirty="0" err="1" smtClean="0">
                          <a:solidFill>
                            <a:srgbClr val="0033CC"/>
                          </a:solidFill>
                        </a:rPr>
                        <a:t>và</a:t>
                      </a:r>
                      <a:r>
                        <a:rPr lang="en-US" baseline="0" dirty="0" smtClean="0">
                          <a:solidFill>
                            <a:srgbClr val="0033CC"/>
                          </a:solidFill>
                        </a:rPr>
                        <a:t> </a:t>
                      </a:r>
                      <a:r>
                        <a:rPr lang="en-US" baseline="0" dirty="0" err="1" smtClean="0">
                          <a:solidFill>
                            <a:srgbClr val="0033CC"/>
                          </a:solidFill>
                        </a:rPr>
                        <a:t>đào</a:t>
                      </a:r>
                      <a:r>
                        <a:rPr lang="en-US" baseline="0" dirty="0" smtClean="0">
                          <a:solidFill>
                            <a:srgbClr val="0033CC"/>
                          </a:solidFill>
                        </a:rPr>
                        <a:t> </a:t>
                      </a:r>
                      <a:r>
                        <a:rPr lang="en-US" baseline="0" dirty="0" err="1" smtClean="0">
                          <a:solidFill>
                            <a:srgbClr val="0033CC"/>
                          </a:solidFill>
                        </a:rPr>
                        <a:t>tạo</a:t>
                      </a:r>
                      <a:r>
                        <a:rPr lang="en-US" baseline="0" dirty="0" smtClean="0">
                          <a:solidFill>
                            <a:srgbClr val="0033CC"/>
                          </a:solidFill>
                        </a:rPr>
                        <a:t> </a:t>
                      </a:r>
                      <a:r>
                        <a:rPr lang="en-US" baseline="0" dirty="0" err="1" smtClean="0">
                          <a:solidFill>
                            <a:srgbClr val="0033CC"/>
                          </a:solidFill>
                        </a:rPr>
                        <a:t>nguồn</a:t>
                      </a:r>
                      <a:r>
                        <a:rPr lang="en-US" baseline="0" dirty="0" smtClean="0">
                          <a:solidFill>
                            <a:srgbClr val="0033CC"/>
                          </a:solidFill>
                        </a:rPr>
                        <a:t> </a:t>
                      </a:r>
                      <a:r>
                        <a:rPr lang="en-US" baseline="0" dirty="0" err="1" smtClean="0">
                          <a:solidFill>
                            <a:srgbClr val="0033CC"/>
                          </a:solidFill>
                        </a:rPr>
                        <a:t>nhân</a:t>
                      </a:r>
                      <a:r>
                        <a:rPr lang="en-US" baseline="0" dirty="0" smtClean="0">
                          <a:solidFill>
                            <a:srgbClr val="0033CC"/>
                          </a:solidFill>
                        </a:rPr>
                        <a:t> </a:t>
                      </a:r>
                      <a:r>
                        <a:rPr lang="en-US" baseline="0" dirty="0" err="1" smtClean="0">
                          <a:solidFill>
                            <a:srgbClr val="0033CC"/>
                          </a:solidFill>
                        </a:rPr>
                        <a:t>lực</a:t>
                      </a:r>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7600">
                <a:tc>
                  <a:txBody>
                    <a:bodyPr/>
                    <a:lstStyle/>
                    <a:p>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rgbClr val="0033CC"/>
                          </a:solidFill>
                        </a:rPr>
                        <a:t>Thủ</a:t>
                      </a:r>
                      <a:r>
                        <a:rPr lang="en-US" baseline="0" dirty="0" smtClean="0">
                          <a:solidFill>
                            <a:srgbClr val="0033CC"/>
                          </a:solidFill>
                        </a:rPr>
                        <a:t> </a:t>
                      </a:r>
                      <a:r>
                        <a:rPr lang="en-US" baseline="0" dirty="0" err="1" smtClean="0">
                          <a:solidFill>
                            <a:srgbClr val="0033CC"/>
                          </a:solidFill>
                        </a:rPr>
                        <a:t>tục</a:t>
                      </a:r>
                      <a:r>
                        <a:rPr lang="en-US" baseline="0" dirty="0" smtClean="0">
                          <a:solidFill>
                            <a:srgbClr val="0033CC"/>
                          </a:solidFill>
                        </a:rPr>
                        <a:t>  </a:t>
                      </a:r>
                      <a:r>
                        <a:rPr lang="en-US" baseline="0" dirty="0" err="1" smtClean="0">
                          <a:solidFill>
                            <a:srgbClr val="0033CC"/>
                          </a:solidFill>
                        </a:rPr>
                        <a:t>h</a:t>
                      </a:r>
                      <a:r>
                        <a:rPr lang="en-US" dirty="0" err="1" smtClean="0">
                          <a:solidFill>
                            <a:srgbClr val="0033CC"/>
                          </a:solidFill>
                        </a:rPr>
                        <a:t>ải</a:t>
                      </a:r>
                      <a:r>
                        <a:rPr lang="en-US" baseline="0" dirty="0" smtClean="0">
                          <a:solidFill>
                            <a:srgbClr val="0033CC"/>
                          </a:solidFill>
                        </a:rPr>
                        <a:t> </a:t>
                      </a:r>
                      <a:r>
                        <a:rPr lang="en-US" baseline="0" dirty="0" err="1" smtClean="0">
                          <a:solidFill>
                            <a:srgbClr val="0033CC"/>
                          </a:solidFill>
                        </a:rPr>
                        <a:t>quan</a:t>
                      </a:r>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7600">
                <a:tc>
                  <a:txBody>
                    <a:bodyPr/>
                    <a:lstStyle/>
                    <a:p>
                      <a:endParaRPr lang="en-US">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rgbClr val="0033CC"/>
                          </a:solidFill>
                        </a:rPr>
                        <a:t>Hàng</a:t>
                      </a:r>
                      <a:r>
                        <a:rPr lang="en-US" baseline="0" dirty="0" smtClean="0">
                          <a:solidFill>
                            <a:srgbClr val="0033CC"/>
                          </a:solidFill>
                        </a:rPr>
                        <a:t> </a:t>
                      </a:r>
                      <a:r>
                        <a:rPr lang="en-US" baseline="0" dirty="0" err="1" smtClean="0">
                          <a:solidFill>
                            <a:srgbClr val="0033CC"/>
                          </a:solidFill>
                        </a:rPr>
                        <a:t>rào</a:t>
                      </a:r>
                      <a:r>
                        <a:rPr lang="en-US" baseline="0" dirty="0" smtClean="0">
                          <a:solidFill>
                            <a:srgbClr val="0033CC"/>
                          </a:solidFill>
                        </a:rPr>
                        <a:t> </a:t>
                      </a:r>
                      <a:r>
                        <a:rPr lang="en-US" baseline="0" dirty="0" err="1" smtClean="0">
                          <a:solidFill>
                            <a:srgbClr val="0033CC"/>
                          </a:solidFill>
                        </a:rPr>
                        <a:t>kỹ</a:t>
                      </a:r>
                      <a:r>
                        <a:rPr lang="en-US" baseline="0" dirty="0" smtClean="0">
                          <a:solidFill>
                            <a:srgbClr val="0033CC"/>
                          </a:solidFill>
                        </a:rPr>
                        <a:t> </a:t>
                      </a:r>
                      <a:r>
                        <a:rPr lang="en-US" baseline="0" dirty="0" err="1" smtClean="0">
                          <a:solidFill>
                            <a:srgbClr val="0033CC"/>
                          </a:solidFill>
                        </a:rPr>
                        <a:t>thuật</a:t>
                      </a:r>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7600">
                <a:tc>
                  <a:txBody>
                    <a:bodyPr/>
                    <a:lstStyle/>
                    <a:p>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0033CC"/>
                          </a:solidFill>
                        </a:rPr>
                        <a:t>An </a:t>
                      </a:r>
                      <a:r>
                        <a:rPr lang="en-US" dirty="0" err="1" smtClean="0">
                          <a:solidFill>
                            <a:srgbClr val="0033CC"/>
                          </a:solidFill>
                        </a:rPr>
                        <a:t>toàn</a:t>
                      </a:r>
                      <a:r>
                        <a:rPr lang="en-US" baseline="0" dirty="0" smtClean="0">
                          <a:solidFill>
                            <a:srgbClr val="0033CC"/>
                          </a:solidFill>
                        </a:rPr>
                        <a:t> </a:t>
                      </a:r>
                      <a:r>
                        <a:rPr lang="en-US" baseline="0" dirty="0" err="1" smtClean="0">
                          <a:solidFill>
                            <a:srgbClr val="0033CC"/>
                          </a:solidFill>
                        </a:rPr>
                        <a:t>thực</a:t>
                      </a:r>
                      <a:r>
                        <a:rPr lang="en-US" baseline="0" dirty="0" smtClean="0">
                          <a:solidFill>
                            <a:srgbClr val="0033CC"/>
                          </a:solidFill>
                        </a:rPr>
                        <a:t> </a:t>
                      </a:r>
                      <a:r>
                        <a:rPr lang="en-US" baseline="0" dirty="0" err="1" smtClean="0">
                          <a:solidFill>
                            <a:srgbClr val="0033CC"/>
                          </a:solidFill>
                        </a:rPr>
                        <a:t>phẩm</a:t>
                      </a:r>
                      <a:r>
                        <a:rPr lang="en-US" baseline="0" dirty="0" smtClean="0">
                          <a:solidFill>
                            <a:srgbClr val="0033CC"/>
                          </a:solidFill>
                        </a:rPr>
                        <a:t> </a:t>
                      </a:r>
                      <a:r>
                        <a:rPr lang="en-US" baseline="0" dirty="0" err="1" smtClean="0">
                          <a:solidFill>
                            <a:srgbClr val="0033CC"/>
                          </a:solidFill>
                        </a:rPr>
                        <a:t>và</a:t>
                      </a:r>
                      <a:r>
                        <a:rPr lang="en-US" baseline="0" dirty="0" smtClean="0">
                          <a:solidFill>
                            <a:srgbClr val="0033CC"/>
                          </a:solidFill>
                        </a:rPr>
                        <a:t> </a:t>
                      </a:r>
                      <a:r>
                        <a:rPr lang="en-US" baseline="0" dirty="0" err="1" smtClean="0">
                          <a:solidFill>
                            <a:srgbClr val="0033CC"/>
                          </a:solidFill>
                        </a:rPr>
                        <a:t>kiểm</a:t>
                      </a:r>
                      <a:r>
                        <a:rPr lang="en-US" baseline="0" dirty="0" smtClean="0">
                          <a:solidFill>
                            <a:srgbClr val="0033CC"/>
                          </a:solidFill>
                        </a:rPr>
                        <a:t> </a:t>
                      </a:r>
                      <a:r>
                        <a:rPr lang="en-US" baseline="0" dirty="0" err="1" smtClean="0">
                          <a:solidFill>
                            <a:srgbClr val="0033CC"/>
                          </a:solidFill>
                        </a:rPr>
                        <a:t>địch</a:t>
                      </a:r>
                      <a:r>
                        <a:rPr lang="en-US" baseline="0" dirty="0" smtClean="0">
                          <a:solidFill>
                            <a:srgbClr val="0033CC"/>
                          </a:solidFill>
                        </a:rPr>
                        <a:t> </a:t>
                      </a:r>
                      <a:r>
                        <a:rPr lang="en-US" baseline="0" dirty="0" err="1" smtClean="0">
                          <a:solidFill>
                            <a:srgbClr val="0033CC"/>
                          </a:solidFill>
                        </a:rPr>
                        <a:t>động</a:t>
                      </a:r>
                      <a:r>
                        <a:rPr lang="en-US" baseline="0" dirty="0" smtClean="0">
                          <a:solidFill>
                            <a:srgbClr val="0033CC"/>
                          </a:solidFill>
                        </a:rPr>
                        <a:t> </a:t>
                      </a:r>
                      <a:r>
                        <a:rPr lang="en-US" baseline="0" dirty="0" err="1" smtClean="0">
                          <a:solidFill>
                            <a:srgbClr val="0033CC"/>
                          </a:solidFill>
                        </a:rPr>
                        <a:t>thực</a:t>
                      </a:r>
                      <a:r>
                        <a:rPr lang="en-US" baseline="0" dirty="0" smtClean="0">
                          <a:solidFill>
                            <a:srgbClr val="0033CC"/>
                          </a:solidFill>
                        </a:rPr>
                        <a:t> </a:t>
                      </a:r>
                      <a:r>
                        <a:rPr lang="en-US" baseline="0" dirty="0" err="1" smtClean="0">
                          <a:solidFill>
                            <a:srgbClr val="0033CC"/>
                          </a:solidFill>
                        </a:rPr>
                        <a:t>vật</a:t>
                      </a:r>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7600">
                <a:tc>
                  <a:txBody>
                    <a:bodyPr/>
                    <a:lstStyle/>
                    <a:p>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rgbClr val="0033CC"/>
                          </a:solidFill>
                        </a:rPr>
                        <a:t>Hỗ</a:t>
                      </a:r>
                      <a:r>
                        <a:rPr lang="en-US" baseline="0" dirty="0" smtClean="0">
                          <a:solidFill>
                            <a:srgbClr val="0033CC"/>
                          </a:solidFill>
                        </a:rPr>
                        <a:t> </a:t>
                      </a:r>
                      <a:r>
                        <a:rPr lang="en-US" baseline="0" dirty="0" err="1" smtClean="0">
                          <a:solidFill>
                            <a:srgbClr val="0033CC"/>
                          </a:solidFill>
                        </a:rPr>
                        <a:t>trợ</a:t>
                      </a:r>
                      <a:r>
                        <a:rPr lang="en-US" baseline="0" dirty="0" smtClean="0">
                          <a:solidFill>
                            <a:srgbClr val="0033CC"/>
                          </a:solidFill>
                        </a:rPr>
                        <a:t> </a:t>
                      </a:r>
                      <a:r>
                        <a:rPr lang="en-US" baseline="0" dirty="0" err="1" smtClean="0">
                          <a:solidFill>
                            <a:srgbClr val="0033CC"/>
                          </a:solidFill>
                        </a:rPr>
                        <a:t>và</a:t>
                      </a:r>
                      <a:r>
                        <a:rPr lang="en-US" baseline="0" dirty="0" smtClean="0">
                          <a:solidFill>
                            <a:srgbClr val="0033CC"/>
                          </a:solidFill>
                        </a:rPr>
                        <a:t> </a:t>
                      </a:r>
                      <a:r>
                        <a:rPr lang="en-US" baseline="0" dirty="0" err="1" smtClean="0">
                          <a:solidFill>
                            <a:srgbClr val="0033CC"/>
                          </a:solidFill>
                        </a:rPr>
                        <a:t>thu</a:t>
                      </a:r>
                      <a:r>
                        <a:rPr lang="en-US" baseline="0" dirty="0" smtClean="0">
                          <a:solidFill>
                            <a:srgbClr val="0033CC"/>
                          </a:solidFill>
                        </a:rPr>
                        <a:t> </a:t>
                      </a:r>
                      <a:r>
                        <a:rPr lang="en-US" baseline="0" dirty="0" err="1" smtClean="0">
                          <a:solidFill>
                            <a:srgbClr val="0033CC"/>
                          </a:solidFill>
                        </a:rPr>
                        <a:t>hút</a:t>
                      </a:r>
                      <a:r>
                        <a:rPr lang="en-US" baseline="0" dirty="0" smtClean="0">
                          <a:solidFill>
                            <a:srgbClr val="0033CC"/>
                          </a:solidFill>
                        </a:rPr>
                        <a:t> </a:t>
                      </a:r>
                      <a:r>
                        <a:rPr lang="en-US" baseline="0" dirty="0" err="1" smtClean="0">
                          <a:solidFill>
                            <a:srgbClr val="0033CC"/>
                          </a:solidFill>
                        </a:rPr>
                        <a:t>đ</a:t>
                      </a:r>
                      <a:r>
                        <a:rPr lang="en-US" dirty="0" err="1" smtClean="0">
                          <a:solidFill>
                            <a:srgbClr val="0033CC"/>
                          </a:solidFill>
                        </a:rPr>
                        <a:t>ầu</a:t>
                      </a:r>
                      <a:r>
                        <a:rPr lang="en-US" baseline="0" dirty="0" smtClean="0">
                          <a:solidFill>
                            <a:srgbClr val="0033CC"/>
                          </a:solidFill>
                        </a:rPr>
                        <a:t> </a:t>
                      </a:r>
                      <a:r>
                        <a:rPr lang="en-US" baseline="0" dirty="0" err="1" smtClean="0">
                          <a:solidFill>
                            <a:srgbClr val="0033CC"/>
                          </a:solidFill>
                        </a:rPr>
                        <a:t>tư</a:t>
                      </a:r>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7600">
                <a:tc>
                  <a:txBody>
                    <a:bodyPr/>
                    <a:lstStyle/>
                    <a:p>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err="1" smtClean="0">
                          <a:solidFill>
                            <a:srgbClr val="0033CC"/>
                          </a:solidFill>
                        </a:rPr>
                        <a:t>Sở</a:t>
                      </a:r>
                      <a:r>
                        <a:rPr lang="en-US" baseline="0" dirty="0" smtClean="0">
                          <a:solidFill>
                            <a:srgbClr val="0033CC"/>
                          </a:solidFill>
                        </a:rPr>
                        <a:t> </a:t>
                      </a:r>
                      <a:r>
                        <a:rPr lang="en-US" baseline="0" dirty="0" err="1" smtClean="0">
                          <a:solidFill>
                            <a:srgbClr val="0033CC"/>
                          </a:solidFill>
                        </a:rPr>
                        <a:t>hữu</a:t>
                      </a:r>
                      <a:r>
                        <a:rPr lang="en-US" baseline="0" dirty="0" smtClean="0">
                          <a:solidFill>
                            <a:srgbClr val="0033CC"/>
                          </a:solidFill>
                        </a:rPr>
                        <a:t> </a:t>
                      </a:r>
                      <a:r>
                        <a:rPr lang="en-US" baseline="0" dirty="0" err="1" smtClean="0">
                          <a:solidFill>
                            <a:srgbClr val="0033CC"/>
                          </a:solidFill>
                        </a:rPr>
                        <a:t>trí</a:t>
                      </a:r>
                      <a:r>
                        <a:rPr lang="en-US" baseline="0" dirty="0" smtClean="0">
                          <a:solidFill>
                            <a:srgbClr val="0033CC"/>
                          </a:solidFill>
                        </a:rPr>
                        <a:t> </a:t>
                      </a:r>
                      <a:r>
                        <a:rPr lang="en-US" baseline="0" dirty="0" err="1" smtClean="0">
                          <a:solidFill>
                            <a:srgbClr val="0033CC"/>
                          </a:solidFill>
                        </a:rPr>
                        <a:t>tuế</a:t>
                      </a:r>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7600">
                <a:tc>
                  <a:txBody>
                    <a:bodyPr/>
                    <a:lstStyle/>
                    <a:p>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rgbClr val="0033CC"/>
                          </a:solidFill>
                        </a:rPr>
                        <a:t>….</a:t>
                      </a:r>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88589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G_76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399"/>
            <a:ext cx="3687097" cy="2406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aklak.gov.vn/documents/10181/1915641/c%C3%A1c+%C4%91%E1%BA%A1i+bi%E1%BB%83u+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914400"/>
            <a:ext cx="4191000" cy="24065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à Tĩnh xây dựng kế hoạch thực thi Hiệp định EVF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10" y="3581400"/>
            <a:ext cx="3883831"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234511" y="-50631"/>
            <a:ext cx="829989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444444"/>
                </a:solidFill>
                <a:effectLst/>
                <a:latin typeface="Arial" pitchFamily="34" charset="0"/>
                <a:cs typeface="Arial" pitchFamily="34" charset="0"/>
              </a:rPr>
              <a:t>Một</a:t>
            </a:r>
            <a:r>
              <a:rPr kumimoji="0" lang="en-US" sz="2000" b="1" i="0" u="none" strike="noStrike" cap="none" normalizeH="0" dirty="0" smtClean="0">
                <a:ln>
                  <a:noFill/>
                </a:ln>
                <a:solidFill>
                  <a:srgbClr val="444444"/>
                </a:solidFill>
                <a:effectLst/>
                <a:latin typeface="Arial" pitchFamily="34" charset="0"/>
                <a:cs typeface="Arial" pitchFamily="34" charset="0"/>
              </a:rPr>
              <a:t> </a:t>
            </a:r>
            <a:r>
              <a:rPr kumimoji="0" lang="en-US" sz="2000" b="1" i="0" u="none" strike="noStrike" cap="none" normalizeH="0" dirty="0" err="1" smtClean="0">
                <a:ln>
                  <a:noFill/>
                </a:ln>
                <a:solidFill>
                  <a:srgbClr val="444444"/>
                </a:solidFill>
                <a:effectLst/>
                <a:latin typeface="Arial" pitchFamily="34" charset="0"/>
                <a:cs typeface="Arial" pitchFamily="34" charset="0"/>
              </a:rPr>
              <a:t>số</a:t>
            </a:r>
            <a:r>
              <a:rPr kumimoji="0" lang="en-US" sz="2000" b="1" i="0" u="none" strike="noStrike" cap="none" normalizeH="0" dirty="0" smtClean="0">
                <a:ln>
                  <a:noFill/>
                </a:ln>
                <a:solidFill>
                  <a:srgbClr val="444444"/>
                </a:solidFill>
                <a:effectLst/>
                <a:latin typeface="Arial" pitchFamily="34" charset="0"/>
                <a:cs typeface="Arial" pitchFamily="34" charset="0"/>
              </a:rPr>
              <a:t> </a:t>
            </a:r>
            <a:r>
              <a:rPr kumimoji="0" lang="en-US" sz="2000" b="1" i="0" u="none" strike="noStrike" cap="none" normalizeH="0" dirty="0" err="1" smtClean="0">
                <a:ln>
                  <a:noFill/>
                </a:ln>
                <a:solidFill>
                  <a:srgbClr val="444444"/>
                </a:solidFill>
                <a:effectLst/>
                <a:latin typeface="Arial" pitchFamily="34" charset="0"/>
                <a:cs typeface="Arial" pitchFamily="34" charset="0"/>
              </a:rPr>
              <a:t>hình</a:t>
            </a:r>
            <a:r>
              <a:rPr kumimoji="0" lang="en-US" sz="2000" b="1" i="0" u="none" strike="noStrike" cap="none" normalizeH="0" dirty="0" smtClean="0">
                <a:ln>
                  <a:noFill/>
                </a:ln>
                <a:solidFill>
                  <a:srgbClr val="444444"/>
                </a:solidFill>
                <a:effectLst/>
                <a:latin typeface="Arial" pitchFamily="34" charset="0"/>
                <a:cs typeface="Arial" pitchFamily="34" charset="0"/>
              </a:rPr>
              <a:t> </a:t>
            </a:r>
            <a:r>
              <a:rPr kumimoji="0" lang="en-US" sz="2000" b="1" i="0" u="none" strike="noStrike" cap="none" normalizeH="0" dirty="0" err="1" smtClean="0">
                <a:ln>
                  <a:noFill/>
                </a:ln>
                <a:solidFill>
                  <a:srgbClr val="444444"/>
                </a:solidFill>
                <a:effectLst/>
                <a:latin typeface="Arial" pitchFamily="34" charset="0"/>
                <a:cs typeface="Arial" pitchFamily="34" charset="0"/>
              </a:rPr>
              <a:t>ành</a:t>
            </a:r>
            <a:r>
              <a:rPr kumimoji="0" lang="en-US" sz="2000" b="1" i="0" u="none" strike="noStrike" cap="none" normalizeH="0" dirty="0" smtClean="0">
                <a:ln>
                  <a:noFill/>
                </a:ln>
                <a:solidFill>
                  <a:srgbClr val="444444"/>
                </a:solidFill>
                <a:effectLst/>
                <a:latin typeface="Arial" pitchFamily="34" charset="0"/>
                <a:cs typeface="Arial" pitchFamily="34" charset="0"/>
              </a:rPr>
              <a:t> </a:t>
            </a:r>
            <a:r>
              <a:rPr kumimoji="0" lang="en-US" sz="2000" b="1" i="0" u="none" strike="noStrike" cap="none" normalizeH="0" dirty="0" err="1" smtClean="0">
                <a:ln>
                  <a:noFill/>
                </a:ln>
                <a:solidFill>
                  <a:srgbClr val="444444"/>
                </a:solidFill>
                <a:effectLst/>
                <a:latin typeface="Arial" pitchFamily="34" charset="0"/>
                <a:cs typeface="Arial" pitchFamily="34" charset="0"/>
              </a:rPr>
              <a:t>triển</a:t>
            </a:r>
            <a:r>
              <a:rPr kumimoji="0" lang="en-US" sz="2000" b="1" i="0" u="none" strike="noStrike" cap="none" normalizeH="0" dirty="0" smtClean="0">
                <a:ln>
                  <a:noFill/>
                </a:ln>
                <a:solidFill>
                  <a:srgbClr val="444444"/>
                </a:solidFill>
                <a:effectLst/>
                <a:latin typeface="Arial" pitchFamily="34" charset="0"/>
                <a:cs typeface="Arial" pitchFamily="34" charset="0"/>
              </a:rPr>
              <a:t> </a:t>
            </a:r>
            <a:r>
              <a:rPr kumimoji="0" lang="en-US" sz="2000" b="1" i="0" u="none" strike="noStrike" cap="none" normalizeH="0" dirty="0" err="1" smtClean="0">
                <a:ln>
                  <a:noFill/>
                </a:ln>
                <a:solidFill>
                  <a:srgbClr val="444444"/>
                </a:solidFill>
                <a:effectLst/>
                <a:latin typeface="Arial" pitchFamily="34" charset="0"/>
                <a:cs typeface="Arial" pitchFamily="34" charset="0"/>
              </a:rPr>
              <a:t>khai</a:t>
            </a:r>
            <a:r>
              <a:rPr lang="en-US" sz="2000" b="1" dirty="0">
                <a:solidFill>
                  <a:srgbClr val="444444"/>
                </a:solidFill>
                <a:latin typeface="Arial" pitchFamily="34" charset="0"/>
                <a:cs typeface="Arial" pitchFamily="34" charset="0"/>
              </a:rPr>
              <a:t> </a:t>
            </a:r>
            <a:r>
              <a:rPr lang="en-US" sz="2000" b="1" dirty="0" err="1" smtClean="0">
                <a:solidFill>
                  <a:srgbClr val="444444"/>
                </a:solidFill>
                <a:latin typeface="Arial" pitchFamily="34" charset="0"/>
                <a:cs typeface="Arial" pitchFamily="34" charset="0"/>
              </a:rPr>
              <a:t>kế</a:t>
            </a:r>
            <a:r>
              <a:rPr lang="en-US" sz="2000" b="1" dirty="0" smtClean="0">
                <a:solidFill>
                  <a:srgbClr val="444444"/>
                </a:solidFill>
                <a:latin typeface="Arial" pitchFamily="34" charset="0"/>
                <a:cs typeface="Arial" pitchFamily="34" charset="0"/>
              </a:rPr>
              <a:t> </a:t>
            </a:r>
            <a:r>
              <a:rPr lang="en-US" sz="2000" b="1" dirty="0" err="1" smtClean="0">
                <a:solidFill>
                  <a:srgbClr val="444444"/>
                </a:solidFill>
                <a:latin typeface="Arial" pitchFamily="34" charset="0"/>
                <a:cs typeface="Arial" pitchFamily="34" charset="0"/>
              </a:rPr>
              <a:t>hoạch</a:t>
            </a:r>
            <a:r>
              <a:rPr lang="en-US" sz="2000" b="1" dirty="0" smtClean="0">
                <a:solidFill>
                  <a:srgbClr val="444444"/>
                </a:solidFill>
                <a:latin typeface="Arial" pitchFamily="34" charset="0"/>
                <a:cs typeface="Arial" pitchFamily="34" charset="0"/>
              </a:rPr>
              <a:t> </a:t>
            </a:r>
            <a:r>
              <a:rPr kumimoji="0" lang="en-US" sz="2000" b="1" i="0" u="none" strike="noStrike" cap="none" normalizeH="0" dirty="0" smtClean="0">
                <a:ln>
                  <a:noFill/>
                </a:ln>
                <a:solidFill>
                  <a:srgbClr val="444444"/>
                </a:solidFill>
                <a:effectLst/>
                <a:latin typeface="Arial" pitchFamily="34" charset="0"/>
                <a:cs typeface="Arial" pitchFamily="34" charset="0"/>
              </a:rPr>
              <a:t> </a:t>
            </a:r>
            <a:r>
              <a:rPr kumimoji="0" lang="en-US" sz="2000" b="1" i="0" u="none" strike="noStrike" cap="none" normalizeH="0" dirty="0" err="1" smtClean="0">
                <a:ln>
                  <a:noFill/>
                </a:ln>
                <a:solidFill>
                  <a:srgbClr val="444444"/>
                </a:solidFill>
                <a:effectLst/>
                <a:latin typeface="Arial" pitchFamily="34" charset="0"/>
                <a:cs typeface="Arial" pitchFamily="34" charset="0"/>
              </a:rPr>
              <a:t>hiệp</a:t>
            </a:r>
            <a:r>
              <a:rPr kumimoji="0" lang="en-US" sz="2000" b="1" i="0" u="none" strike="noStrike" cap="none" normalizeH="0" dirty="0" smtClean="0">
                <a:ln>
                  <a:noFill/>
                </a:ln>
                <a:solidFill>
                  <a:srgbClr val="444444"/>
                </a:solidFill>
                <a:effectLst/>
                <a:latin typeface="Arial" pitchFamily="34" charset="0"/>
                <a:cs typeface="Arial" pitchFamily="34" charset="0"/>
              </a:rPr>
              <a:t> </a:t>
            </a:r>
            <a:r>
              <a:rPr kumimoji="0" lang="en-US" sz="2000" b="1" i="0" u="none" strike="noStrike" cap="none" normalizeH="0" dirty="0" err="1" smtClean="0">
                <a:ln>
                  <a:noFill/>
                </a:ln>
                <a:solidFill>
                  <a:srgbClr val="444444"/>
                </a:solidFill>
                <a:effectLst/>
                <a:latin typeface="Arial" pitchFamily="34" charset="0"/>
                <a:cs typeface="Arial" pitchFamily="34" charset="0"/>
              </a:rPr>
              <a:t>định</a:t>
            </a:r>
            <a:r>
              <a:rPr kumimoji="0" lang="en-US" sz="2000" b="1" i="0" u="none" strike="noStrike" cap="none" normalizeH="0" dirty="0" smtClean="0">
                <a:ln>
                  <a:noFill/>
                </a:ln>
                <a:solidFill>
                  <a:srgbClr val="444444"/>
                </a:solidFill>
                <a:effectLst/>
                <a:latin typeface="Arial" pitchFamily="34" charset="0"/>
                <a:cs typeface="Arial" pitchFamily="34" charset="0"/>
              </a:rPr>
              <a:t> EVFTA </a:t>
            </a:r>
            <a:r>
              <a:rPr kumimoji="0" lang="en-US" sz="2000" b="1" i="0" u="none" strike="noStrike" cap="none" normalizeH="0" dirty="0" err="1" smtClean="0">
                <a:ln>
                  <a:noFill/>
                </a:ln>
                <a:solidFill>
                  <a:srgbClr val="444444"/>
                </a:solidFill>
                <a:effectLst/>
                <a:latin typeface="Arial" pitchFamily="34" charset="0"/>
                <a:cs typeface="Arial" pitchFamily="34" charset="0"/>
              </a:rPr>
              <a:t>của</a:t>
            </a:r>
            <a:r>
              <a:rPr kumimoji="0" lang="en-US" sz="2000" b="1" i="0" u="none" strike="noStrike" cap="none" normalizeH="0" dirty="0" smtClean="0">
                <a:ln>
                  <a:noFill/>
                </a:ln>
                <a:solidFill>
                  <a:srgbClr val="444444"/>
                </a:solidFill>
                <a:effectLst/>
                <a:latin typeface="Arial" pitchFamily="34" charset="0"/>
                <a:cs typeface="Arial" pitchFamily="34" charset="0"/>
              </a:rPr>
              <a:t> </a:t>
            </a:r>
            <a:r>
              <a:rPr kumimoji="0" lang="en-US" sz="2000" b="1" i="0" u="none" strike="noStrike" cap="none" normalizeH="0" dirty="0" err="1" smtClean="0">
                <a:ln>
                  <a:noFill/>
                </a:ln>
                <a:solidFill>
                  <a:srgbClr val="444444"/>
                </a:solidFill>
                <a:effectLst/>
                <a:latin typeface="Arial" pitchFamily="34" charset="0"/>
                <a:cs typeface="Arial" pitchFamily="34" charset="0"/>
              </a:rPr>
              <a:t>một</a:t>
            </a:r>
            <a:r>
              <a:rPr kumimoji="0" lang="en-US" sz="2000" b="1" i="0" u="none" strike="noStrike" cap="none" normalizeH="0" dirty="0" smtClean="0">
                <a:ln>
                  <a:noFill/>
                </a:ln>
                <a:solidFill>
                  <a:srgbClr val="444444"/>
                </a:solidFill>
                <a:effectLst/>
                <a:latin typeface="Arial" pitchFamily="34" charset="0"/>
                <a:cs typeface="Arial" pitchFamily="34" charset="0"/>
              </a:rPr>
              <a:t> </a:t>
            </a:r>
            <a:r>
              <a:rPr kumimoji="0" lang="en-US" sz="2000" b="1" i="0" u="none" strike="noStrike" cap="none" normalizeH="0" dirty="0" err="1" smtClean="0">
                <a:ln>
                  <a:noFill/>
                </a:ln>
                <a:solidFill>
                  <a:srgbClr val="444444"/>
                </a:solidFill>
                <a:effectLst/>
                <a:latin typeface="Arial" pitchFamily="34" charset="0"/>
                <a:cs typeface="Arial" pitchFamily="34" charset="0"/>
              </a:rPr>
              <a:t>số</a:t>
            </a:r>
            <a:r>
              <a:rPr kumimoji="0" lang="en-US" sz="2000" b="1" i="0" u="none" strike="noStrike" cap="none" normalizeH="0" dirty="0" smtClean="0">
                <a:ln>
                  <a:noFill/>
                </a:ln>
                <a:solidFill>
                  <a:srgbClr val="444444"/>
                </a:solidFill>
                <a:effectLst/>
                <a:latin typeface="Arial" pitchFamily="34" charset="0"/>
                <a:cs typeface="Arial" pitchFamily="34" charset="0"/>
              </a:rPr>
              <a:t> </a:t>
            </a:r>
            <a:r>
              <a:rPr kumimoji="0" lang="en-US" sz="2000" b="1" i="0" u="none" strike="noStrike" cap="none" normalizeH="0" dirty="0" err="1" smtClean="0">
                <a:ln>
                  <a:noFill/>
                </a:ln>
                <a:solidFill>
                  <a:srgbClr val="444444"/>
                </a:solidFill>
                <a:effectLst/>
                <a:latin typeface="Arial" pitchFamily="34" charset="0"/>
                <a:cs typeface="Arial" pitchFamily="34" charset="0"/>
              </a:rPr>
              <a:t>tỉnh</a:t>
            </a:r>
            <a:r>
              <a:rPr kumimoji="0" lang="en-US" sz="2000" b="1" i="0" u="none" strike="noStrike" cap="none" normalizeH="0" dirty="0" smtClean="0">
                <a:ln>
                  <a:noFill/>
                </a:ln>
                <a:solidFill>
                  <a:srgbClr val="444444"/>
                </a:solidFill>
                <a:effectLst/>
                <a:latin typeface="Arial" pitchFamily="34" charset="0"/>
                <a:cs typeface="Arial" pitchFamily="34" charset="0"/>
              </a:rPr>
              <a:t> </a:t>
            </a:r>
            <a:r>
              <a:rPr lang="en-US" sz="2000" b="1" dirty="0">
                <a:solidFill>
                  <a:srgbClr val="444444"/>
                </a:solidFill>
                <a:latin typeface="Arial" pitchFamily="34" charset="0"/>
                <a:cs typeface="Arial" pitchFamily="34" charset="0"/>
              </a:rPr>
              <a:t> </a:t>
            </a:r>
            <a:r>
              <a:rPr lang="en-US" sz="2000" b="1" dirty="0" err="1" smtClean="0">
                <a:solidFill>
                  <a:srgbClr val="444444"/>
                </a:solidFill>
                <a:latin typeface="Arial" pitchFamily="34" charset="0"/>
                <a:cs typeface="Arial" pitchFamily="34" charset="0"/>
              </a:rPr>
              <a:t>của</a:t>
            </a:r>
            <a:r>
              <a:rPr lang="en-US" sz="2000" b="1" dirty="0" smtClean="0">
                <a:solidFill>
                  <a:srgbClr val="444444"/>
                </a:solidFill>
                <a:latin typeface="Arial" pitchFamily="34" charset="0"/>
                <a:cs typeface="Arial" pitchFamily="34" charset="0"/>
              </a:rPr>
              <a:t> </a:t>
            </a:r>
            <a:r>
              <a:rPr lang="en-US" sz="2000" b="1" dirty="0" err="1" smtClean="0">
                <a:solidFill>
                  <a:srgbClr val="444444"/>
                </a:solidFill>
                <a:latin typeface="Arial" pitchFamily="34" charset="0"/>
                <a:cs typeface="Arial" pitchFamily="34" charset="0"/>
              </a:rPr>
              <a:t>Việt</a:t>
            </a:r>
            <a:r>
              <a:rPr lang="en-US" sz="2000" b="1" dirty="0" smtClean="0">
                <a:solidFill>
                  <a:srgbClr val="444444"/>
                </a:solidFill>
                <a:latin typeface="Arial" pitchFamily="34" charset="0"/>
                <a:cs typeface="Arial" pitchFamily="34" charset="0"/>
              </a:rPr>
              <a:t> Nam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444444"/>
                </a:solidFill>
                <a:effectLst/>
                <a:latin typeface="Arial" pitchFamily="34" charset="0"/>
                <a:cs typeface="Arial" pitchFamily="34" charset="0"/>
              </a:rPr>
              <a:t>  </a:t>
            </a:r>
          </a:p>
        </p:txBody>
      </p:sp>
      <p:pic>
        <p:nvPicPr>
          <p:cNvPr id="2056" name="Picture 8" descr="http://caobangtv.vn/Uploaded/Users/Admin/images/2020/8/%C4%90i%E1%BB%83m%20c%E1%BA%A7u%20CB(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1" y="3621986"/>
            <a:ext cx="4191000" cy="262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947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a:solidFill>
                  <a:srgbClr val="C00000"/>
                </a:solidFill>
              </a:rPr>
              <a:t>Kế</a:t>
            </a:r>
            <a:r>
              <a:rPr lang="en-US" sz="2400" dirty="0">
                <a:solidFill>
                  <a:srgbClr val="C00000"/>
                </a:solidFill>
              </a:rPr>
              <a:t> </a:t>
            </a:r>
            <a:r>
              <a:rPr lang="en-US" sz="2400" dirty="0" err="1">
                <a:solidFill>
                  <a:srgbClr val="C00000"/>
                </a:solidFill>
              </a:rPr>
              <a:t>hoạch</a:t>
            </a:r>
            <a:r>
              <a:rPr lang="en-US" sz="2400" dirty="0">
                <a:solidFill>
                  <a:srgbClr val="C00000"/>
                </a:solidFill>
              </a:rPr>
              <a:t> </a:t>
            </a:r>
            <a:r>
              <a:rPr lang="en-US" sz="2400" dirty="0" err="1">
                <a:solidFill>
                  <a:srgbClr val="C00000"/>
                </a:solidFill>
              </a:rPr>
              <a:t>thực</a:t>
            </a:r>
            <a:r>
              <a:rPr lang="en-US" sz="2400" dirty="0">
                <a:solidFill>
                  <a:srgbClr val="C00000"/>
                </a:solidFill>
              </a:rPr>
              <a:t> </a:t>
            </a:r>
            <a:r>
              <a:rPr lang="en-US" sz="2400" dirty="0" err="1">
                <a:solidFill>
                  <a:srgbClr val="C00000"/>
                </a:solidFill>
              </a:rPr>
              <a:t>hiện</a:t>
            </a:r>
            <a:r>
              <a:rPr lang="en-US" sz="2400" dirty="0">
                <a:solidFill>
                  <a:srgbClr val="C00000"/>
                </a:solidFill>
              </a:rPr>
              <a:t> </a:t>
            </a:r>
            <a:r>
              <a:rPr lang="en-US" sz="2400" dirty="0" err="1">
                <a:solidFill>
                  <a:srgbClr val="C00000"/>
                </a:solidFill>
              </a:rPr>
              <a:t>Hiệp</a:t>
            </a:r>
            <a:r>
              <a:rPr lang="en-US" sz="2400" dirty="0">
                <a:solidFill>
                  <a:srgbClr val="C00000"/>
                </a:solidFill>
              </a:rPr>
              <a:t> </a:t>
            </a:r>
            <a:r>
              <a:rPr lang="en-US" sz="2400" dirty="0" err="1">
                <a:solidFill>
                  <a:srgbClr val="C00000"/>
                </a:solidFill>
              </a:rPr>
              <a:t>định</a:t>
            </a:r>
            <a:r>
              <a:rPr lang="en-US" sz="2400" dirty="0">
                <a:solidFill>
                  <a:srgbClr val="C00000"/>
                </a:solidFill>
              </a:rPr>
              <a:t> </a:t>
            </a:r>
            <a:r>
              <a:rPr lang="en-US" sz="2400" dirty="0" err="1">
                <a:solidFill>
                  <a:srgbClr val="C00000"/>
                </a:solidFill>
              </a:rPr>
              <a:t>Thương</a:t>
            </a:r>
            <a:r>
              <a:rPr lang="en-US" sz="2400" dirty="0">
                <a:solidFill>
                  <a:srgbClr val="C00000"/>
                </a:solidFill>
              </a:rPr>
              <a:t> </a:t>
            </a:r>
            <a:r>
              <a:rPr lang="en-US" sz="2400" dirty="0" err="1">
                <a:solidFill>
                  <a:srgbClr val="C00000"/>
                </a:solidFill>
              </a:rPr>
              <a:t>mại</a:t>
            </a:r>
            <a:r>
              <a:rPr lang="en-US" sz="2400" dirty="0">
                <a:solidFill>
                  <a:srgbClr val="C00000"/>
                </a:solidFill>
              </a:rPr>
              <a:t> </a:t>
            </a:r>
            <a:r>
              <a:rPr lang="en-US" sz="2400" dirty="0" err="1">
                <a:solidFill>
                  <a:srgbClr val="C00000"/>
                </a:solidFill>
              </a:rPr>
              <a:t>tự</a:t>
            </a:r>
            <a:r>
              <a:rPr lang="en-US" sz="2400" dirty="0">
                <a:solidFill>
                  <a:srgbClr val="C00000"/>
                </a:solidFill>
              </a:rPr>
              <a:t> do </a:t>
            </a:r>
            <a:r>
              <a:rPr lang="en-US" sz="2400" dirty="0" err="1">
                <a:solidFill>
                  <a:srgbClr val="C00000"/>
                </a:solidFill>
              </a:rPr>
              <a:t>giữa</a:t>
            </a:r>
            <a:r>
              <a:rPr lang="en-US" sz="2400" dirty="0">
                <a:solidFill>
                  <a:srgbClr val="C00000"/>
                </a:solidFill>
              </a:rPr>
              <a:t> </a:t>
            </a:r>
            <a:r>
              <a:rPr lang="en-US" sz="2400" dirty="0" err="1">
                <a:solidFill>
                  <a:srgbClr val="C00000"/>
                </a:solidFill>
              </a:rPr>
              <a:t>Việt</a:t>
            </a:r>
            <a:r>
              <a:rPr lang="en-US" sz="2400" dirty="0">
                <a:solidFill>
                  <a:srgbClr val="C00000"/>
                </a:solidFill>
              </a:rPr>
              <a:t> Nam </a:t>
            </a:r>
            <a:r>
              <a:rPr lang="en-US" sz="2400" dirty="0" err="1">
                <a:solidFill>
                  <a:srgbClr val="C00000"/>
                </a:solidFill>
              </a:rPr>
              <a:t>và</a:t>
            </a:r>
            <a:r>
              <a:rPr lang="en-US" sz="2400" dirty="0">
                <a:solidFill>
                  <a:srgbClr val="C00000"/>
                </a:solidFill>
              </a:rPr>
              <a:t> </a:t>
            </a:r>
            <a:r>
              <a:rPr lang="en-US" sz="2400" dirty="0" err="1">
                <a:solidFill>
                  <a:srgbClr val="C00000"/>
                </a:solidFill>
              </a:rPr>
              <a:t>Liên</a:t>
            </a:r>
            <a:r>
              <a:rPr lang="en-US" sz="2400" dirty="0">
                <a:solidFill>
                  <a:srgbClr val="C00000"/>
                </a:solidFill>
              </a:rPr>
              <a:t> </a:t>
            </a:r>
            <a:r>
              <a:rPr lang="en-US" sz="2400" dirty="0" err="1">
                <a:solidFill>
                  <a:srgbClr val="C00000"/>
                </a:solidFill>
              </a:rPr>
              <a:t>hiệp</a:t>
            </a:r>
            <a:r>
              <a:rPr lang="en-US" sz="2400" dirty="0">
                <a:solidFill>
                  <a:srgbClr val="C00000"/>
                </a:solidFill>
              </a:rPr>
              <a:t> </a:t>
            </a:r>
            <a:r>
              <a:rPr lang="en-US" sz="2400" dirty="0" err="1">
                <a:solidFill>
                  <a:srgbClr val="C00000"/>
                </a:solidFill>
              </a:rPr>
              <a:t>châu</a:t>
            </a:r>
            <a:r>
              <a:rPr lang="en-US" sz="2400" dirty="0">
                <a:solidFill>
                  <a:srgbClr val="C00000"/>
                </a:solidFill>
              </a:rPr>
              <a:t> </a:t>
            </a:r>
            <a:r>
              <a:rPr lang="en-US" sz="2400" dirty="0" err="1">
                <a:solidFill>
                  <a:srgbClr val="C00000"/>
                </a:solidFill>
              </a:rPr>
              <a:t>Âu</a:t>
            </a:r>
            <a:r>
              <a:rPr lang="en-US" sz="2400" dirty="0">
                <a:solidFill>
                  <a:srgbClr val="C00000"/>
                </a:solidFill>
              </a:rPr>
              <a:t> (EVFTA) </a:t>
            </a:r>
            <a:r>
              <a:rPr lang="en-US" sz="2400" dirty="0" err="1">
                <a:solidFill>
                  <a:srgbClr val="C00000"/>
                </a:solidFill>
              </a:rPr>
              <a:t>của</a:t>
            </a:r>
            <a:r>
              <a:rPr lang="en-US" sz="2400" dirty="0">
                <a:solidFill>
                  <a:srgbClr val="C00000"/>
                </a:solidFill>
              </a:rPr>
              <a:t> TP </a:t>
            </a:r>
            <a:r>
              <a:rPr lang="en-US" sz="2400" dirty="0" err="1">
                <a:solidFill>
                  <a:srgbClr val="C00000"/>
                </a:solidFill>
              </a:rPr>
              <a:t>Hà</a:t>
            </a:r>
            <a:r>
              <a:rPr lang="en-US" sz="2400" dirty="0">
                <a:solidFill>
                  <a:srgbClr val="C00000"/>
                </a:solidFill>
              </a:rPr>
              <a:t> </a:t>
            </a:r>
            <a:r>
              <a:rPr lang="en-US" sz="2400" dirty="0" err="1">
                <a:solidFill>
                  <a:srgbClr val="C00000"/>
                </a:solidFill>
              </a:rPr>
              <a:t>Nội</a:t>
            </a:r>
            <a:r>
              <a:rPr lang="en-US" sz="2400" dirty="0">
                <a:solidFill>
                  <a:srgbClr val="C00000"/>
                </a:solidFill>
              </a:rPr>
              <a:t> </a:t>
            </a:r>
            <a:r>
              <a:rPr lang="en-US" sz="2400" dirty="0" err="1">
                <a:solidFill>
                  <a:srgbClr val="C00000"/>
                </a:solidFill>
              </a:rPr>
              <a:t>giai</a:t>
            </a:r>
            <a:r>
              <a:rPr lang="en-US" sz="2400" dirty="0">
                <a:solidFill>
                  <a:srgbClr val="C00000"/>
                </a:solidFill>
              </a:rPr>
              <a:t> </a:t>
            </a:r>
            <a:r>
              <a:rPr lang="en-US" sz="2400" dirty="0" err="1">
                <a:solidFill>
                  <a:srgbClr val="C00000"/>
                </a:solidFill>
              </a:rPr>
              <a:t>đoạn</a:t>
            </a:r>
            <a:r>
              <a:rPr lang="en-US" sz="2400" dirty="0">
                <a:solidFill>
                  <a:srgbClr val="C00000"/>
                </a:solidFill>
              </a:rPr>
              <a:t> 2020 - 2025”.</a:t>
            </a:r>
          </a:p>
        </p:txBody>
      </p:sp>
      <p:sp>
        <p:nvSpPr>
          <p:cNvPr id="3" name="Content Placeholder 2"/>
          <p:cNvSpPr>
            <a:spLocks noGrp="1"/>
          </p:cNvSpPr>
          <p:nvPr>
            <p:ph idx="1"/>
          </p:nvPr>
        </p:nvSpPr>
        <p:spPr/>
        <p:txBody>
          <a:bodyPr>
            <a:normAutofit fontScale="70000" lnSpcReduction="20000"/>
          </a:bodyPr>
          <a:lstStyle/>
          <a:p>
            <a:r>
              <a:rPr lang="en-US" dirty="0" err="1"/>
              <a:t>Tháng</a:t>
            </a:r>
            <a:r>
              <a:rPr lang="en-US" dirty="0"/>
              <a:t> 6-2020, </a:t>
            </a:r>
            <a:r>
              <a:rPr lang="en-US" dirty="0" err="1"/>
              <a:t>để</a:t>
            </a:r>
            <a:r>
              <a:rPr lang="en-US" dirty="0"/>
              <a:t> </a:t>
            </a:r>
            <a:r>
              <a:rPr lang="en-US" dirty="0" err="1"/>
              <a:t>doanh</a:t>
            </a:r>
            <a:r>
              <a:rPr lang="en-US" dirty="0"/>
              <a:t> </a:t>
            </a:r>
            <a:r>
              <a:rPr lang="en-US" dirty="0" err="1"/>
              <a:t>nghiệp</a:t>
            </a:r>
            <a:r>
              <a:rPr lang="en-US" dirty="0"/>
              <a:t> </a:t>
            </a:r>
            <a:r>
              <a:rPr lang="en-US" dirty="0" err="1"/>
              <a:t>nắm</a:t>
            </a:r>
            <a:r>
              <a:rPr lang="en-US" dirty="0"/>
              <a:t> </a:t>
            </a:r>
            <a:r>
              <a:rPr lang="en-US" dirty="0" err="1"/>
              <a:t>bắt</a:t>
            </a:r>
            <a:r>
              <a:rPr lang="en-US" dirty="0"/>
              <a:t> </a:t>
            </a:r>
            <a:r>
              <a:rPr lang="en-US" dirty="0" err="1"/>
              <a:t>rõ</a:t>
            </a:r>
            <a:r>
              <a:rPr lang="en-US" dirty="0"/>
              <a:t> </a:t>
            </a:r>
            <a:r>
              <a:rPr lang="en-US" dirty="0" err="1"/>
              <a:t>hơn</a:t>
            </a:r>
            <a:r>
              <a:rPr lang="en-US" dirty="0"/>
              <a:t> </a:t>
            </a:r>
            <a:r>
              <a:rPr lang="en-US" dirty="0" err="1"/>
              <a:t>về</a:t>
            </a:r>
            <a:r>
              <a:rPr lang="en-US" dirty="0"/>
              <a:t> EVFTA, </a:t>
            </a:r>
            <a:r>
              <a:rPr lang="en-US" dirty="0" err="1"/>
              <a:t>Sở</a:t>
            </a:r>
            <a:r>
              <a:rPr lang="en-US" dirty="0"/>
              <a:t> </a:t>
            </a:r>
            <a:r>
              <a:rPr lang="en-US" dirty="0" err="1"/>
              <a:t>Công</a:t>
            </a:r>
            <a:r>
              <a:rPr lang="en-US" dirty="0"/>
              <a:t> </a:t>
            </a:r>
            <a:r>
              <a:rPr lang="en-US" dirty="0" err="1"/>
              <a:t>thương</a:t>
            </a:r>
            <a:r>
              <a:rPr lang="en-US" dirty="0"/>
              <a:t> </a:t>
            </a:r>
            <a:r>
              <a:rPr lang="en-US" dirty="0" err="1"/>
              <a:t>đã</a:t>
            </a:r>
            <a:r>
              <a:rPr lang="en-US" dirty="0"/>
              <a:t> </a:t>
            </a:r>
            <a:r>
              <a:rPr lang="en-US" dirty="0" err="1"/>
              <a:t>triển</a:t>
            </a:r>
            <a:r>
              <a:rPr lang="en-US" dirty="0"/>
              <a:t> </a:t>
            </a:r>
            <a:r>
              <a:rPr lang="en-US" dirty="0" err="1"/>
              <a:t>khai</a:t>
            </a:r>
            <a:r>
              <a:rPr lang="en-US" dirty="0"/>
              <a:t> </a:t>
            </a:r>
            <a:r>
              <a:rPr lang="en-US" dirty="0" err="1"/>
              <a:t>Chương</a:t>
            </a:r>
            <a:r>
              <a:rPr lang="en-US" dirty="0"/>
              <a:t> </a:t>
            </a:r>
            <a:r>
              <a:rPr lang="en-US" dirty="0" err="1"/>
              <a:t>trình</a:t>
            </a:r>
            <a:r>
              <a:rPr lang="en-US" dirty="0"/>
              <a:t> </a:t>
            </a:r>
            <a:r>
              <a:rPr lang="en-US" dirty="0" err="1"/>
              <a:t>tập</a:t>
            </a:r>
            <a:r>
              <a:rPr lang="en-US" dirty="0"/>
              <a:t> </a:t>
            </a:r>
            <a:r>
              <a:rPr lang="en-US" dirty="0" err="1"/>
              <a:t>huấn</a:t>
            </a:r>
            <a:r>
              <a:rPr lang="en-US" dirty="0"/>
              <a:t> </a:t>
            </a:r>
            <a:r>
              <a:rPr lang="en-US" dirty="0" err="1"/>
              <a:t>chuyên</a:t>
            </a:r>
            <a:r>
              <a:rPr lang="en-US" dirty="0"/>
              <a:t> </a:t>
            </a:r>
            <a:r>
              <a:rPr lang="en-US" dirty="0" err="1"/>
              <a:t>sâu</a:t>
            </a:r>
            <a:r>
              <a:rPr lang="en-US" dirty="0"/>
              <a:t> </a:t>
            </a:r>
            <a:r>
              <a:rPr lang="en-US" dirty="0" err="1"/>
              <a:t>về</a:t>
            </a:r>
            <a:r>
              <a:rPr lang="en-US" dirty="0"/>
              <a:t> </a:t>
            </a:r>
            <a:r>
              <a:rPr lang="en-US" dirty="0" err="1"/>
              <a:t>Quy</a:t>
            </a:r>
            <a:r>
              <a:rPr lang="en-US" dirty="0"/>
              <a:t> </a:t>
            </a:r>
            <a:r>
              <a:rPr lang="en-US" dirty="0" err="1"/>
              <a:t>tắc</a:t>
            </a:r>
            <a:r>
              <a:rPr lang="en-US" dirty="0"/>
              <a:t> </a:t>
            </a:r>
            <a:r>
              <a:rPr lang="en-US" dirty="0" err="1"/>
              <a:t>xuất</a:t>
            </a:r>
            <a:r>
              <a:rPr lang="en-US" dirty="0"/>
              <a:t> </a:t>
            </a:r>
            <a:r>
              <a:rPr lang="en-US" dirty="0" err="1"/>
              <a:t>xứ</a:t>
            </a:r>
            <a:r>
              <a:rPr lang="en-US" dirty="0"/>
              <a:t> </a:t>
            </a:r>
            <a:r>
              <a:rPr lang="en-US" dirty="0" err="1"/>
              <a:t>hàng</a:t>
            </a:r>
            <a:r>
              <a:rPr lang="en-US" dirty="0"/>
              <a:t> </a:t>
            </a:r>
            <a:r>
              <a:rPr lang="en-US" dirty="0" err="1"/>
              <a:t>hóa</a:t>
            </a:r>
            <a:r>
              <a:rPr lang="en-US" dirty="0"/>
              <a:t> </a:t>
            </a:r>
            <a:r>
              <a:rPr lang="en-US" dirty="0" err="1"/>
              <a:t>trong</a:t>
            </a:r>
            <a:r>
              <a:rPr lang="en-US" dirty="0"/>
              <a:t> EVFTA </a:t>
            </a:r>
            <a:r>
              <a:rPr lang="en-US" dirty="0" err="1"/>
              <a:t>tới</a:t>
            </a:r>
            <a:r>
              <a:rPr lang="en-US" dirty="0"/>
              <a:t> 200 </a:t>
            </a:r>
            <a:r>
              <a:rPr lang="en-US" dirty="0" err="1"/>
              <a:t>doanh</a:t>
            </a:r>
            <a:r>
              <a:rPr lang="en-US" dirty="0"/>
              <a:t> </a:t>
            </a:r>
            <a:r>
              <a:rPr lang="en-US" dirty="0" err="1"/>
              <a:t>nghiệp</a:t>
            </a:r>
            <a:r>
              <a:rPr lang="en-US" dirty="0"/>
              <a:t> </a:t>
            </a:r>
            <a:r>
              <a:rPr lang="en-US" dirty="0" err="1"/>
              <a:t>kinh</a:t>
            </a:r>
            <a:r>
              <a:rPr lang="en-US" dirty="0"/>
              <a:t> </a:t>
            </a:r>
            <a:r>
              <a:rPr lang="en-US" dirty="0" err="1"/>
              <a:t>doanh</a:t>
            </a:r>
            <a:r>
              <a:rPr lang="en-US" dirty="0"/>
              <a:t> </a:t>
            </a:r>
            <a:r>
              <a:rPr lang="en-US" dirty="0" err="1"/>
              <a:t>xuất</a:t>
            </a:r>
            <a:r>
              <a:rPr lang="en-US" dirty="0"/>
              <a:t> </a:t>
            </a:r>
            <a:r>
              <a:rPr lang="en-US" dirty="0" err="1"/>
              <a:t>nhập</a:t>
            </a:r>
            <a:r>
              <a:rPr lang="en-US" dirty="0"/>
              <a:t> </a:t>
            </a:r>
            <a:r>
              <a:rPr lang="en-US" dirty="0" err="1"/>
              <a:t>khẩu</a:t>
            </a:r>
            <a:r>
              <a:rPr lang="en-US" dirty="0"/>
              <a:t> </a:t>
            </a:r>
            <a:r>
              <a:rPr lang="en-US" dirty="0" err="1"/>
              <a:t>trên</a:t>
            </a:r>
            <a:r>
              <a:rPr lang="en-US" dirty="0"/>
              <a:t> </a:t>
            </a:r>
            <a:r>
              <a:rPr lang="en-US" dirty="0" err="1"/>
              <a:t>địa</a:t>
            </a:r>
            <a:r>
              <a:rPr lang="en-US" dirty="0"/>
              <a:t> </a:t>
            </a:r>
            <a:r>
              <a:rPr lang="en-US" dirty="0" err="1"/>
              <a:t>bàn</a:t>
            </a:r>
            <a:r>
              <a:rPr lang="en-US" dirty="0"/>
              <a:t> </a:t>
            </a:r>
            <a:r>
              <a:rPr lang="en-US" dirty="0" err="1"/>
              <a:t>Hà</a:t>
            </a:r>
            <a:r>
              <a:rPr lang="en-US" dirty="0"/>
              <a:t> </a:t>
            </a:r>
            <a:r>
              <a:rPr lang="en-US" dirty="0" err="1"/>
              <a:t>Nội</a:t>
            </a:r>
            <a:r>
              <a:rPr lang="en-US" dirty="0"/>
              <a:t>. </a:t>
            </a:r>
            <a:r>
              <a:rPr lang="en-US" dirty="0" err="1"/>
              <a:t>Giám</a:t>
            </a:r>
            <a:r>
              <a:rPr lang="en-US" dirty="0"/>
              <a:t> </a:t>
            </a:r>
            <a:r>
              <a:rPr lang="en-US" dirty="0" err="1"/>
              <a:t>đốc</a:t>
            </a:r>
            <a:r>
              <a:rPr lang="en-US" dirty="0"/>
              <a:t> </a:t>
            </a:r>
            <a:r>
              <a:rPr lang="en-US" dirty="0" err="1"/>
              <a:t>Sở</a:t>
            </a:r>
            <a:r>
              <a:rPr lang="en-US" dirty="0"/>
              <a:t> </a:t>
            </a:r>
            <a:r>
              <a:rPr lang="en-US" dirty="0" err="1"/>
              <a:t>Công</a:t>
            </a:r>
            <a:r>
              <a:rPr lang="en-US" dirty="0"/>
              <a:t> </a:t>
            </a:r>
            <a:r>
              <a:rPr lang="en-US" dirty="0" err="1"/>
              <a:t>thương</a:t>
            </a:r>
            <a:r>
              <a:rPr lang="en-US" dirty="0"/>
              <a:t> </a:t>
            </a:r>
            <a:r>
              <a:rPr lang="en-US" dirty="0" err="1"/>
              <a:t>Lê</a:t>
            </a:r>
            <a:r>
              <a:rPr lang="en-US" dirty="0"/>
              <a:t> </a:t>
            </a:r>
            <a:r>
              <a:rPr lang="en-US" dirty="0" err="1"/>
              <a:t>Hồng</a:t>
            </a:r>
            <a:r>
              <a:rPr lang="en-US" dirty="0"/>
              <a:t> </a:t>
            </a:r>
            <a:r>
              <a:rPr lang="en-US" dirty="0" err="1"/>
              <a:t>Thăng</a:t>
            </a:r>
            <a:r>
              <a:rPr lang="en-US" dirty="0"/>
              <a:t> </a:t>
            </a:r>
            <a:r>
              <a:rPr lang="en-US" dirty="0" err="1"/>
              <a:t>cho</a:t>
            </a:r>
            <a:r>
              <a:rPr lang="en-US" dirty="0"/>
              <a:t> </a:t>
            </a:r>
            <a:r>
              <a:rPr lang="en-US" dirty="0" err="1"/>
              <a:t>biết</a:t>
            </a:r>
            <a:r>
              <a:rPr lang="en-US" dirty="0"/>
              <a:t>, EVFTA </a:t>
            </a:r>
            <a:r>
              <a:rPr lang="en-US" dirty="0" err="1"/>
              <a:t>là</a:t>
            </a:r>
            <a:r>
              <a:rPr lang="en-US" dirty="0"/>
              <a:t> </a:t>
            </a:r>
            <a:r>
              <a:rPr lang="en-US" dirty="0" err="1"/>
              <a:t>một</a:t>
            </a:r>
            <a:r>
              <a:rPr lang="en-US" dirty="0"/>
              <a:t> </a:t>
            </a:r>
            <a:r>
              <a:rPr lang="en-US" dirty="0" err="1"/>
              <a:t>hiệp</a:t>
            </a:r>
            <a:r>
              <a:rPr lang="en-US" dirty="0"/>
              <a:t> </a:t>
            </a:r>
            <a:r>
              <a:rPr lang="en-US" dirty="0" err="1"/>
              <a:t>định</a:t>
            </a:r>
            <a:r>
              <a:rPr lang="en-US" dirty="0"/>
              <a:t> </a:t>
            </a:r>
            <a:r>
              <a:rPr lang="en-US" dirty="0" err="1"/>
              <a:t>mới</a:t>
            </a:r>
            <a:r>
              <a:rPr lang="en-US" dirty="0"/>
              <a:t> </a:t>
            </a:r>
            <a:r>
              <a:rPr lang="en-US" dirty="0" err="1"/>
              <a:t>hoàn</a:t>
            </a:r>
            <a:r>
              <a:rPr lang="en-US" dirty="0"/>
              <a:t> </a:t>
            </a:r>
            <a:r>
              <a:rPr lang="en-US" dirty="0" err="1"/>
              <a:t>toàn</a:t>
            </a:r>
            <a:r>
              <a:rPr lang="en-US" dirty="0"/>
              <a:t>. Do </a:t>
            </a:r>
            <a:r>
              <a:rPr lang="en-US" dirty="0" err="1"/>
              <a:t>vậy</a:t>
            </a:r>
            <a:r>
              <a:rPr lang="en-US" dirty="0"/>
              <a:t>, </a:t>
            </a:r>
            <a:r>
              <a:rPr lang="en-US" dirty="0" err="1"/>
              <a:t>cần</a:t>
            </a:r>
            <a:r>
              <a:rPr lang="en-US" dirty="0"/>
              <a:t> </a:t>
            </a:r>
            <a:r>
              <a:rPr lang="en-US" dirty="0" err="1"/>
              <a:t>rà</a:t>
            </a:r>
            <a:r>
              <a:rPr lang="en-US" dirty="0"/>
              <a:t> </a:t>
            </a:r>
            <a:r>
              <a:rPr lang="en-US" dirty="0" err="1"/>
              <a:t>soát</a:t>
            </a:r>
            <a:r>
              <a:rPr lang="en-US" dirty="0"/>
              <a:t> </a:t>
            </a:r>
            <a:r>
              <a:rPr lang="en-US" dirty="0" err="1"/>
              <a:t>các</a:t>
            </a:r>
            <a:r>
              <a:rPr lang="en-US" dirty="0"/>
              <a:t> </a:t>
            </a:r>
            <a:r>
              <a:rPr lang="en-US" dirty="0" err="1"/>
              <a:t>văn</a:t>
            </a:r>
            <a:r>
              <a:rPr lang="en-US" dirty="0"/>
              <a:t> </a:t>
            </a:r>
            <a:r>
              <a:rPr lang="en-US" dirty="0" err="1"/>
              <a:t>bản</a:t>
            </a:r>
            <a:r>
              <a:rPr lang="en-US" dirty="0"/>
              <a:t> </a:t>
            </a:r>
            <a:r>
              <a:rPr lang="en-US" dirty="0" err="1"/>
              <a:t>quy</a:t>
            </a:r>
            <a:r>
              <a:rPr lang="en-US" dirty="0"/>
              <a:t> </a:t>
            </a:r>
            <a:r>
              <a:rPr lang="en-US" dirty="0" err="1"/>
              <a:t>phạm</a:t>
            </a:r>
            <a:r>
              <a:rPr lang="en-US" dirty="0"/>
              <a:t> </a:t>
            </a:r>
            <a:r>
              <a:rPr lang="en-US" dirty="0" err="1"/>
              <a:t>pháp</a:t>
            </a:r>
            <a:r>
              <a:rPr lang="en-US" dirty="0"/>
              <a:t> </a:t>
            </a:r>
            <a:r>
              <a:rPr lang="en-US" dirty="0" err="1"/>
              <a:t>luật</a:t>
            </a:r>
            <a:r>
              <a:rPr lang="en-US" dirty="0"/>
              <a:t>, </a:t>
            </a:r>
            <a:r>
              <a:rPr lang="en-US" dirty="0" err="1"/>
              <a:t>cơ</a:t>
            </a:r>
            <a:r>
              <a:rPr lang="en-US" dirty="0"/>
              <a:t> </a:t>
            </a:r>
            <a:r>
              <a:rPr lang="en-US" dirty="0" err="1"/>
              <a:t>chế</a:t>
            </a:r>
            <a:r>
              <a:rPr lang="en-US" dirty="0"/>
              <a:t> </a:t>
            </a:r>
            <a:r>
              <a:rPr lang="en-US" dirty="0" err="1"/>
              <a:t>chính</a:t>
            </a:r>
            <a:r>
              <a:rPr lang="en-US" dirty="0"/>
              <a:t> </a:t>
            </a:r>
            <a:r>
              <a:rPr lang="en-US" dirty="0" err="1"/>
              <a:t>sách</a:t>
            </a:r>
            <a:r>
              <a:rPr lang="en-US" dirty="0"/>
              <a:t> </a:t>
            </a:r>
            <a:r>
              <a:rPr lang="en-US" dirty="0" err="1"/>
              <a:t>về</a:t>
            </a:r>
            <a:r>
              <a:rPr lang="en-US" dirty="0"/>
              <a:t> </a:t>
            </a:r>
            <a:r>
              <a:rPr lang="en-US" dirty="0" err="1"/>
              <a:t>các</a:t>
            </a:r>
            <a:r>
              <a:rPr lang="en-US" dirty="0"/>
              <a:t> </a:t>
            </a:r>
            <a:r>
              <a:rPr lang="en-US" dirty="0" err="1"/>
              <a:t>quan</a:t>
            </a:r>
            <a:r>
              <a:rPr lang="en-US" dirty="0"/>
              <a:t> </a:t>
            </a:r>
            <a:r>
              <a:rPr lang="en-US" dirty="0" err="1"/>
              <a:t>hệ</a:t>
            </a:r>
            <a:r>
              <a:rPr lang="en-US" dirty="0"/>
              <a:t> </a:t>
            </a:r>
            <a:r>
              <a:rPr lang="en-US" dirty="0" err="1"/>
              <a:t>lao</a:t>
            </a:r>
            <a:r>
              <a:rPr lang="en-US" dirty="0"/>
              <a:t> </a:t>
            </a:r>
            <a:r>
              <a:rPr lang="en-US" dirty="0" err="1"/>
              <a:t>động</a:t>
            </a:r>
            <a:r>
              <a:rPr lang="en-US" dirty="0"/>
              <a:t>, </a:t>
            </a:r>
            <a:r>
              <a:rPr lang="en-US" dirty="0" err="1"/>
              <a:t>tiêu</a:t>
            </a:r>
            <a:r>
              <a:rPr lang="en-US" dirty="0"/>
              <a:t> </a:t>
            </a:r>
            <a:r>
              <a:rPr lang="en-US" dirty="0" err="1"/>
              <a:t>chuẩn</a:t>
            </a:r>
            <a:r>
              <a:rPr lang="en-US" dirty="0"/>
              <a:t> </a:t>
            </a:r>
            <a:r>
              <a:rPr lang="en-US" dirty="0" err="1"/>
              <a:t>lao</a:t>
            </a:r>
            <a:r>
              <a:rPr lang="en-US" dirty="0"/>
              <a:t> </a:t>
            </a:r>
            <a:r>
              <a:rPr lang="en-US" dirty="0" err="1"/>
              <a:t>động</a:t>
            </a:r>
            <a:r>
              <a:rPr lang="en-US" dirty="0"/>
              <a:t> </a:t>
            </a:r>
            <a:r>
              <a:rPr lang="en-US" dirty="0" err="1"/>
              <a:t>phù</a:t>
            </a:r>
            <a:r>
              <a:rPr lang="en-US" dirty="0"/>
              <a:t> </a:t>
            </a:r>
            <a:r>
              <a:rPr lang="en-US" dirty="0" err="1"/>
              <a:t>hợp</a:t>
            </a:r>
            <a:r>
              <a:rPr lang="en-US" dirty="0"/>
              <a:t> </a:t>
            </a:r>
            <a:r>
              <a:rPr lang="en-US" dirty="0" err="1"/>
              <a:t>các</a:t>
            </a:r>
            <a:r>
              <a:rPr lang="en-US" dirty="0"/>
              <a:t> </a:t>
            </a:r>
            <a:r>
              <a:rPr lang="en-US" dirty="0" err="1"/>
              <a:t>tiêu</a:t>
            </a:r>
            <a:r>
              <a:rPr lang="en-US" dirty="0"/>
              <a:t> </a:t>
            </a:r>
            <a:r>
              <a:rPr lang="en-US" dirty="0" err="1"/>
              <a:t>chuẩn</a:t>
            </a:r>
            <a:r>
              <a:rPr lang="en-US" dirty="0"/>
              <a:t>, cam </a:t>
            </a:r>
            <a:r>
              <a:rPr lang="en-US" dirty="0" err="1"/>
              <a:t>kết</a:t>
            </a:r>
            <a:r>
              <a:rPr lang="en-US" dirty="0"/>
              <a:t>, </a:t>
            </a:r>
            <a:r>
              <a:rPr lang="en-US" dirty="0" err="1"/>
              <a:t>công</a:t>
            </a:r>
            <a:r>
              <a:rPr lang="en-US" dirty="0"/>
              <a:t> </a:t>
            </a:r>
            <a:r>
              <a:rPr lang="en-US" dirty="0" err="1"/>
              <a:t>ước</a:t>
            </a:r>
            <a:r>
              <a:rPr lang="en-US" dirty="0"/>
              <a:t> </a:t>
            </a:r>
            <a:r>
              <a:rPr lang="en-US" dirty="0" err="1"/>
              <a:t>quốc</a:t>
            </a:r>
            <a:r>
              <a:rPr lang="en-US" dirty="0"/>
              <a:t> </a:t>
            </a:r>
            <a:r>
              <a:rPr lang="en-US" dirty="0" err="1"/>
              <a:t>tế</a:t>
            </a:r>
            <a:r>
              <a:rPr lang="en-US" dirty="0"/>
              <a:t> </a:t>
            </a:r>
            <a:r>
              <a:rPr lang="en-US" dirty="0" err="1"/>
              <a:t>mà</a:t>
            </a:r>
            <a:r>
              <a:rPr lang="en-US" dirty="0"/>
              <a:t> </a:t>
            </a:r>
            <a:r>
              <a:rPr lang="en-US" dirty="0" err="1"/>
              <a:t>Việt</a:t>
            </a:r>
            <a:r>
              <a:rPr lang="en-US" dirty="0"/>
              <a:t> Nam </a:t>
            </a:r>
            <a:r>
              <a:rPr lang="en-US" dirty="0" err="1"/>
              <a:t>đã</a:t>
            </a:r>
            <a:r>
              <a:rPr lang="en-US" dirty="0"/>
              <a:t> </a:t>
            </a:r>
            <a:r>
              <a:rPr lang="en-US" dirty="0" err="1"/>
              <a:t>tham</a:t>
            </a:r>
            <a:r>
              <a:rPr lang="en-US" dirty="0"/>
              <a:t> </a:t>
            </a:r>
            <a:r>
              <a:rPr lang="en-US" dirty="0" err="1"/>
              <a:t>gia</a:t>
            </a:r>
            <a:r>
              <a:rPr lang="en-US" dirty="0"/>
              <a:t>. </a:t>
            </a:r>
            <a:r>
              <a:rPr lang="en-US" dirty="0" err="1"/>
              <a:t>Hà</a:t>
            </a:r>
            <a:r>
              <a:rPr lang="en-US" dirty="0"/>
              <a:t> </a:t>
            </a:r>
            <a:r>
              <a:rPr lang="en-US" dirty="0" err="1"/>
              <a:t>Nội</a:t>
            </a:r>
            <a:r>
              <a:rPr lang="en-US" dirty="0"/>
              <a:t> </a:t>
            </a:r>
            <a:r>
              <a:rPr lang="en-US" dirty="0" err="1"/>
              <a:t>đang</a:t>
            </a:r>
            <a:r>
              <a:rPr lang="en-US" dirty="0"/>
              <a:t> </a:t>
            </a:r>
            <a:r>
              <a:rPr lang="en-US" dirty="0" err="1"/>
              <a:t>tiếp</a:t>
            </a:r>
            <a:r>
              <a:rPr lang="en-US" dirty="0"/>
              <a:t> </a:t>
            </a:r>
            <a:r>
              <a:rPr lang="en-US" dirty="0" err="1"/>
              <a:t>tục</a:t>
            </a:r>
            <a:r>
              <a:rPr lang="en-US" dirty="0"/>
              <a:t> </a:t>
            </a:r>
            <a:r>
              <a:rPr lang="en-US" dirty="0" err="1"/>
              <a:t>rà</a:t>
            </a:r>
            <a:r>
              <a:rPr lang="en-US" dirty="0"/>
              <a:t> </a:t>
            </a:r>
            <a:r>
              <a:rPr lang="en-US" dirty="0" err="1"/>
              <a:t>soát</a:t>
            </a:r>
            <a:r>
              <a:rPr lang="en-US" dirty="0"/>
              <a:t> </a:t>
            </a:r>
            <a:r>
              <a:rPr lang="en-US" dirty="0" err="1"/>
              <a:t>và</a:t>
            </a:r>
            <a:r>
              <a:rPr lang="en-US" dirty="0"/>
              <a:t> </a:t>
            </a:r>
            <a:r>
              <a:rPr lang="en-US" dirty="0" err="1"/>
              <a:t>sẽ</a:t>
            </a:r>
            <a:r>
              <a:rPr lang="en-US" dirty="0"/>
              <a:t> </a:t>
            </a:r>
            <a:r>
              <a:rPr lang="en-US" dirty="0" err="1"/>
              <a:t>kiến</a:t>
            </a:r>
            <a:r>
              <a:rPr lang="en-US" dirty="0"/>
              <a:t> </a:t>
            </a:r>
            <a:r>
              <a:rPr lang="en-US" dirty="0" err="1"/>
              <a:t>nghị</a:t>
            </a:r>
            <a:r>
              <a:rPr lang="en-US" dirty="0"/>
              <a:t> </a:t>
            </a:r>
            <a:r>
              <a:rPr lang="en-US" dirty="0" err="1"/>
              <a:t>cơ</a:t>
            </a:r>
            <a:r>
              <a:rPr lang="en-US" dirty="0"/>
              <a:t> </a:t>
            </a:r>
            <a:r>
              <a:rPr lang="en-US" dirty="0" err="1"/>
              <a:t>quan</a:t>
            </a:r>
            <a:r>
              <a:rPr lang="en-US" dirty="0"/>
              <a:t> </a:t>
            </a:r>
            <a:r>
              <a:rPr lang="en-US" dirty="0" err="1"/>
              <a:t>có</a:t>
            </a:r>
            <a:r>
              <a:rPr lang="en-US" dirty="0"/>
              <a:t> </a:t>
            </a:r>
            <a:r>
              <a:rPr lang="en-US" dirty="0" err="1"/>
              <a:t>thẩm</a:t>
            </a:r>
            <a:r>
              <a:rPr lang="en-US" dirty="0"/>
              <a:t> </a:t>
            </a:r>
            <a:r>
              <a:rPr lang="en-US" dirty="0" err="1"/>
              <a:t>quyền</a:t>
            </a:r>
            <a:r>
              <a:rPr lang="en-US" dirty="0"/>
              <a:t> </a:t>
            </a:r>
            <a:r>
              <a:rPr lang="en-US" dirty="0" err="1"/>
              <a:t>sửa</a:t>
            </a:r>
            <a:r>
              <a:rPr lang="en-US" dirty="0"/>
              <a:t> </a:t>
            </a:r>
            <a:r>
              <a:rPr lang="en-US" dirty="0" err="1"/>
              <a:t>đổi</a:t>
            </a:r>
            <a:r>
              <a:rPr lang="en-US" dirty="0"/>
              <a:t>, </a:t>
            </a:r>
            <a:r>
              <a:rPr lang="en-US" dirty="0" err="1"/>
              <a:t>bổ</a:t>
            </a:r>
            <a:r>
              <a:rPr lang="en-US" dirty="0"/>
              <a:t> sung, </a:t>
            </a:r>
            <a:r>
              <a:rPr lang="en-US" dirty="0" err="1"/>
              <a:t>bãi</a:t>
            </a:r>
            <a:r>
              <a:rPr lang="en-US" dirty="0"/>
              <a:t> </a:t>
            </a:r>
            <a:r>
              <a:rPr lang="en-US" dirty="0" err="1"/>
              <a:t>bỏ</a:t>
            </a:r>
            <a:r>
              <a:rPr lang="en-US" dirty="0"/>
              <a:t> </a:t>
            </a:r>
            <a:r>
              <a:rPr lang="en-US" dirty="0" err="1"/>
              <a:t>hoặc</a:t>
            </a:r>
            <a:r>
              <a:rPr lang="en-US" dirty="0"/>
              <a:t> ban </a:t>
            </a:r>
            <a:r>
              <a:rPr lang="en-US" dirty="0" err="1"/>
              <a:t>hành</a:t>
            </a:r>
            <a:r>
              <a:rPr lang="en-US" dirty="0"/>
              <a:t> </a:t>
            </a:r>
            <a:r>
              <a:rPr lang="en-US" dirty="0" err="1"/>
              <a:t>mới</a:t>
            </a:r>
            <a:r>
              <a:rPr lang="en-US" dirty="0"/>
              <a:t> </a:t>
            </a:r>
            <a:r>
              <a:rPr lang="en-US" dirty="0" err="1"/>
              <a:t>các</a:t>
            </a:r>
            <a:r>
              <a:rPr lang="en-US" dirty="0"/>
              <a:t> </a:t>
            </a:r>
            <a:r>
              <a:rPr lang="en-US" dirty="0" err="1"/>
              <a:t>văn</a:t>
            </a:r>
            <a:r>
              <a:rPr lang="en-US" dirty="0"/>
              <a:t> </a:t>
            </a:r>
            <a:r>
              <a:rPr lang="en-US" dirty="0" err="1"/>
              <a:t>bản</a:t>
            </a:r>
            <a:r>
              <a:rPr lang="en-US" dirty="0"/>
              <a:t> </a:t>
            </a:r>
            <a:r>
              <a:rPr lang="en-US" dirty="0" err="1"/>
              <a:t>quy</a:t>
            </a:r>
            <a:r>
              <a:rPr lang="en-US" dirty="0"/>
              <a:t> </a:t>
            </a:r>
            <a:r>
              <a:rPr lang="en-US" dirty="0" err="1"/>
              <a:t>phạm</a:t>
            </a:r>
            <a:r>
              <a:rPr lang="en-US" dirty="0"/>
              <a:t> </a:t>
            </a:r>
            <a:r>
              <a:rPr lang="en-US" dirty="0" err="1"/>
              <a:t>pháp</a:t>
            </a:r>
            <a:r>
              <a:rPr lang="en-US" dirty="0"/>
              <a:t> </a:t>
            </a:r>
            <a:r>
              <a:rPr lang="en-US" dirty="0" err="1"/>
              <a:t>luật</a:t>
            </a:r>
            <a:r>
              <a:rPr lang="en-US" dirty="0"/>
              <a:t> </a:t>
            </a:r>
            <a:r>
              <a:rPr lang="en-US" dirty="0" err="1"/>
              <a:t>nhằm</a:t>
            </a:r>
            <a:r>
              <a:rPr lang="en-US" dirty="0"/>
              <a:t> </a:t>
            </a:r>
            <a:r>
              <a:rPr lang="en-US" dirty="0" err="1"/>
              <a:t>bảo</a:t>
            </a:r>
            <a:r>
              <a:rPr lang="en-US" dirty="0"/>
              <a:t> </a:t>
            </a:r>
            <a:r>
              <a:rPr lang="en-US" dirty="0" err="1"/>
              <a:t>đảm</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các</a:t>
            </a:r>
            <a:r>
              <a:rPr lang="en-US" dirty="0"/>
              <a:t> cam </a:t>
            </a:r>
            <a:r>
              <a:rPr lang="en-US" dirty="0" err="1"/>
              <a:t>kết</a:t>
            </a:r>
            <a:r>
              <a:rPr lang="en-US" dirty="0"/>
              <a:t> </a:t>
            </a:r>
            <a:r>
              <a:rPr lang="en-US" dirty="0" err="1"/>
              <a:t>trong</a:t>
            </a:r>
            <a:r>
              <a:rPr lang="en-US" dirty="0"/>
              <a:t> EVFTA, </a:t>
            </a:r>
            <a:r>
              <a:rPr lang="en-US" dirty="0" err="1"/>
              <a:t>tạo</a:t>
            </a:r>
            <a:r>
              <a:rPr lang="en-US" dirty="0"/>
              <a:t> </a:t>
            </a:r>
            <a:r>
              <a:rPr lang="en-US" dirty="0" err="1"/>
              <a:t>môi</a:t>
            </a:r>
            <a:r>
              <a:rPr lang="en-US" dirty="0"/>
              <a:t> </a:t>
            </a:r>
            <a:r>
              <a:rPr lang="en-US" dirty="0" err="1"/>
              <a:t>trường</a:t>
            </a:r>
            <a:r>
              <a:rPr lang="en-US" dirty="0"/>
              <a:t> </a:t>
            </a:r>
            <a:r>
              <a:rPr lang="en-US" dirty="0" err="1"/>
              <a:t>pháp</a:t>
            </a:r>
            <a:r>
              <a:rPr lang="en-US" dirty="0"/>
              <a:t> </a:t>
            </a:r>
            <a:r>
              <a:rPr lang="en-US" dirty="0" err="1"/>
              <a:t>lý</a:t>
            </a:r>
            <a:r>
              <a:rPr lang="en-US" dirty="0"/>
              <a:t> minh </a:t>
            </a:r>
            <a:r>
              <a:rPr lang="en-US" dirty="0" err="1"/>
              <a:t>bạch</a:t>
            </a:r>
            <a:r>
              <a:rPr lang="en-US" dirty="0"/>
              <a:t> </a:t>
            </a:r>
            <a:r>
              <a:rPr lang="en-US" dirty="0" err="1"/>
              <a:t>cho</a:t>
            </a:r>
            <a:r>
              <a:rPr lang="en-US" dirty="0"/>
              <a:t> </a:t>
            </a:r>
            <a:r>
              <a:rPr lang="en-US" dirty="0" err="1"/>
              <a:t>doanh</a:t>
            </a:r>
            <a:r>
              <a:rPr lang="en-US" dirty="0"/>
              <a:t> </a:t>
            </a:r>
            <a:r>
              <a:rPr lang="en-US" dirty="0" err="1"/>
              <a:t>nghiệp</a:t>
            </a:r>
            <a:r>
              <a:rPr lang="en-US" dirty="0" smtClean="0"/>
              <a:t>.</a:t>
            </a:r>
          </a:p>
          <a:p>
            <a:r>
              <a:rPr lang="en-US" dirty="0" err="1"/>
              <a:t>Đồng</a:t>
            </a:r>
            <a:r>
              <a:rPr lang="en-US" dirty="0"/>
              <a:t> </a:t>
            </a:r>
            <a:r>
              <a:rPr lang="en-US" dirty="0" err="1"/>
              <a:t>thời</a:t>
            </a:r>
            <a:r>
              <a:rPr lang="en-US" dirty="0"/>
              <a:t>, </a:t>
            </a:r>
            <a:r>
              <a:rPr lang="en-US" dirty="0" err="1"/>
              <a:t>hỗ</a:t>
            </a:r>
            <a:r>
              <a:rPr lang="en-US" dirty="0"/>
              <a:t> </a:t>
            </a:r>
            <a:r>
              <a:rPr lang="en-US" dirty="0" err="1"/>
              <a:t>trợ</a:t>
            </a:r>
            <a:r>
              <a:rPr lang="en-US" dirty="0"/>
              <a:t> </a:t>
            </a:r>
            <a:r>
              <a:rPr lang="en-US" dirty="0" err="1"/>
              <a:t>các</a:t>
            </a:r>
            <a:r>
              <a:rPr lang="en-US" dirty="0"/>
              <a:t> </a:t>
            </a:r>
            <a:r>
              <a:rPr lang="en-US" dirty="0" err="1"/>
              <a:t>doanh</a:t>
            </a:r>
            <a:r>
              <a:rPr lang="en-US" dirty="0"/>
              <a:t> </a:t>
            </a:r>
            <a:r>
              <a:rPr lang="en-US" dirty="0" err="1"/>
              <a:t>nghiệp</a:t>
            </a:r>
            <a:r>
              <a:rPr lang="en-US" dirty="0"/>
              <a:t> </a:t>
            </a:r>
            <a:r>
              <a:rPr lang="en-US" dirty="0" err="1"/>
              <a:t>thúc</a:t>
            </a:r>
            <a:r>
              <a:rPr lang="en-US" dirty="0"/>
              <a:t> </a:t>
            </a:r>
            <a:r>
              <a:rPr lang="en-US" dirty="0" err="1"/>
              <a:t>đẩy</a:t>
            </a:r>
            <a:r>
              <a:rPr lang="en-US" dirty="0"/>
              <a:t> </a:t>
            </a:r>
            <a:r>
              <a:rPr lang="en-US" dirty="0" err="1"/>
              <a:t>các</a:t>
            </a:r>
            <a:r>
              <a:rPr lang="en-US" dirty="0"/>
              <a:t> </a:t>
            </a:r>
            <a:r>
              <a:rPr lang="en-US" dirty="0" err="1"/>
              <a:t>chương</a:t>
            </a:r>
            <a:r>
              <a:rPr lang="en-US" dirty="0"/>
              <a:t> </a:t>
            </a:r>
            <a:r>
              <a:rPr lang="en-US" dirty="0" err="1"/>
              <a:t>trình</a:t>
            </a:r>
            <a:r>
              <a:rPr lang="en-US" dirty="0"/>
              <a:t> </a:t>
            </a:r>
            <a:r>
              <a:rPr lang="en-US" dirty="0" err="1"/>
              <a:t>chuyển</a:t>
            </a:r>
            <a:r>
              <a:rPr lang="en-US" dirty="0"/>
              <a:t> </a:t>
            </a:r>
            <a:r>
              <a:rPr lang="en-US" dirty="0" err="1"/>
              <a:t>giao</a:t>
            </a:r>
            <a:r>
              <a:rPr lang="en-US" dirty="0"/>
              <a:t>, </a:t>
            </a:r>
            <a:r>
              <a:rPr lang="en-US" dirty="0" err="1"/>
              <a:t>mua</a:t>
            </a:r>
            <a:r>
              <a:rPr lang="en-US" dirty="0"/>
              <a:t> </a:t>
            </a:r>
            <a:r>
              <a:rPr lang="en-US" dirty="0" err="1"/>
              <a:t>bán</a:t>
            </a:r>
            <a:r>
              <a:rPr lang="en-US" dirty="0"/>
              <a:t> </a:t>
            </a:r>
            <a:r>
              <a:rPr lang="en-US" dirty="0" err="1"/>
              <a:t>công</a:t>
            </a:r>
            <a:r>
              <a:rPr lang="en-US" dirty="0"/>
              <a:t> </a:t>
            </a:r>
            <a:r>
              <a:rPr lang="en-US" dirty="0" err="1"/>
              <a:t>nghệ</a:t>
            </a:r>
            <a:r>
              <a:rPr lang="en-US" dirty="0"/>
              <a:t>, </a:t>
            </a:r>
            <a:r>
              <a:rPr lang="en-US" dirty="0" err="1"/>
              <a:t>ứng</a:t>
            </a:r>
            <a:r>
              <a:rPr lang="en-US" dirty="0"/>
              <a:t> </a:t>
            </a:r>
            <a:r>
              <a:rPr lang="en-US" dirty="0" err="1"/>
              <a:t>dụng</a:t>
            </a:r>
            <a:r>
              <a:rPr lang="en-US" dirty="0"/>
              <a:t> </a:t>
            </a:r>
            <a:r>
              <a:rPr lang="en-US" dirty="0" err="1"/>
              <a:t>công</a:t>
            </a:r>
            <a:r>
              <a:rPr lang="en-US" dirty="0"/>
              <a:t> </a:t>
            </a:r>
            <a:r>
              <a:rPr lang="en-US" dirty="0" err="1"/>
              <a:t>nghệ</a:t>
            </a:r>
            <a:r>
              <a:rPr lang="en-US" dirty="0"/>
              <a:t> 4.0 </a:t>
            </a:r>
            <a:r>
              <a:rPr lang="en-US" dirty="0" err="1"/>
              <a:t>để</a:t>
            </a:r>
            <a:r>
              <a:rPr lang="en-US" dirty="0"/>
              <a:t> </a:t>
            </a:r>
            <a:r>
              <a:rPr lang="en-US" dirty="0" err="1"/>
              <a:t>nâng</a:t>
            </a:r>
            <a:r>
              <a:rPr lang="en-US" dirty="0"/>
              <a:t> </a:t>
            </a:r>
            <a:r>
              <a:rPr lang="en-US" dirty="0" err="1"/>
              <a:t>cao</a:t>
            </a:r>
            <a:r>
              <a:rPr lang="en-US" dirty="0"/>
              <a:t> </a:t>
            </a:r>
            <a:r>
              <a:rPr lang="en-US" dirty="0" err="1"/>
              <a:t>chất</a:t>
            </a:r>
            <a:r>
              <a:rPr lang="en-US" dirty="0"/>
              <a:t> </a:t>
            </a:r>
            <a:r>
              <a:rPr lang="en-US" dirty="0" err="1"/>
              <a:t>lượng</a:t>
            </a:r>
            <a:r>
              <a:rPr lang="en-US" dirty="0"/>
              <a:t> </a:t>
            </a:r>
            <a:r>
              <a:rPr lang="en-US" dirty="0" err="1"/>
              <a:t>cho</a:t>
            </a:r>
            <a:r>
              <a:rPr lang="en-US" dirty="0"/>
              <a:t> </a:t>
            </a:r>
            <a:r>
              <a:rPr lang="en-US" dirty="0" err="1"/>
              <a:t>các</a:t>
            </a:r>
            <a:r>
              <a:rPr lang="en-US" dirty="0"/>
              <a:t> </a:t>
            </a:r>
            <a:r>
              <a:rPr lang="en-US" dirty="0" err="1"/>
              <a:t>sản</a:t>
            </a:r>
            <a:r>
              <a:rPr lang="en-US" dirty="0"/>
              <a:t> </a:t>
            </a:r>
            <a:r>
              <a:rPr lang="en-US" dirty="0" err="1"/>
              <a:t>phẩm</a:t>
            </a:r>
            <a:r>
              <a:rPr lang="en-US" dirty="0"/>
              <a:t>, </a:t>
            </a:r>
            <a:r>
              <a:rPr lang="en-US" dirty="0" err="1"/>
              <a:t>dịch</a:t>
            </a:r>
            <a:r>
              <a:rPr lang="en-US" dirty="0"/>
              <a:t> </a:t>
            </a:r>
            <a:r>
              <a:rPr lang="en-US" dirty="0" err="1"/>
              <a:t>vụ</a:t>
            </a:r>
            <a:r>
              <a:rPr lang="en-US" dirty="0"/>
              <a:t>.</a:t>
            </a:r>
          </a:p>
          <a:p>
            <a:endParaRPr lang="en-US" dirty="0"/>
          </a:p>
          <a:p>
            <a:endParaRPr lang="en-US" dirty="0"/>
          </a:p>
        </p:txBody>
      </p:sp>
    </p:spTree>
    <p:extLst>
      <p:ext uri="{BB962C8B-B14F-4D97-AF65-F5344CB8AC3E}">
        <p14:creationId xmlns:p14="http://schemas.microsoft.com/office/powerpoint/2010/main" val="2918692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76800"/>
          </a:xfrm>
        </p:spPr>
        <p:txBody>
          <a:bodyPr>
            <a:normAutofit/>
          </a:bodyPr>
          <a:lstStyle/>
          <a:p>
            <a:pPr marL="0" indent="0">
              <a:buNone/>
            </a:pP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Lý</a:t>
            </a:r>
            <a:r>
              <a:rPr lang="en-US" sz="2000" dirty="0" smtClean="0">
                <a:solidFill>
                  <a:srgbClr val="0033CC"/>
                </a:solidFill>
                <a:latin typeface="Times New Roman" pitchFamily="18" charset="0"/>
                <a:cs typeface="Times New Roman" pitchFamily="18" charset="0"/>
              </a:rPr>
              <a:t> do: </a:t>
            </a:r>
            <a:r>
              <a:rPr lang="en-US" sz="2000" dirty="0" err="1">
                <a:solidFill>
                  <a:srgbClr val="0033CC"/>
                </a:solidFill>
                <a:latin typeface="Times New Roman" pitchFamily="18" charset="0"/>
                <a:cs typeface="Times New Roman" pitchFamily="18" charset="0"/>
              </a:rPr>
              <a:t>S</a:t>
            </a:r>
            <a:r>
              <a:rPr lang="en-US" sz="2000" dirty="0" err="1" smtClean="0">
                <a:solidFill>
                  <a:srgbClr val="0033CC"/>
                </a:solidFill>
                <a:latin typeface="Times New Roman" pitchFamily="18" charset="0"/>
                <a:cs typeface="Times New Roman" pitchFamily="18" charset="0"/>
              </a:rPr>
              <a:t>ự</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cạnh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tranh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giữa</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các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nước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trong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khu</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vực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cùng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xuất</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khẩu</a:t>
            </a:r>
            <a:r>
              <a:rPr lang="en-US" sz="2000" dirty="0" smtClean="0">
                <a:solidFill>
                  <a:srgbClr val="0033CC"/>
                </a:solidFill>
                <a:latin typeface="Times New Roman" pitchFamily="18" charset="0"/>
                <a:cs typeface="Times New Roman" pitchFamily="18" charset="0"/>
              </a:rPr>
              <a:t> sang </a:t>
            </a:r>
            <a:r>
              <a:rPr lang="en-US" sz="2000" dirty="0" err="1" smtClean="0">
                <a:solidFill>
                  <a:srgbClr val="0033CC"/>
                </a:solidFill>
                <a:latin typeface="Times New Roman" pitchFamily="18" charset="0"/>
                <a:cs typeface="Times New Roman" pitchFamily="18" charset="0"/>
              </a:rPr>
              <a:t>Châu</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Âu</a:t>
            </a:r>
            <a:endParaRPr lang="en-US" sz="2000" dirty="0" smtClean="0">
              <a:solidFill>
                <a:srgbClr val="0033CC"/>
              </a:solidFill>
              <a:latin typeface="Times New Roman" pitchFamily="18" charset="0"/>
              <a:cs typeface="Times New Roman" pitchFamily="18" charset="0"/>
            </a:endParaRPr>
          </a:p>
          <a:p>
            <a:pPr marL="0" indent="0">
              <a:buNone/>
            </a:pP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Mục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đích</a:t>
            </a:r>
            <a:r>
              <a:rPr lang="en-US" sz="2000" dirty="0" smtClean="0">
                <a:solidFill>
                  <a:srgbClr val="0033CC"/>
                </a:solidFill>
                <a:latin typeface="Times New Roman" pitchFamily="18" charset="0"/>
                <a:cs typeface="Times New Roman" pitchFamily="18" charset="0"/>
              </a:rPr>
              <a:t>: </a:t>
            </a:r>
          </a:p>
          <a:p>
            <a:pPr marL="0" indent="0">
              <a:buNone/>
            </a:pP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Thấy</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rõ</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điểm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mạnh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yếu</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cơ</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hội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thách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thức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từng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doanh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nghiệp</a:t>
            </a:r>
            <a:endParaRPr lang="en-US" sz="2000" dirty="0" smtClean="0">
              <a:solidFill>
                <a:srgbClr val="0033CC"/>
              </a:solidFill>
              <a:latin typeface="Times New Roman" pitchFamily="18" charset="0"/>
              <a:cs typeface="Times New Roman" pitchFamily="18" charset="0"/>
            </a:endParaRPr>
          </a:p>
          <a:p>
            <a:pPr>
              <a:buFontTx/>
              <a:buChar char="-"/>
            </a:pPr>
            <a:r>
              <a:rPr lang="en-US" sz="2000" dirty="0" err="1" smtClean="0">
                <a:solidFill>
                  <a:srgbClr val="0033CC"/>
                </a:solidFill>
                <a:latin typeface="Times New Roman" pitchFamily="18" charset="0"/>
                <a:cs typeface="Times New Roman" pitchFamily="18" charset="0"/>
              </a:rPr>
              <a:t>Xác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định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ngành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hàng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có</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lợi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thế</a:t>
            </a:r>
            <a:r>
              <a:rPr lang="en-US" sz="2000" dirty="0" smtClean="0">
                <a:solidFill>
                  <a:srgbClr val="0033CC"/>
                </a:solidFill>
                <a:latin typeface="Times New Roman" pitchFamily="18" charset="0"/>
                <a:cs typeface="Times New Roman" pitchFamily="18" charset="0"/>
              </a:rPr>
              <a:t> </a:t>
            </a:r>
          </a:p>
          <a:p>
            <a:pPr>
              <a:buFontTx/>
              <a:buChar char="-"/>
            </a:pPr>
            <a:r>
              <a:rPr lang="en-US" sz="2000" dirty="0" err="1" smtClean="0">
                <a:solidFill>
                  <a:srgbClr val="0033CC"/>
                </a:solidFill>
                <a:latin typeface="Times New Roman" pitchFamily="18" charset="0"/>
                <a:cs typeface="Times New Roman" pitchFamily="18" charset="0"/>
              </a:rPr>
              <a:t>Tìm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giải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pháp</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phát</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huy</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điểm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mạnh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tận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dụng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cơ</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hội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khắc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phục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điểm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yếu</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và</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vượt</a:t>
            </a:r>
            <a:r>
              <a:rPr lang="en-US" sz="2000" dirty="0" smtClean="0">
                <a:solidFill>
                  <a:srgbClr val="0033CC"/>
                </a:solidFill>
                <a:latin typeface="Times New Roman" pitchFamily="18" charset="0"/>
                <a:cs typeface="Times New Roman" pitchFamily="18" charset="0"/>
              </a:rPr>
              <a:t> qua </a:t>
            </a:r>
            <a:r>
              <a:rPr lang="en-US" sz="2000" dirty="0" err="1" smtClean="0">
                <a:solidFill>
                  <a:srgbClr val="0033CC"/>
                </a:solidFill>
                <a:latin typeface="Times New Roman" pitchFamily="18" charset="0"/>
                <a:cs typeface="Times New Roman" pitchFamily="18" charset="0"/>
              </a:rPr>
              <a:t>thách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thức</a:t>
            </a:r>
            <a:endParaRPr lang="en-US" sz="2000" dirty="0" smtClean="0">
              <a:solidFill>
                <a:srgbClr val="0033CC"/>
              </a:solidFill>
              <a:latin typeface="Times New Roman" pitchFamily="18" charset="0"/>
              <a:cs typeface="Times New Roman" pitchFamily="18" charset="0"/>
            </a:endParaRPr>
          </a:p>
          <a:p>
            <a:pPr marL="0" indent="0">
              <a:buNone/>
            </a:pP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Cách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thức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Sử</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dụng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công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cụ</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phân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tích</a:t>
            </a:r>
            <a:r>
              <a:rPr lang="en-US" sz="2000" dirty="0" smtClean="0">
                <a:solidFill>
                  <a:srgbClr val="0033CC"/>
                </a:solidFill>
                <a:latin typeface="Times New Roman" pitchFamily="18" charset="0"/>
                <a:cs typeface="Times New Roman" pitchFamily="18" charset="0"/>
              </a:rPr>
              <a:t> SWOT  </a:t>
            </a:r>
            <a:r>
              <a:rPr lang="en-US" sz="2000" dirty="0" err="1" smtClean="0">
                <a:solidFill>
                  <a:srgbClr val="0033CC"/>
                </a:solidFill>
                <a:latin typeface="Times New Roman" pitchFamily="18" charset="0"/>
                <a:cs typeface="Times New Roman" pitchFamily="18" charset="0"/>
              </a:rPr>
              <a:t>để</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thảo</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luận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nhóm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có</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sự</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tham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gia</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các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bên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cho</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từng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ngành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hàng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cụ</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thể</a:t>
            </a:r>
            <a:endParaRPr lang="en-US" sz="2000" dirty="0" smtClean="0">
              <a:solidFill>
                <a:srgbClr val="0033CC"/>
              </a:solidFill>
              <a:latin typeface="Times New Roman" pitchFamily="18" charset="0"/>
              <a:cs typeface="Times New Roman" pitchFamily="18" charset="0"/>
            </a:endParaRPr>
          </a:p>
          <a:p>
            <a:pPr marL="0" indent="0">
              <a:buNone/>
            </a:pPr>
            <a:r>
              <a:rPr lang="en-US" sz="2000" dirty="0" smtClean="0">
                <a:solidFill>
                  <a:srgbClr val="0033CC"/>
                </a:solidFill>
                <a:latin typeface="Times New Roman" pitchFamily="18" charset="0"/>
                <a:cs typeface="Times New Roman" pitchFamily="18" charset="0"/>
              </a:rPr>
              <a:t>S: </a:t>
            </a:r>
            <a:r>
              <a:rPr lang="en-US" sz="2000" dirty="0" err="1" smtClean="0">
                <a:solidFill>
                  <a:srgbClr val="0033CC"/>
                </a:solidFill>
                <a:latin typeface="Times New Roman" pitchFamily="18" charset="0"/>
                <a:cs typeface="Times New Roman" pitchFamily="18" charset="0"/>
              </a:rPr>
              <a:t>Điểm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mạnh</a:t>
            </a:r>
            <a:r>
              <a:rPr lang="en-US" sz="2000" dirty="0" smtClean="0">
                <a:solidFill>
                  <a:srgbClr val="0033CC"/>
                </a:solidFill>
                <a:latin typeface="Times New Roman" pitchFamily="18" charset="0"/>
                <a:cs typeface="Times New Roman" pitchFamily="18" charset="0"/>
              </a:rPr>
              <a:t>      W: </a:t>
            </a:r>
            <a:r>
              <a:rPr lang="en-US" sz="2000" dirty="0" err="1" smtClean="0">
                <a:solidFill>
                  <a:srgbClr val="0033CC"/>
                </a:solidFill>
                <a:latin typeface="Times New Roman" pitchFamily="18" charset="0"/>
                <a:cs typeface="Times New Roman" pitchFamily="18" charset="0"/>
              </a:rPr>
              <a:t>Điểm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yếu</a:t>
            </a:r>
            <a:r>
              <a:rPr lang="en-US" sz="2000" dirty="0" smtClean="0">
                <a:solidFill>
                  <a:srgbClr val="0033CC"/>
                </a:solidFill>
                <a:latin typeface="Times New Roman" pitchFamily="18" charset="0"/>
                <a:cs typeface="Times New Roman" pitchFamily="18" charset="0"/>
              </a:rPr>
              <a:t>;  O: </a:t>
            </a:r>
            <a:r>
              <a:rPr lang="en-US" sz="2000" dirty="0" err="1" smtClean="0">
                <a:solidFill>
                  <a:srgbClr val="0033CC"/>
                </a:solidFill>
                <a:latin typeface="Times New Roman" pitchFamily="18" charset="0"/>
                <a:cs typeface="Times New Roman" pitchFamily="18" charset="0"/>
              </a:rPr>
              <a:t>Cơ</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hội</a:t>
            </a:r>
            <a:r>
              <a:rPr lang="en-US" sz="2000" dirty="0" smtClean="0">
                <a:solidFill>
                  <a:srgbClr val="0033CC"/>
                </a:solidFill>
                <a:latin typeface="Times New Roman" pitchFamily="18" charset="0"/>
                <a:cs typeface="Times New Roman" pitchFamily="18" charset="0"/>
              </a:rPr>
              <a:t>;    T: </a:t>
            </a:r>
            <a:r>
              <a:rPr lang="en-US" sz="2000" dirty="0" err="1" smtClean="0">
                <a:solidFill>
                  <a:srgbClr val="0033CC"/>
                </a:solidFill>
                <a:latin typeface="Times New Roman" pitchFamily="18" charset="0"/>
                <a:cs typeface="Times New Roman" pitchFamily="18" charset="0"/>
              </a:rPr>
              <a:t>Thách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thức</a:t>
            </a:r>
            <a:endParaRPr lang="en-US" sz="2000" dirty="0" smtClean="0">
              <a:solidFill>
                <a:srgbClr val="0033CC"/>
              </a:solidFill>
              <a:latin typeface="Times New Roman" pitchFamily="18" charset="0"/>
              <a:cs typeface="Times New Roman" pitchFamily="18" charset="0"/>
            </a:endParaRPr>
          </a:p>
          <a:p>
            <a:pPr marL="0" indent="0">
              <a:buNone/>
            </a:pPr>
            <a:r>
              <a:rPr lang="en-US" sz="2000" dirty="0" smtClean="0">
                <a:solidFill>
                  <a:srgbClr val="0033CC"/>
                </a:solidFill>
                <a:latin typeface="Times New Roman" pitchFamily="18" charset="0"/>
                <a:cs typeface="Times New Roman" pitchFamily="18" charset="0"/>
              </a:rPr>
              <a:t>S </a:t>
            </a:r>
            <a:r>
              <a:rPr lang="en-US" sz="2000" dirty="0" err="1" smtClean="0">
                <a:solidFill>
                  <a:srgbClr val="0033CC"/>
                </a:solidFill>
                <a:latin typeface="Times New Roman" pitchFamily="18" charset="0"/>
                <a:cs typeface="Times New Roman" pitchFamily="18" charset="0"/>
              </a:rPr>
              <a:t>và</a:t>
            </a:r>
            <a:r>
              <a:rPr lang="en-US" sz="2000" dirty="0" smtClean="0">
                <a:solidFill>
                  <a:srgbClr val="0033CC"/>
                </a:solidFill>
                <a:latin typeface="Times New Roman" pitchFamily="18" charset="0"/>
                <a:cs typeface="Times New Roman" pitchFamily="18" charset="0"/>
              </a:rPr>
              <a:t> W : </a:t>
            </a:r>
            <a:r>
              <a:rPr lang="en-US" sz="2000" dirty="0" err="1" smtClean="0">
                <a:solidFill>
                  <a:srgbClr val="0033CC"/>
                </a:solidFill>
                <a:latin typeface="Times New Roman" pitchFamily="18" charset="0"/>
                <a:cs typeface="Times New Roman" pitchFamily="18" charset="0"/>
              </a:rPr>
              <a:t>là</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nội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lực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bản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thân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doanh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nghiệp</a:t>
            </a:r>
            <a:r>
              <a:rPr lang="en-US" sz="2000" dirty="0" smtClean="0">
                <a:solidFill>
                  <a:srgbClr val="0033CC"/>
                </a:solidFill>
                <a:latin typeface="Times New Roman" pitchFamily="18" charset="0"/>
                <a:cs typeface="Times New Roman" pitchFamily="18" charset="0"/>
              </a:rPr>
              <a:t>); O </a:t>
            </a:r>
            <a:r>
              <a:rPr lang="en-US" sz="2000" dirty="0" err="1" smtClean="0">
                <a:solidFill>
                  <a:srgbClr val="0033CC"/>
                </a:solidFill>
                <a:latin typeface="Times New Roman" pitchFamily="18" charset="0"/>
                <a:cs typeface="Times New Roman" pitchFamily="18" charset="0"/>
              </a:rPr>
              <a:t>Và</a:t>
            </a:r>
            <a:r>
              <a:rPr lang="en-US" sz="2000" dirty="0" smtClean="0">
                <a:solidFill>
                  <a:srgbClr val="0033CC"/>
                </a:solidFill>
                <a:latin typeface="Times New Roman" pitchFamily="18" charset="0"/>
                <a:cs typeface="Times New Roman" pitchFamily="18" charset="0"/>
              </a:rPr>
              <a:t> T: </a:t>
            </a:r>
            <a:r>
              <a:rPr lang="en-US" sz="2000" dirty="0" err="1" smtClean="0">
                <a:solidFill>
                  <a:srgbClr val="0033CC"/>
                </a:solidFill>
                <a:latin typeface="Times New Roman" pitchFamily="18" charset="0"/>
                <a:cs typeface="Times New Roman" pitchFamily="18" charset="0"/>
              </a:rPr>
              <a:t>Ngoại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lực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bên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ngoài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doanh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nghiệp</a:t>
            </a:r>
            <a:r>
              <a:rPr lang="en-US" sz="2000" dirty="0" smtClean="0">
                <a:solidFill>
                  <a:srgbClr val="0033CC"/>
                </a:solidFill>
                <a:latin typeface="Times New Roman" pitchFamily="18" charset="0"/>
                <a:cs typeface="Times New Roman" pitchFamily="18" charset="0"/>
              </a:rPr>
              <a:t>)</a:t>
            </a:r>
          </a:p>
          <a:p>
            <a:pPr marL="0" indent="0">
              <a:buNone/>
            </a:pPr>
            <a:r>
              <a:rPr lang="en-US" sz="2000" dirty="0" err="1" smtClean="0">
                <a:solidFill>
                  <a:srgbClr val="0033CC"/>
                </a:solidFill>
                <a:latin typeface="Times New Roman" pitchFamily="18" charset="0"/>
                <a:cs typeface="Times New Roman" pitchFamily="18" charset="0"/>
              </a:rPr>
              <a:t>Phương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pháp</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này</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được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thể</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hiện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theo</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sơ</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đồ</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sau</a:t>
            </a:r>
            <a:endParaRPr lang="en-US" sz="2000" dirty="0" smtClean="0">
              <a:solidFill>
                <a:srgbClr val="0033CC"/>
              </a:solidFill>
              <a:latin typeface="Times New Roman" pitchFamily="18" charset="0"/>
              <a:cs typeface="Times New Roman" pitchFamily="18" charset="0"/>
            </a:endParaRPr>
          </a:p>
          <a:p>
            <a:pPr marL="0" indent="0">
              <a:buNone/>
            </a:pPr>
            <a:endParaRPr lang="en-US" sz="2000" dirty="0">
              <a:solidFill>
                <a:srgbClr val="0033CC"/>
              </a:solidFill>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715962"/>
          </a:xfrm>
        </p:spPr>
        <p:txBody>
          <a:bodyPr>
            <a:normAutofit/>
          </a:bodyPr>
          <a:lstStyle/>
          <a:p>
            <a:r>
              <a:rPr lang="en-US" sz="3200" b="1" dirty="0" smtClean="0">
                <a:solidFill>
                  <a:srgbClr val="0033CC"/>
                </a:solidFill>
                <a:latin typeface="Times New Roman" pitchFamily="18" charset="0"/>
                <a:cs typeface="Times New Roman" pitchFamily="18" charset="0"/>
              </a:rPr>
              <a:t>3.3.Đánh </a:t>
            </a:r>
            <a:r>
              <a:rPr lang="en-US" sz="3200" b="1" dirty="0" err="1" smtClean="0">
                <a:solidFill>
                  <a:srgbClr val="0033CC"/>
                </a:solidFill>
                <a:latin typeface="Times New Roman" pitchFamily="18" charset="0"/>
                <a:cs typeface="Times New Roman" pitchFamily="18" charset="0"/>
              </a:rPr>
              <a:t>giá</a:t>
            </a:r>
            <a:r>
              <a:rPr lang="en-US" sz="3200" b="1" dirty="0" smtClean="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năng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doanh</a:t>
            </a:r>
            <a:r>
              <a:rPr lang="en-US" sz="3200" b="1" dirty="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nghiệp</a:t>
            </a:r>
            <a:endParaRPr lang="en-US" sz="3200" b="1" dirty="0"/>
          </a:p>
        </p:txBody>
      </p:sp>
    </p:spTree>
    <p:extLst>
      <p:ext uri="{BB962C8B-B14F-4D97-AF65-F5344CB8AC3E}">
        <p14:creationId xmlns:p14="http://schemas.microsoft.com/office/powerpoint/2010/main" val="368984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7899467"/>
              </p:ext>
            </p:extLst>
          </p:nvPr>
        </p:nvGraphicFramePr>
        <p:xfrm>
          <a:off x="533400" y="762000"/>
          <a:ext cx="8153400" cy="5628640"/>
        </p:xfrm>
        <a:graphic>
          <a:graphicData uri="http://schemas.openxmlformats.org/drawingml/2006/table">
            <a:tbl>
              <a:tblPr firstRow="1" bandRow="1">
                <a:tableStyleId>{5C22544A-7EE6-4342-B048-85BDC9FD1C3A}</a:tableStyleId>
              </a:tblPr>
              <a:tblGrid>
                <a:gridCol w="2717800"/>
                <a:gridCol w="2717800"/>
                <a:gridCol w="2717800"/>
              </a:tblGrid>
              <a:tr h="1854200">
                <a:tc>
                  <a:txBody>
                    <a:bodyPr/>
                    <a:lstStyle/>
                    <a:p>
                      <a:endParaRPr lang="en-US" sz="2000" dirty="0" smtClean="0">
                        <a:solidFill>
                          <a:srgbClr val="0033CC"/>
                        </a:solidFill>
                        <a:latin typeface="Times New Roman" pitchFamily="18" charset="0"/>
                        <a:cs typeface="Times New Roman" pitchFamily="18" charset="0"/>
                      </a:endParaRPr>
                    </a:p>
                    <a:p>
                      <a:endParaRPr lang="en-US" sz="2000" dirty="0" smtClean="0">
                        <a:solidFill>
                          <a:srgbClr val="0033CC"/>
                        </a:solidFill>
                        <a:latin typeface="Times New Roman" pitchFamily="18" charset="0"/>
                        <a:cs typeface="Times New Roman" pitchFamily="18" charset="0"/>
                      </a:endParaRPr>
                    </a:p>
                    <a:p>
                      <a:r>
                        <a:rPr lang="en-US" sz="2000" baseline="0" dirty="0" smtClean="0">
                          <a:solidFill>
                            <a:srgbClr val="0033CC"/>
                          </a:solidFill>
                          <a:latin typeface="Times New Roman" pitchFamily="18" charset="0"/>
                          <a:cs typeface="Times New Roman" pitchFamily="18" charset="0"/>
                        </a:rPr>
                        <a:t>         </a:t>
                      </a:r>
                      <a:r>
                        <a:rPr lang="en-US" sz="2000" dirty="0" smtClean="0">
                          <a:solidFill>
                            <a:srgbClr val="0033CC"/>
                          </a:solidFill>
                          <a:latin typeface="Times New Roman" pitchFamily="18" charset="0"/>
                          <a:cs typeface="Times New Roman" pitchFamily="18" charset="0"/>
                        </a:rPr>
                        <a:t>SWOT</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solidFill>
                            <a:srgbClr val="0033CC"/>
                          </a:solidFill>
                          <a:latin typeface="Times New Roman" pitchFamily="18" charset="0"/>
                          <a:cs typeface="Times New Roman" pitchFamily="18" charset="0"/>
                        </a:rPr>
                        <a:t>S: </a:t>
                      </a:r>
                      <a:r>
                        <a:rPr lang="en-US" sz="2000" dirty="0" err="1" smtClean="0">
                          <a:solidFill>
                            <a:srgbClr val="0033CC"/>
                          </a:solidFill>
                          <a:latin typeface="Times New Roman" pitchFamily="18" charset="0"/>
                          <a:cs typeface="Times New Roman" pitchFamily="18" charset="0"/>
                        </a:rPr>
                        <a:t>Điểm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mạnh</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nhất</a:t>
                      </a:r>
                      <a:endParaRPr lang="en-US" sz="2000" baseline="0" dirty="0" smtClean="0">
                        <a:solidFill>
                          <a:srgbClr val="0033CC"/>
                        </a:solidFill>
                        <a:latin typeface="Times New Roman" pitchFamily="18" charset="0"/>
                        <a:cs typeface="Times New Roman" pitchFamily="18" charset="0"/>
                      </a:endParaRPr>
                    </a:p>
                    <a:p>
                      <a:r>
                        <a:rPr lang="en-US" sz="2000" baseline="0" dirty="0" smtClean="0">
                          <a:solidFill>
                            <a:srgbClr val="0033CC"/>
                          </a:solidFill>
                          <a:latin typeface="Times New Roman" pitchFamily="18" charset="0"/>
                          <a:cs typeface="Times New Roman" pitchFamily="18" charset="0"/>
                        </a:rPr>
                        <a:t>S1.</a:t>
                      </a:r>
                    </a:p>
                    <a:p>
                      <a:r>
                        <a:rPr lang="en-US" sz="2000" baseline="0" dirty="0" smtClean="0">
                          <a:solidFill>
                            <a:srgbClr val="0033CC"/>
                          </a:solidFill>
                          <a:latin typeface="Times New Roman" pitchFamily="18" charset="0"/>
                          <a:cs typeface="Times New Roman" pitchFamily="18"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solidFill>
                            <a:srgbClr val="0033CC"/>
                          </a:solidFill>
                          <a:latin typeface="Times New Roman" pitchFamily="18" charset="0"/>
                          <a:cs typeface="Times New Roman" pitchFamily="18" charset="0"/>
                        </a:rPr>
                        <a:t>W:</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Điểm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yếu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nhất</a:t>
                      </a:r>
                      <a:endParaRPr lang="en-US" sz="2000" baseline="0" dirty="0" smtClean="0">
                        <a:solidFill>
                          <a:srgbClr val="0033CC"/>
                        </a:solidFill>
                        <a:latin typeface="Times New Roman" pitchFamily="18" charset="0"/>
                        <a:cs typeface="Times New Roman" pitchFamily="18" charset="0"/>
                      </a:endParaRPr>
                    </a:p>
                    <a:p>
                      <a:r>
                        <a:rPr lang="en-US" sz="2000" baseline="0" dirty="0" smtClean="0">
                          <a:solidFill>
                            <a:srgbClr val="0033CC"/>
                          </a:solidFill>
                          <a:latin typeface="Times New Roman" pitchFamily="18" charset="0"/>
                          <a:cs typeface="Times New Roman" pitchFamily="18" charset="0"/>
                        </a:rPr>
                        <a:t>W1:</a:t>
                      </a:r>
                    </a:p>
                    <a:p>
                      <a:r>
                        <a:rPr lang="en-US" sz="2000" baseline="0" dirty="0" smtClean="0">
                          <a:solidFill>
                            <a:srgbClr val="0033CC"/>
                          </a:solidFill>
                          <a:latin typeface="Times New Roman" pitchFamily="18" charset="0"/>
                          <a:cs typeface="Times New Roman" pitchFamily="18" charset="0"/>
                        </a:rPr>
                        <a:t>W2:</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54200">
                <a:tc>
                  <a:txBody>
                    <a:bodyPr/>
                    <a:lstStyle/>
                    <a:p>
                      <a:r>
                        <a:rPr lang="en-US" sz="2000" b="1" dirty="0" smtClean="0">
                          <a:solidFill>
                            <a:srgbClr val="0033CC"/>
                          </a:solidFill>
                          <a:latin typeface="Times New Roman" pitchFamily="18" charset="0"/>
                          <a:cs typeface="Times New Roman" pitchFamily="18" charset="0"/>
                        </a:rPr>
                        <a:t>O: </a:t>
                      </a:r>
                      <a:r>
                        <a:rPr lang="en-US" sz="2000" b="1" dirty="0" err="1" smtClean="0">
                          <a:solidFill>
                            <a:srgbClr val="0033CC"/>
                          </a:solidFill>
                          <a:latin typeface="Times New Roman" pitchFamily="18" charset="0"/>
                          <a:cs typeface="Times New Roman" pitchFamily="18" charset="0"/>
                        </a:rPr>
                        <a:t>Cơ</a:t>
                      </a:r>
                      <a:r>
                        <a:rPr lang="en-US" sz="2000" b="1" baseline="0" dirty="0" smtClean="0">
                          <a:solidFill>
                            <a:srgbClr val="0033CC"/>
                          </a:solidFill>
                          <a:latin typeface="Times New Roman" pitchFamily="18" charset="0"/>
                          <a:cs typeface="Times New Roman" pitchFamily="18" charset="0"/>
                        </a:rPr>
                        <a:t> </a:t>
                      </a:r>
                      <a:r>
                        <a:rPr lang="en-US" sz="2000" b="1" baseline="0" dirty="0" err="1" smtClean="0">
                          <a:solidFill>
                            <a:srgbClr val="0033CC"/>
                          </a:solidFill>
                          <a:latin typeface="Times New Roman" pitchFamily="18" charset="0"/>
                          <a:cs typeface="Times New Roman" pitchFamily="18" charset="0"/>
                        </a:rPr>
                        <a:t>hội</a:t>
                      </a:r>
                      <a:endParaRPr lang="en-US" sz="2000" b="1" baseline="0" dirty="0" smtClean="0">
                        <a:solidFill>
                          <a:srgbClr val="0033CC"/>
                        </a:solidFill>
                        <a:latin typeface="Times New Roman" pitchFamily="18" charset="0"/>
                        <a:cs typeface="Times New Roman" pitchFamily="18" charset="0"/>
                      </a:endParaRPr>
                    </a:p>
                    <a:p>
                      <a:r>
                        <a:rPr lang="en-US" sz="2000" b="1" baseline="0" dirty="0" smtClean="0">
                          <a:solidFill>
                            <a:srgbClr val="0033CC"/>
                          </a:solidFill>
                          <a:latin typeface="Times New Roman" pitchFamily="18" charset="0"/>
                          <a:cs typeface="Times New Roman" pitchFamily="18" charset="0"/>
                        </a:rPr>
                        <a:t>O1:</a:t>
                      </a:r>
                    </a:p>
                    <a:p>
                      <a:r>
                        <a:rPr lang="en-US" sz="2000" b="1" baseline="0" dirty="0" smtClean="0">
                          <a:solidFill>
                            <a:srgbClr val="0033CC"/>
                          </a:solidFill>
                          <a:latin typeface="Times New Roman" pitchFamily="18" charset="0"/>
                          <a:cs typeface="Times New Roman" pitchFamily="18" charset="0"/>
                        </a:rPr>
                        <a:t>O2:</a:t>
                      </a:r>
                      <a:endParaRPr lang="en-US" sz="2000" b="1"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solidFill>
                            <a:srgbClr val="0033CC"/>
                          </a:solidFill>
                          <a:latin typeface="Times New Roman" pitchFamily="18" charset="0"/>
                          <a:cs typeface="Times New Roman" pitchFamily="18" charset="0"/>
                        </a:rPr>
                        <a:t>SO: </a:t>
                      </a:r>
                      <a:r>
                        <a:rPr lang="en-US" sz="2000" dirty="0" err="1" smtClean="0">
                          <a:solidFill>
                            <a:srgbClr val="0033CC"/>
                          </a:solidFill>
                          <a:latin typeface="Times New Roman" pitchFamily="18" charset="0"/>
                          <a:cs typeface="Times New Roman" pitchFamily="18" charset="0"/>
                        </a:rPr>
                        <a:t>Kết</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hợp</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điểm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mạnh</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với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cơ</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hội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để</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tìm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giải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pháp</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tận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dụng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cơ</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hội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để</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phát</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huy</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điểm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mạnh</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33CC"/>
                          </a:solidFill>
                          <a:latin typeface="Times New Roman" pitchFamily="18" charset="0"/>
                          <a:cs typeface="Times New Roman" pitchFamily="18" charset="0"/>
                        </a:rPr>
                        <a:t>WO: </a:t>
                      </a:r>
                      <a:r>
                        <a:rPr lang="en-US" sz="2000" dirty="0" err="1" smtClean="0">
                          <a:solidFill>
                            <a:srgbClr val="0033CC"/>
                          </a:solidFill>
                          <a:latin typeface="Times New Roman" pitchFamily="18" charset="0"/>
                          <a:cs typeface="Times New Roman" pitchFamily="18" charset="0"/>
                        </a:rPr>
                        <a:t>Kết</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hợp</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điểm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yếu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với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cơ</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hội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để</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tìm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giải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pháp</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tận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dụng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cơ</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hội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để</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khắc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phục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điểm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yếu</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54200">
                <a:tc>
                  <a:txBody>
                    <a:bodyPr/>
                    <a:lstStyle/>
                    <a:p>
                      <a:r>
                        <a:rPr lang="en-US" sz="2000" dirty="0" smtClean="0">
                          <a:solidFill>
                            <a:srgbClr val="0033CC"/>
                          </a:solidFill>
                          <a:latin typeface="Times New Roman" pitchFamily="18" charset="0"/>
                          <a:cs typeface="Times New Roman" pitchFamily="18" charset="0"/>
                        </a:rPr>
                        <a:t>T</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0033CC"/>
                          </a:solidFill>
                          <a:latin typeface="Times New Roman" pitchFamily="18" charset="0"/>
                          <a:cs typeface="Times New Roman" pitchFamily="18" charset="0"/>
                        </a:rPr>
                        <a:t>Thách</a:t>
                      </a:r>
                      <a:r>
                        <a:rPr lang="en-US" sz="2000" b="1" baseline="0" dirty="0" smtClean="0">
                          <a:solidFill>
                            <a:srgbClr val="0033CC"/>
                          </a:solidFill>
                          <a:latin typeface="Times New Roman" pitchFamily="18" charset="0"/>
                          <a:cs typeface="Times New Roman" pitchFamily="18" charset="0"/>
                        </a:rPr>
                        <a:t> </a:t>
                      </a:r>
                      <a:r>
                        <a:rPr lang="en-US" sz="2000" b="1" baseline="0" dirty="0" err="1" smtClean="0">
                          <a:solidFill>
                            <a:srgbClr val="0033CC"/>
                          </a:solidFill>
                          <a:latin typeface="Times New Roman" pitchFamily="18" charset="0"/>
                          <a:cs typeface="Times New Roman" pitchFamily="18" charset="0"/>
                        </a:rPr>
                        <a:t>th</a:t>
                      </a:r>
                      <a:r>
                        <a:rPr lang="en-US" sz="2000" baseline="0" dirty="0" err="1" smtClean="0">
                          <a:solidFill>
                            <a:srgbClr val="0033CC"/>
                          </a:solidFill>
                          <a:latin typeface="Times New Roman" pitchFamily="18" charset="0"/>
                          <a:cs typeface="Times New Roman" pitchFamily="18" charset="0"/>
                        </a:rPr>
                        <a:t>ức</a:t>
                      </a:r>
                      <a:endParaRPr lang="en-US" sz="2000" baseline="0" dirty="0" smtClean="0">
                        <a:solidFill>
                          <a:srgbClr val="0033CC"/>
                        </a:solidFill>
                        <a:latin typeface="Times New Roman" pitchFamily="18" charset="0"/>
                        <a:cs typeface="Times New Roman" pitchFamily="18" charset="0"/>
                      </a:endParaRPr>
                    </a:p>
                    <a:p>
                      <a:r>
                        <a:rPr lang="en-US" sz="2000" baseline="0" dirty="0" smtClean="0">
                          <a:solidFill>
                            <a:srgbClr val="0033CC"/>
                          </a:solidFill>
                          <a:latin typeface="Times New Roman" pitchFamily="18" charset="0"/>
                          <a:cs typeface="Times New Roman" pitchFamily="18" charset="0"/>
                        </a:rPr>
                        <a:t>T1</a:t>
                      </a:r>
                    </a:p>
                    <a:p>
                      <a:r>
                        <a:rPr lang="en-US" sz="2000" baseline="0" dirty="0" smtClean="0">
                          <a:solidFill>
                            <a:srgbClr val="0033CC"/>
                          </a:solidFill>
                          <a:latin typeface="Times New Roman" pitchFamily="18" charset="0"/>
                          <a:cs typeface="Times New Roman" pitchFamily="18" charset="0"/>
                        </a:rPr>
                        <a:t>T2:</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33CC"/>
                          </a:solidFill>
                          <a:latin typeface="Times New Roman" pitchFamily="18" charset="0"/>
                          <a:cs typeface="Times New Roman" pitchFamily="18" charset="0"/>
                        </a:rPr>
                        <a:t>ST: </a:t>
                      </a:r>
                      <a:r>
                        <a:rPr lang="en-US" sz="2000" dirty="0" err="1" smtClean="0">
                          <a:solidFill>
                            <a:srgbClr val="0033CC"/>
                          </a:solidFill>
                          <a:latin typeface="Times New Roman" pitchFamily="18" charset="0"/>
                          <a:cs typeface="Times New Roman" pitchFamily="18" charset="0"/>
                        </a:rPr>
                        <a:t>Kết</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hợp</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điểm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mạnh</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với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thách</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thức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để</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tìm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giải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pháp</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phát</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huy</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điểm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mạnh</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để</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vượt</a:t>
                      </a:r>
                      <a:r>
                        <a:rPr lang="en-US" sz="2000" baseline="0" dirty="0" smtClean="0">
                          <a:solidFill>
                            <a:srgbClr val="0033CC"/>
                          </a:solidFill>
                          <a:latin typeface="Times New Roman" pitchFamily="18" charset="0"/>
                          <a:cs typeface="Times New Roman" pitchFamily="18" charset="0"/>
                        </a:rPr>
                        <a:t> qua </a:t>
                      </a:r>
                      <a:r>
                        <a:rPr lang="en-US" sz="2000" baseline="0" dirty="0" err="1" smtClean="0">
                          <a:solidFill>
                            <a:srgbClr val="0033CC"/>
                          </a:solidFill>
                          <a:latin typeface="Times New Roman" pitchFamily="18" charset="0"/>
                          <a:cs typeface="Times New Roman" pitchFamily="18" charset="0"/>
                        </a:rPr>
                        <a:t>thách</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thức</a:t>
                      </a:r>
                      <a:endParaRPr lang="en-US" sz="2000" dirty="0" smtClean="0">
                        <a:solidFill>
                          <a:srgbClr val="0033CC"/>
                        </a:solidFill>
                        <a:latin typeface="Times New Roman" pitchFamily="18" charset="0"/>
                        <a:cs typeface="Times New Roman" pitchFamily="18" charset="0"/>
                      </a:endParaRPr>
                    </a:p>
                    <a:p>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33CC"/>
                          </a:solidFill>
                          <a:latin typeface="Times New Roman" pitchFamily="18" charset="0"/>
                          <a:cs typeface="Times New Roman" pitchFamily="18" charset="0"/>
                        </a:rPr>
                        <a:t>WT: </a:t>
                      </a:r>
                      <a:r>
                        <a:rPr lang="en-US" sz="2000" dirty="0" err="1" smtClean="0">
                          <a:solidFill>
                            <a:srgbClr val="0033CC"/>
                          </a:solidFill>
                          <a:latin typeface="Times New Roman" pitchFamily="18" charset="0"/>
                          <a:cs typeface="Times New Roman" pitchFamily="18" charset="0"/>
                        </a:rPr>
                        <a:t>Kết</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hợp</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điểm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yếu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với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thách</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thức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để</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tìm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giải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pháp</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khắc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phục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điểm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yếu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đối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phó</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với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thách</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thức</a:t>
                      </a:r>
                      <a:endParaRPr lang="en-US" sz="2000" dirty="0" smtClean="0">
                        <a:solidFill>
                          <a:srgbClr val="0033CC"/>
                        </a:solidFill>
                        <a:latin typeface="Times New Roman" pitchFamily="18" charset="0"/>
                        <a:cs typeface="Times New Roman" pitchFamily="18" charset="0"/>
                      </a:endParaRPr>
                    </a:p>
                    <a:p>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533400" y="228600"/>
            <a:ext cx="7620000" cy="523220"/>
          </a:xfrm>
          <a:prstGeom prst="rect">
            <a:avLst/>
          </a:prstGeom>
        </p:spPr>
        <p:txBody>
          <a:bodyPr wrap="square">
            <a:spAutoFit/>
          </a:bodyPr>
          <a:lstStyle/>
          <a:p>
            <a:pPr algn="ctr"/>
            <a:r>
              <a:rPr lang="en-US" sz="2800" b="1" dirty="0">
                <a:solidFill>
                  <a:srgbClr val="0033CC"/>
                </a:solidFill>
                <a:latin typeface="Times New Roman" pitchFamily="18" charset="0"/>
                <a:cs typeface="Times New Roman" pitchFamily="18" charset="0"/>
              </a:rPr>
              <a:t>Ma </a:t>
            </a:r>
            <a:r>
              <a:rPr lang="en-US" sz="2800" b="1" dirty="0" err="1">
                <a:solidFill>
                  <a:srgbClr val="0033CC"/>
                </a:solidFill>
                <a:latin typeface="Times New Roman" pitchFamily="18" charset="0"/>
                <a:cs typeface="Times New Roman" pitchFamily="18" charset="0"/>
              </a:rPr>
              <a:t>trận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phân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tích</a:t>
            </a:r>
            <a:r>
              <a:rPr lang="en-US" sz="2800" b="1" dirty="0">
                <a:solidFill>
                  <a:srgbClr val="0033CC"/>
                </a:solidFill>
                <a:latin typeface="Times New Roman" pitchFamily="18" charset="0"/>
                <a:cs typeface="Times New Roman" pitchFamily="18" charset="0"/>
              </a:rPr>
              <a:t> SWOT</a:t>
            </a:r>
          </a:p>
        </p:txBody>
      </p:sp>
    </p:spTree>
    <p:extLst>
      <p:ext uri="{BB962C8B-B14F-4D97-AF65-F5344CB8AC3E}">
        <p14:creationId xmlns:p14="http://schemas.microsoft.com/office/powerpoint/2010/main" val="247911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868363"/>
          </a:xfrm>
        </p:spPr>
        <p:txBody>
          <a:bodyPr/>
          <a:lstStyle/>
          <a:p>
            <a:pPr eaLnBrk="1" hangingPunct="1"/>
            <a:r>
              <a:rPr lang="en-US" sz="2400" b="1" dirty="0" smtClean="0"/>
              <a:t> </a:t>
            </a:r>
            <a:r>
              <a:rPr lang="en-US" sz="2400" b="1" dirty="0" err="1"/>
              <a:t>T</a:t>
            </a:r>
            <a:r>
              <a:rPr lang="en-US" sz="2400" b="1" dirty="0" err="1" smtClean="0"/>
              <a:t>iêu</a:t>
            </a:r>
            <a:r>
              <a:rPr lang="en-US" sz="2400" b="1" dirty="0" smtClean="0"/>
              <a:t> </a:t>
            </a:r>
            <a:r>
              <a:rPr lang="en-US" sz="2400" b="1" dirty="0" err="1" smtClean="0"/>
              <a:t>chí</a:t>
            </a:r>
            <a:r>
              <a:rPr lang="en-US" sz="2400" b="1" dirty="0" smtClean="0"/>
              <a:t> </a:t>
            </a:r>
            <a:r>
              <a:rPr lang="en-US" sz="2400" b="1" dirty="0" err="1" smtClean="0"/>
              <a:t>xác</a:t>
            </a:r>
            <a:r>
              <a:rPr lang="en-US" sz="2400" b="1" dirty="0" smtClean="0"/>
              <a:t> </a:t>
            </a:r>
            <a:r>
              <a:rPr lang="en-US" sz="2400" b="1" dirty="0" err="1" smtClean="0"/>
              <a:t>định</a:t>
            </a:r>
            <a:r>
              <a:rPr lang="en-US" sz="2400" b="1" dirty="0" smtClean="0"/>
              <a:t> </a:t>
            </a:r>
            <a:r>
              <a:rPr lang="en-US" sz="2400" b="1" dirty="0" err="1" smtClean="0"/>
              <a:t>ngành</a:t>
            </a:r>
            <a:r>
              <a:rPr lang="en-US" sz="2400" b="1" dirty="0" smtClean="0"/>
              <a:t> </a:t>
            </a:r>
            <a:r>
              <a:rPr lang="en-US" sz="2400" b="1" dirty="0" err="1" smtClean="0"/>
              <a:t>hàng</a:t>
            </a:r>
            <a:r>
              <a:rPr lang="en-US" sz="2400" b="1" dirty="0" smtClean="0"/>
              <a:t> </a:t>
            </a:r>
            <a:r>
              <a:rPr lang="en-US" sz="2400" b="1" dirty="0" err="1" smtClean="0"/>
              <a:t>dựa</a:t>
            </a:r>
            <a:r>
              <a:rPr lang="en-US" sz="2400" b="1" dirty="0" smtClean="0"/>
              <a:t> </a:t>
            </a:r>
            <a:r>
              <a:rPr lang="en-US" sz="2400" b="1" dirty="0" err="1" smtClean="0"/>
              <a:t>trên</a:t>
            </a:r>
            <a:r>
              <a:rPr lang="en-US" sz="2400" b="1" dirty="0" smtClean="0"/>
              <a:t> </a:t>
            </a:r>
            <a:r>
              <a:rPr lang="en-US" sz="2400" b="1" dirty="0" err="1" smtClean="0"/>
              <a:t>xuất</a:t>
            </a:r>
            <a:r>
              <a:rPr lang="en-US" sz="2400" b="1" dirty="0" smtClean="0"/>
              <a:t> </a:t>
            </a:r>
            <a:r>
              <a:rPr lang="en-US" sz="2400" b="1" dirty="0" err="1" smtClean="0"/>
              <a:t>phát</a:t>
            </a:r>
            <a:r>
              <a:rPr lang="en-US" sz="2400" b="1" dirty="0" smtClean="0"/>
              <a:t> </a:t>
            </a:r>
            <a:r>
              <a:rPr lang="en-US" sz="2400" b="1" dirty="0" err="1" smtClean="0"/>
              <a:t>điểm</a:t>
            </a:r>
            <a:r>
              <a:rPr lang="en-US" sz="2400" b="1" dirty="0" smtClean="0"/>
              <a:t>, </a:t>
            </a:r>
            <a:r>
              <a:rPr lang="en-US" sz="2400" b="1" dirty="0" err="1" smtClean="0"/>
              <a:t>mục</a:t>
            </a:r>
            <a:r>
              <a:rPr lang="en-US" sz="2400" b="1" dirty="0" smtClean="0"/>
              <a:t> </a:t>
            </a:r>
            <a:r>
              <a:rPr lang="en-US" sz="2400" b="1" dirty="0" err="1" smtClean="0"/>
              <a:t>đích</a:t>
            </a:r>
            <a:r>
              <a:rPr lang="en-US" sz="2400" b="1" dirty="0" smtClean="0"/>
              <a:t> </a:t>
            </a:r>
            <a:r>
              <a:rPr lang="en-US" sz="2400" b="1" dirty="0" err="1" smtClean="0"/>
              <a:t>phát</a:t>
            </a:r>
            <a:r>
              <a:rPr lang="en-US" sz="2400" b="1" dirty="0" smtClean="0"/>
              <a:t> </a:t>
            </a:r>
            <a:r>
              <a:rPr lang="en-US" sz="2400" b="1" dirty="0" err="1" smtClean="0"/>
              <a:t>triển</a:t>
            </a:r>
            <a:endParaRPr lang="en-US" sz="2400" b="1" dirty="0" smtClean="0"/>
          </a:p>
        </p:txBody>
      </p:sp>
      <p:graphicFrame>
        <p:nvGraphicFramePr>
          <p:cNvPr id="7240" name="Group 72"/>
          <p:cNvGraphicFramePr>
            <a:graphicFrameLocks noGrp="1"/>
          </p:cNvGraphicFramePr>
          <p:nvPr>
            <p:ph idx="1"/>
            <p:extLst>
              <p:ext uri="{D42A27DB-BD31-4B8C-83A1-F6EECF244321}">
                <p14:modId xmlns:p14="http://schemas.microsoft.com/office/powerpoint/2010/main" val="3373889017"/>
              </p:ext>
            </p:extLst>
          </p:nvPr>
        </p:nvGraphicFramePr>
        <p:xfrm>
          <a:off x="0" y="914400"/>
          <a:ext cx="9144000" cy="5821420"/>
        </p:xfrm>
        <a:graphic>
          <a:graphicData uri="http://schemas.openxmlformats.org/drawingml/2006/table">
            <a:tbl>
              <a:tblPr/>
              <a:tblGrid>
                <a:gridCol w="1066800"/>
                <a:gridCol w="8077200"/>
              </a:tblGrid>
              <a:tr h="396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C00000"/>
                          </a:solidFill>
                          <a:effectLst/>
                          <a:latin typeface="Times New Roman" pitchFamily="18" charset="0"/>
                        </a:rPr>
                        <a:t>Tiêu</a:t>
                      </a:r>
                      <a:r>
                        <a:rPr kumimoji="0" lang="en-US" sz="2000" b="1" i="0" u="none" strike="noStrike" cap="none" normalizeH="0" baseline="0" dirty="0" smtClean="0">
                          <a:ln>
                            <a:noFill/>
                          </a:ln>
                          <a:solidFill>
                            <a:srgbClr val="C00000"/>
                          </a:solidFill>
                          <a:effectLst/>
                          <a:latin typeface="Times New Roman" pitchFamily="18" charset="0"/>
                        </a:rPr>
                        <a:t> </a:t>
                      </a:r>
                      <a:r>
                        <a:rPr kumimoji="0" lang="en-US" sz="2000" b="1" i="0" u="none" strike="noStrike" cap="none" normalizeH="0" baseline="0" dirty="0" err="1" smtClean="0">
                          <a:ln>
                            <a:noFill/>
                          </a:ln>
                          <a:solidFill>
                            <a:srgbClr val="C00000"/>
                          </a:solidFill>
                          <a:effectLst/>
                          <a:latin typeface="Times New Roman" pitchFamily="18" charset="0"/>
                        </a:rPr>
                        <a:t>chí</a:t>
                      </a:r>
                      <a:endParaRPr kumimoji="0" lang="en-US" sz="2000" b="1" i="0" u="none" strike="noStrike" cap="none" normalizeH="0" baseline="0" dirty="0" smtClean="0">
                        <a:ln>
                          <a:noFill/>
                        </a:ln>
                        <a:solidFill>
                          <a:srgbClr val="C00000"/>
                        </a:solidFill>
                        <a:effectLst/>
                        <a:latin typeface="Times New Roman" pitchFamily="18"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C00000"/>
                          </a:solidFill>
                          <a:effectLst/>
                          <a:latin typeface="Times New Roman" pitchFamily="18" charset="0"/>
                        </a:rPr>
                        <a:t>Nội</a:t>
                      </a:r>
                      <a:r>
                        <a:rPr kumimoji="0" lang="en-US" sz="2000" b="1" i="0" u="none" strike="noStrike" cap="none" normalizeH="0" baseline="0" dirty="0" smtClean="0">
                          <a:ln>
                            <a:noFill/>
                          </a:ln>
                          <a:solidFill>
                            <a:srgbClr val="C00000"/>
                          </a:solidFill>
                          <a:effectLst/>
                          <a:latin typeface="Times New Roman" pitchFamily="18" charset="0"/>
                        </a:rPr>
                        <a:t> dung</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99"/>
                          </a:solidFill>
                          <a:effectLst/>
                          <a:latin typeface="Times New Roman" pitchFamily="18" charset="0"/>
                        </a:rPr>
                        <a:t>1</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Times New Roman" pitchFamily="18" charset="0"/>
                        </a:rPr>
                        <a:t>Sự hội nhập thị trường: SX hàng hóa</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99"/>
                          </a:solidFill>
                          <a:effectLst/>
                          <a:latin typeface="Times New Roman" pitchFamily="18" charset="0"/>
                        </a:rPr>
                        <a:t>2</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Times New Roman" pitchFamily="18" charset="0"/>
                        </a:rPr>
                        <a:t>Tiềm năng tăng trưởng về qui mô</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99"/>
                          </a:solidFill>
                          <a:effectLst/>
                          <a:latin typeface="Times New Roman" pitchFamily="18" charset="0"/>
                        </a:rPr>
                        <a:t>3</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rgbClr val="000099"/>
                          </a:solidFill>
                          <a:effectLst/>
                          <a:latin typeface="Times New Roman" pitchFamily="18" charset="0"/>
                        </a:rPr>
                        <a:t>Khả</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năng</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nhân</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rộng</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số</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lượng</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các</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nhà</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vận</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hành</a:t>
                      </a:r>
                      <a:endParaRPr kumimoji="0" lang="en-US" sz="2000" b="0" i="0" u="none" strike="noStrike" cap="none" normalizeH="0" baseline="0" dirty="0" smtClean="0">
                        <a:ln>
                          <a:noFill/>
                        </a:ln>
                        <a:solidFill>
                          <a:srgbClr val="000099"/>
                        </a:solidFill>
                        <a:effectLst/>
                        <a:latin typeface="Times New Roman" pitchFamily="18"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99"/>
                          </a:solidFill>
                          <a:effectLst/>
                          <a:latin typeface="Times New Roman" pitchFamily="18" charset="0"/>
                        </a:rPr>
                        <a:t>4</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Times New Roman" pitchFamily="18" charset="0"/>
                        </a:rPr>
                        <a:t>Tiềm năng thúc đẩy đầu tư công và đầu tư tư nhân</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99"/>
                          </a:solidFill>
                          <a:effectLst/>
                          <a:latin typeface="Times New Roman" pitchFamily="18" charset="0"/>
                        </a:rPr>
                        <a:t>5</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Times New Roman" pitchFamily="18" charset="0"/>
                        </a:rPr>
                        <a:t>Tiềm năng giảm nghèo: Sản phẩm SX ra có hiệu quả</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99"/>
                          </a:solidFill>
                          <a:effectLst/>
                          <a:latin typeface="Times New Roman" pitchFamily="18" charset="0"/>
                        </a:rPr>
                        <a:t>6</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Times New Roman" pitchFamily="18" charset="0"/>
                        </a:rPr>
                        <a:t>Tiềm năng sử dụng công nghệ cao</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99"/>
                          </a:solidFill>
                          <a:effectLst/>
                          <a:latin typeface="Times New Roman" pitchFamily="18" charset="0"/>
                        </a:rPr>
                        <a:t>7</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rgbClr val="000099"/>
                          </a:solidFill>
                          <a:effectLst/>
                          <a:latin typeface="Times New Roman" pitchFamily="18" charset="0"/>
                        </a:rPr>
                        <a:t>Các</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rào</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cản</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về</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vốn</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và</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kiến</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thức</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thấp</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nhât</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slaf</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với</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người</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nghèo</a:t>
                      </a:r>
                      <a:r>
                        <a:rPr kumimoji="0" lang="en-US" sz="2000" b="0" i="0" u="none" strike="noStrike" cap="none" normalizeH="0" baseline="0" dirty="0" smtClean="0">
                          <a:ln>
                            <a:noFill/>
                          </a:ln>
                          <a:solidFill>
                            <a:srgbClr val="000099"/>
                          </a:solidFill>
                          <a:effectLst/>
                          <a:latin typeface="Times New Roman" pitchFamily="18" charset="0"/>
                        </a:rPr>
                        <a:t>)</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99"/>
                          </a:solidFill>
                          <a:effectLst/>
                          <a:latin typeface="Times New Roman" pitchFamily="18" charset="0"/>
                        </a:rPr>
                        <a:t>8</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Times New Roman" pitchFamily="18" charset="0"/>
                        </a:rPr>
                        <a:t>Rủi ro thấp</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99"/>
                          </a:solidFill>
                          <a:effectLst/>
                          <a:latin typeface="Times New Roman" pitchFamily="18" charset="0"/>
                        </a:rPr>
                        <a:t>9</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Times New Roman" pitchFamily="18" charset="0"/>
                        </a:rPr>
                        <a:t>Có hiệu quả xã hội</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99"/>
                          </a:solidFill>
                          <a:effectLst/>
                          <a:latin typeface="Times New Roman" pitchFamily="18" charset="0"/>
                        </a:rPr>
                        <a:t>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Times New Roman" pitchFamily="18" charset="0"/>
                        </a:rPr>
                        <a:t>Bền vững về môi trường</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99"/>
                          </a:solidFill>
                          <a:effectLst/>
                          <a:latin typeface="Times New Roman" pitchFamily="18" charset="0"/>
                        </a:rPr>
                        <a:t>11</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99"/>
                          </a:solidFill>
                          <a:effectLst/>
                          <a:latin typeface="Times New Roman" pitchFamily="18" charset="0"/>
                        </a:rPr>
                        <a:t>Nằm trong chiến lược phát triển của quốc gia, vùng</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69">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000099"/>
                          </a:solidFill>
                          <a:effectLst/>
                          <a:latin typeface="Times New Roman" pitchFamily="18" charset="0"/>
                        </a:rPr>
                        <a:t>Chú</a:t>
                      </a:r>
                      <a:r>
                        <a:rPr kumimoji="0" lang="en-US" sz="2000" b="1" i="0" u="none" strike="noStrike" cap="none" normalizeH="0" baseline="0" dirty="0" smtClean="0">
                          <a:ln>
                            <a:noFill/>
                          </a:ln>
                          <a:solidFill>
                            <a:srgbClr val="000099"/>
                          </a:solidFill>
                          <a:effectLst/>
                          <a:latin typeface="Times New Roman" pitchFamily="18" charset="0"/>
                        </a:rPr>
                        <a:t> ý</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các</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tiêu</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chí</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này</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không</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phải</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cố</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định</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và</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đúng</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hoàn</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toàn</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sẽ</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thay</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đổi</a:t>
                      </a:r>
                      <a:endParaRPr kumimoji="0" lang="en-US" sz="2000" b="0" i="0" u="none" strike="noStrike" cap="none" normalizeH="0" baseline="0" dirty="0" smtClean="0">
                        <a:ln>
                          <a:noFill/>
                        </a:ln>
                        <a:solidFill>
                          <a:srgbClr val="000099"/>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rgbClr val="000099"/>
                          </a:solidFill>
                          <a:effectLst/>
                          <a:latin typeface="Times New Roman" pitchFamily="18" charset="0"/>
                        </a:rPr>
                        <a:t>Người</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tham</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gia</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các</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bên:chính</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quyền</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người</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dân</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các</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đối</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tác</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thuộc</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khu</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vực</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tư</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nhân</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tổ</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chức</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phát</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triển</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người</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cung</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cấp</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dịch</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vụ</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Đại</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diện</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cộng</a:t>
                      </a:r>
                      <a:r>
                        <a:rPr kumimoji="0" lang="en-US" sz="2000" b="0" i="0" u="none" strike="noStrike" cap="none" normalizeH="0" baseline="0" dirty="0" smtClean="0">
                          <a:ln>
                            <a:noFill/>
                          </a:ln>
                          <a:solidFill>
                            <a:srgbClr val="000099"/>
                          </a:solidFill>
                          <a:effectLst/>
                          <a:latin typeface="Times New Roman" pitchFamily="18" charset="0"/>
                        </a:rPr>
                        <a:t> </a:t>
                      </a:r>
                      <a:r>
                        <a:rPr kumimoji="0" lang="en-US" sz="2000" b="0" i="0" u="none" strike="noStrike" cap="none" normalizeH="0" baseline="0" dirty="0" err="1" smtClean="0">
                          <a:ln>
                            <a:noFill/>
                          </a:ln>
                          <a:solidFill>
                            <a:srgbClr val="000099"/>
                          </a:solidFill>
                          <a:effectLst/>
                          <a:latin typeface="Times New Roman" pitchFamily="18" charset="0"/>
                        </a:rPr>
                        <a:t>đồng</a:t>
                      </a:r>
                      <a:r>
                        <a:rPr kumimoji="0" lang="en-US" sz="2000" b="0" i="0" u="none" strike="noStrike" cap="none" normalizeH="0" baseline="0" dirty="0" smtClean="0">
                          <a:ln>
                            <a:noFill/>
                          </a:ln>
                          <a:solidFill>
                            <a:srgbClr val="000099"/>
                          </a:solidFill>
                          <a:effectLst/>
                          <a:latin typeface="Times New Roman" pitchFamily="18" charset="0"/>
                        </a:rPr>
                        <a:t>…</a:t>
                      </a:r>
                    </a:p>
                  </a:txBody>
                  <a:tcPr marT="45710" marB="4571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val="1557634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411162"/>
          </a:xfrm>
        </p:spPr>
        <p:txBody>
          <a:bodyPr>
            <a:noAutofit/>
          </a:bodyPr>
          <a:lstStyle/>
          <a:p>
            <a:r>
              <a:rPr lang="en-US" sz="2800" b="1" dirty="0" err="1" smtClean="0">
                <a:solidFill>
                  <a:srgbClr val="0033CC"/>
                </a:solidFill>
              </a:rPr>
              <a:t>Thí</a:t>
            </a:r>
            <a:r>
              <a:rPr lang="en-US" sz="2800" b="1" dirty="0" smtClean="0">
                <a:solidFill>
                  <a:srgbClr val="0033CC"/>
                </a:solidFill>
              </a:rPr>
              <a:t> </a:t>
            </a:r>
            <a:r>
              <a:rPr lang="en-US" sz="2800" b="1" dirty="0" err="1" smtClean="0">
                <a:solidFill>
                  <a:srgbClr val="0033CC"/>
                </a:solidFill>
              </a:rPr>
              <a:t>dụ</a:t>
            </a:r>
            <a:r>
              <a:rPr lang="en-US" sz="2800" b="1" dirty="0" smtClean="0">
                <a:solidFill>
                  <a:srgbClr val="0033CC"/>
                </a:solidFill>
              </a:rPr>
              <a:t>: </a:t>
            </a:r>
            <a:r>
              <a:rPr lang="en-US" sz="2800" b="1" dirty="0" err="1" smtClean="0">
                <a:solidFill>
                  <a:srgbClr val="0033CC"/>
                </a:solidFill>
              </a:rPr>
              <a:t>Phân</a:t>
            </a:r>
            <a:r>
              <a:rPr lang="en-US" sz="2800" b="1" dirty="0" smtClean="0">
                <a:solidFill>
                  <a:srgbClr val="0033CC"/>
                </a:solidFill>
              </a:rPr>
              <a:t> </a:t>
            </a:r>
            <a:r>
              <a:rPr lang="en-US" sz="2800" b="1" dirty="0" err="1">
                <a:solidFill>
                  <a:srgbClr val="0033CC"/>
                </a:solidFill>
              </a:rPr>
              <a:t>tích</a:t>
            </a:r>
            <a:r>
              <a:rPr lang="en-US" sz="2800" b="1" dirty="0">
                <a:solidFill>
                  <a:srgbClr val="0033CC"/>
                </a:solidFill>
              </a:rPr>
              <a:t> </a:t>
            </a:r>
            <a:r>
              <a:rPr lang="en-US" sz="2800" b="1" dirty="0" smtClean="0">
                <a:solidFill>
                  <a:srgbClr val="0033CC"/>
                </a:solidFill>
              </a:rPr>
              <a:t>SWOT </a:t>
            </a:r>
            <a:r>
              <a:rPr lang="en-US" sz="2800" b="1" dirty="0" err="1" smtClean="0">
                <a:solidFill>
                  <a:srgbClr val="0033CC"/>
                </a:solidFill>
              </a:rPr>
              <a:t>theo</a:t>
            </a:r>
            <a:r>
              <a:rPr lang="en-US" sz="2800" b="1" dirty="0" smtClean="0">
                <a:solidFill>
                  <a:srgbClr val="0033CC"/>
                </a:solidFill>
              </a:rPr>
              <a:t> </a:t>
            </a:r>
            <a:r>
              <a:rPr lang="en-US" sz="2800" b="1" dirty="0" err="1">
                <a:solidFill>
                  <a:srgbClr val="0033CC"/>
                </a:solidFill>
              </a:rPr>
              <a:t>ngành</a:t>
            </a:r>
            <a:r>
              <a:rPr lang="en-US" sz="2800" b="1" dirty="0">
                <a:solidFill>
                  <a:srgbClr val="0033CC"/>
                </a:solidFill>
              </a:rPr>
              <a:t> </a:t>
            </a:r>
            <a:r>
              <a:rPr lang="en-US" sz="2800" b="1" dirty="0" err="1" smtClean="0">
                <a:solidFill>
                  <a:srgbClr val="0033CC"/>
                </a:solidFill>
              </a:rPr>
              <a:t>hàng</a:t>
            </a:r>
            <a:endParaRPr lang="en-US" sz="2800" dirty="0">
              <a:solidFill>
                <a:srgbClr val="0033CC"/>
              </a:solidFill>
            </a:endParaRPr>
          </a:p>
        </p:txBody>
      </p:sp>
      <p:sp>
        <p:nvSpPr>
          <p:cNvPr id="3" name="Content Placeholder 2"/>
          <p:cNvSpPr>
            <a:spLocks noGrp="1"/>
          </p:cNvSpPr>
          <p:nvPr>
            <p:ph idx="1"/>
          </p:nvPr>
        </p:nvSpPr>
        <p:spPr>
          <a:xfrm>
            <a:off x="381000" y="838200"/>
            <a:ext cx="8534400" cy="2514600"/>
          </a:xfrm>
        </p:spPr>
        <p:txBody>
          <a:bodyPr>
            <a:normAutofit fontScale="85000" lnSpcReduction="20000"/>
          </a:bodyPr>
          <a:lstStyle/>
          <a:p>
            <a:pPr marL="0" indent="0">
              <a:buNone/>
            </a:pPr>
            <a:r>
              <a:rPr lang="en-US" sz="2000" dirty="0" err="1" smtClean="0">
                <a:solidFill>
                  <a:srgbClr val="0033CC"/>
                </a:solidFill>
              </a:rPr>
              <a:t>Ngành</a:t>
            </a:r>
            <a:r>
              <a:rPr lang="en-US" sz="2000" dirty="0" smtClean="0">
                <a:solidFill>
                  <a:srgbClr val="0033CC"/>
                </a:solidFill>
              </a:rPr>
              <a:t> </a:t>
            </a:r>
            <a:r>
              <a:rPr lang="en-US" sz="2000" dirty="0" err="1" smtClean="0">
                <a:solidFill>
                  <a:srgbClr val="0033CC"/>
                </a:solidFill>
              </a:rPr>
              <a:t>dệt</a:t>
            </a:r>
            <a:r>
              <a:rPr lang="en-US" sz="2000" dirty="0" smtClean="0">
                <a:solidFill>
                  <a:srgbClr val="0033CC"/>
                </a:solidFill>
              </a:rPr>
              <a:t> may </a:t>
            </a:r>
            <a:r>
              <a:rPr lang="en-US" sz="2000" dirty="0" err="1" smtClean="0">
                <a:solidFill>
                  <a:srgbClr val="0033CC"/>
                </a:solidFill>
              </a:rPr>
              <a:t>Việt</a:t>
            </a:r>
            <a:r>
              <a:rPr lang="en-US" sz="2000" dirty="0" smtClean="0">
                <a:solidFill>
                  <a:srgbClr val="0033CC"/>
                </a:solidFill>
              </a:rPr>
              <a:t> Nam: </a:t>
            </a:r>
            <a:r>
              <a:rPr lang="vi-VN" sz="2000" dirty="0" smtClean="0">
                <a:solidFill>
                  <a:srgbClr val="0033CC"/>
                </a:solidFill>
              </a:rPr>
              <a:t>so </a:t>
            </a:r>
            <a:r>
              <a:rPr lang="vi-VN" sz="2000" dirty="0">
                <a:solidFill>
                  <a:srgbClr val="0033CC"/>
                </a:solidFill>
              </a:rPr>
              <a:t>sánh cơ hội của dệt may Việt Nam với 4 đối thủ chính trước và sau EVFTA gồm gồm Trung Quốc, Bangladesh, Campuchia, </a:t>
            </a:r>
            <a:r>
              <a:rPr lang="vi-VN" sz="2000" dirty="0" smtClean="0">
                <a:solidFill>
                  <a:srgbClr val="0033CC"/>
                </a:solidFill>
              </a:rPr>
              <a:t>Pakistan</a:t>
            </a:r>
            <a:endParaRPr lang="en-US" sz="2000" dirty="0" smtClean="0">
              <a:solidFill>
                <a:srgbClr val="0033CC"/>
              </a:solidFill>
            </a:endParaRPr>
          </a:p>
          <a:p>
            <a:r>
              <a:rPr lang="vi-VN" sz="2000" dirty="0">
                <a:solidFill>
                  <a:srgbClr val="0033CC"/>
                </a:solidFill>
              </a:rPr>
              <a:t>chi phí nhân công tại các công ty dệt may ở Bangladesh hiện chiếm khoảng 20% giá vốn, trong khi con số này ở Việt Nam đang từ 26-30%. Chi phí nhân công tại Pakistan, Campuchia cũng thấp hơn Việt Nam</a:t>
            </a:r>
            <a:r>
              <a:rPr lang="vi-VN" sz="2000" dirty="0" smtClean="0">
                <a:solidFill>
                  <a:srgbClr val="0033CC"/>
                </a:solidFill>
              </a:rPr>
              <a:t>.</a:t>
            </a:r>
            <a:r>
              <a:rPr lang="en-US" sz="2000" dirty="0" smtClean="0">
                <a:solidFill>
                  <a:srgbClr val="0033CC"/>
                </a:solidFill>
              </a:rPr>
              <a:t> </a:t>
            </a:r>
            <a:r>
              <a:rPr lang="en-US" sz="2000" dirty="0" err="1" smtClean="0">
                <a:solidFill>
                  <a:srgbClr val="0033CC"/>
                </a:solidFill>
              </a:rPr>
              <a:t>Cần</a:t>
            </a:r>
            <a:r>
              <a:rPr lang="en-US" sz="2000" dirty="0" smtClean="0">
                <a:solidFill>
                  <a:srgbClr val="0033CC"/>
                </a:solidFill>
              </a:rPr>
              <a:t> </a:t>
            </a:r>
            <a:r>
              <a:rPr lang="en-US" sz="2000" dirty="0" err="1" smtClean="0">
                <a:solidFill>
                  <a:srgbClr val="0033CC"/>
                </a:solidFill>
              </a:rPr>
              <a:t>xem</a:t>
            </a:r>
            <a:r>
              <a:rPr lang="en-US" sz="2000" dirty="0" smtClean="0">
                <a:solidFill>
                  <a:srgbClr val="0033CC"/>
                </a:solidFill>
              </a:rPr>
              <a:t> </a:t>
            </a:r>
            <a:r>
              <a:rPr lang="en-US" sz="2000" dirty="0" err="1" smtClean="0">
                <a:solidFill>
                  <a:srgbClr val="0033CC"/>
                </a:solidFill>
              </a:rPr>
              <a:t>xét</a:t>
            </a:r>
            <a:r>
              <a:rPr lang="en-US" sz="2000" dirty="0" smtClean="0">
                <a:solidFill>
                  <a:srgbClr val="0033CC"/>
                </a:solidFill>
              </a:rPr>
              <a:t> </a:t>
            </a:r>
            <a:r>
              <a:rPr lang="en-US" sz="2000" dirty="0" err="1" smtClean="0">
                <a:solidFill>
                  <a:srgbClr val="0033CC"/>
                </a:solidFill>
              </a:rPr>
              <a:t>kỹ</a:t>
            </a:r>
            <a:r>
              <a:rPr lang="en-US" sz="2000" dirty="0" smtClean="0">
                <a:solidFill>
                  <a:srgbClr val="0033CC"/>
                </a:solidFill>
              </a:rPr>
              <a:t> </a:t>
            </a:r>
            <a:r>
              <a:rPr lang="en-US" sz="2000" dirty="0" err="1" smtClean="0">
                <a:solidFill>
                  <a:srgbClr val="0033CC"/>
                </a:solidFill>
              </a:rPr>
              <a:t>năng</a:t>
            </a:r>
            <a:r>
              <a:rPr lang="en-US" sz="2000" dirty="0" smtClean="0">
                <a:solidFill>
                  <a:srgbClr val="0033CC"/>
                </a:solidFill>
              </a:rPr>
              <a:t> </a:t>
            </a:r>
            <a:r>
              <a:rPr lang="en-US" sz="2000" dirty="0" err="1" smtClean="0">
                <a:solidFill>
                  <a:srgbClr val="0033CC"/>
                </a:solidFill>
              </a:rPr>
              <a:t>nghề</a:t>
            </a:r>
            <a:r>
              <a:rPr lang="en-US" sz="2000" dirty="0" smtClean="0">
                <a:solidFill>
                  <a:srgbClr val="0033CC"/>
                </a:solidFill>
              </a:rPr>
              <a:t>, </a:t>
            </a:r>
            <a:r>
              <a:rPr lang="en-US" sz="2000" dirty="0" err="1" smtClean="0">
                <a:solidFill>
                  <a:srgbClr val="0033CC"/>
                </a:solidFill>
              </a:rPr>
              <a:t>nguồn</a:t>
            </a:r>
            <a:r>
              <a:rPr lang="en-US" sz="2000" dirty="0" smtClean="0">
                <a:solidFill>
                  <a:srgbClr val="0033CC"/>
                </a:solidFill>
              </a:rPr>
              <a:t> </a:t>
            </a:r>
            <a:r>
              <a:rPr lang="en-US" sz="2000" dirty="0" err="1" smtClean="0">
                <a:solidFill>
                  <a:srgbClr val="0033CC"/>
                </a:solidFill>
              </a:rPr>
              <a:t>nguyên</a:t>
            </a:r>
            <a:r>
              <a:rPr lang="en-US" sz="2000" dirty="0" smtClean="0">
                <a:solidFill>
                  <a:srgbClr val="0033CC"/>
                </a:solidFill>
              </a:rPr>
              <a:t> </a:t>
            </a:r>
            <a:r>
              <a:rPr lang="en-US" sz="2000" dirty="0" err="1" smtClean="0">
                <a:solidFill>
                  <a:srgbClr val="0033CC"/>
                </a:solidFill>
              </a:rPr>
              <a:t>liệu</a:t>
            </a:r>
            <a:r>
              <a:rPr lang="en-US" sz="2000" dirty="0" smtClean="0">
                <a:solidFill>
                  <a:srgbClr val="0033CC"/>
                </a:solidFill>
              </a:rPr>
              <a:t>, </a:t>
            </a:r>
            <a:r>
              <a:rPr lang="en-US" sz="2000" dirty="0" err="1" smtClean="0">
                <a:solidFill>
                  <a:srgbClr val="0033CC"/>
                </a:solidFill>
              </a:rPr>
              <a:t>công</a:t>
            </a:r>
            <a:r>
              <a:rPr lang="en-US" sz="2000" dirty="0" smtClean="0">
                <a:solidFill>
                  <a:srgbClr val="0033CC"/>
                </a:solidFill>
              </a:rPr>
              <a:t> </a:t>
            </a:r>
            <a:r>
              <a:rPr lang="en-US" sz="2000" dirty="0" err="1" smtClean="0">
                <a:solidFill>
                  <a:srgbClr val="0033CC"/>
                </a:solidFill>
              </a:rPr>
              <a:t>nghệ</a:t>
            </a:r>
            <a:r>
              <a:rPr lang="en-US" sz="2000" dirty="0" smtClean="0">
                <a:solidFill>
                  <a:srgbClr val="0033CC"/>
                </a:solidFill>
              </a:rPr>
              <a:t> may..</a:t>
            </a:r>
            <a:endParaRPr lang="vi-VN" sz="2000" dirty="0">
              <a:solidFill>
                <a:srgbClr val="0033CC"/>
              </a:solidFill>
            </a:endParaRPr>
          </a:p>
          <a:p>
            <a:r>
              <a:rPr lang="vi-VN" sz="2000" dirty="0">
                <a:solidFill>
                  <a:srgbClr val="0033CC"/>
                </a:solidFill>
              </a:rPr>
              <a:t>Bên cạnh đó, chuỗi cung ứng nội địa ngành dệt may của các đối thủ cạnh tranh cũng tương đối hoàn thiện hơn so với Việt Nam. Các nhà cung cấp vải nội địa của Trung Quốc trên 70%, Bangladesh gần 62%, Pakistan 44%, trong khi tại Việt Nam, con số này chỉ là 23%. Hiện nay Bangladesh, Campuchia, Pakistan đều có lợi thế về ưu đãi thuế nhập khẩu so với Việt Nam khi xuất khẩu vào EU.</a:t>
            </a:r>
          </a:p>
          <a:p>
            <a:endParaRPr lang="en-US" sz="2000" dirty="0">
              <a:solidFill>
                <a:srgbClr val="0033CC"/>
              </a:solidFill>
            </a:endParaRPr>
          </a:p>
        </p:txBody>
      </p:sp>
      <p:sp>
        <p:nvSpPr>
          <p:cNvPr id="4" name="Rectangle 3"/>
          <p:cNvSpPr/>
          <p:nvPr/>
        </p:nvSpPr>
        <p:spPr>
          <a:xfrm>
            <a:off x="359229" y="3581399"/>
            <a:ext cx="8382000" cy="2585323"/>
          </a:xfrm>
          <a:prstGeom prst="rect">
            <a:avLst/>
          </a:prstGeom>
        </p:spPr>
        <p:txBody>
          <a:bodyPr wrap="square">
            <a:spAutoFit/>
          </a:bodyPr>
          <a:lstStyle/>
          <a:p>
            <a:r>
              <a:rPr lang="en-US" dirty="0" err="1" smtClean="0">
                <a:solidFill>
                  <a:srgbClr val="0033CC"/>
                </a:solidFill>
              </a:rPr>
              <a:t>Ngành</a:t>
            </a:r>
            <a:r>
              <a:rPr lang="vi-VN" dirty="0" smtClean="0">
                <a:solidFill>
                  <a:srgbClr val="0033CC"/>
                </a:solidFill>
              </a:rPr>
              <a:t> </a:t>
            </a:r>
            <a:r>
              <a:rPr lang="vi-VN" dirty="0">
                <a:solidFill>
                  <a:srgbClr val="0033CC"/>
                </a:solidFill>
              </a:rPr>
              <a:t>hàng tôm xuất khẩu, cơ hội của Việt Nam được so sánh với đối thủ chính, gồm Thái Lan, Ấn Độ, Indonesia và Ecuador. Lợi thế rõ rệt với tôm Việt Nam khi tôm sú được giảm từ mức thuế GSP 4,2% về 0% ngay khi EVFTA có hiệu lực, tôm chân trắng đông lạnh sẽ giảm dần về 0% sau 5 năm. Trong khi các đối thủ cạnh tranh chủ yếu gồm: Thái Lan không được hưởng GSP, không có FTA nên có mức thuế cơ bản 12%, Ấn Độ không có FTA, chịu thuế GSP 4,2%, Indonesia chịu thuế GSP 4,2% và Ecuador chịu mức thuế cơ bản 12%. </a:t>
            </a:r>
            <a:r>
              <a:rPr lang="en-US" dirty="0" err="1" smtClean="0">
                <a:solidFill>
                  <a:srgbClr val="0033CC"/>
                </a:solidFill>
              </a:rPr>
              <a:t>Cần</a:t>
            </a:r>
            <a:r>
              <a:rPr lang="en-US" dirty="0" smtClean="0">
                <a:solidFill>
                  <a:srgbClr val="0033CC"/>
                </a:solidFill>
              </a:rPr>
              <a:t> </a:t>
            </a:r>
            <a:r>
              <a:rPr lang="en-US" dirty="0" err="1" smtClean="0">
                <a:solidFill>
                  <a:srgbClr val="0033CC"/>
                </a:solidFill>
              </a:rPr>
              <a:t>xem</a:t>
            </a:r>
            <a:r>
              <a:rPr lang="en-US" dirty="0" smtClean="0">
                <a:solidFill>
                  <a:srgbClr val="0033CC"/>
                </a:solidFill>
              </a:rPr>
              <a:t> </a:t>
            </a:r>
            <a:r>
              <a:rPr lang="en-US" dirty="0" err="1" smtClean="0">
                <a:solidFill>
                  <a:srgbClr val="0033CC"/>
                </a:solidFill>
              </a:rPr>
              <a:t>xét</a:t>
            </a:r>
            <a:r>
              <a:rPr lang="en-US" dirty="0" smtClean="0">
                <a:solidFill>
                  <a:srgbClr val="0033CC"/>
                </a:solidFill>
              </a:rPr>
              <a:t> </a:t>
            </a:r>
            <a:r>
              <a:rPr lang="en-US" dirty="0" err="1" smtClean="0">
                <a:solidFill>
                  <a:srgbClr val="0033CC"/>
                </a:solidFill>
              </a:rPr>
              <a:t>quy</a:t>
            </a:r>
            <a:r>
              <a:rPr lang="en-US" dirty="0" smtClean="0">
                <a:solidFill>
                  <a:srgbClr val="0033CC"/>
                </a:solidFill>
              </a:rPr>
              <a:t> </a:t>
            </a:r>
            <a:r>
              <a:rPr lang="en-US" dirty="0" err="1" smtClean="0">
                <a:solidFill>
                  <a:srgbClr val="0033CC"/>
                </a:solidFill>
              </a:rPr>
              <a:t>trình</a:t>
            </a:r>
            <a:r>
              <a:rPr lang="en-US" dirty="0" smtClean="0">
                <a:solidFill>
                  <a:srgbClr val="0033CC"/>
                </a:solidFill>
              </a:rPr>
              <a:t> </a:t>
            </a:r>
            <a:r>
              <a:rPr lang="en-US" dirty="0" err="1" smtClean="0">
                <a:solidFill>
                  <a:srgbClr val="0033CC"/>
                </a:solidFill>
              </a:rPr>
              <a:t>nuôi</a:t>
            </a:r>
            <a:r>
              <a:rPr lang="en-US" dirty="0" smtClean="0">
                <a:solidFill>
                  <a:srgbClr val="0033CC"/>
                </a:solidFill>
              </a:rPr>
              <a:t>, </a:t>
            </a:r>
            <a:r>
              <a:rPr lang="en-US" dirty="0" err="1" smtClean="0">
                <a:solidFill>
                  <a:srgbClr val="0033CC"/>
                </a:solidFill>
              </a:rPr>
              <a:t>chất</a:t>
            </a:r>
            <a:r>
              <a:rPr lang="en-US" dirty="0" smtClean="0">
                <a:solidFill>
                  <a:srgbClr val="0033CC"/>
                </a:solidFill>
              </a:rPr>
              <a:t> </a:t>
            </a:r>
            <a:r>
              <a:rPr lang="en-US" dirty="0" err="1" smtClean="0">
                <a:solidFill>
                  <a:srgbClr val="0033CC"/>
                </a:solidFill>
              </a:rPr>
              <a:t>lượng</a:t>
            </a:r>
            <a:r>
              <a:rPr lang="en-US" dirty="0" smtClean="0">
                <a:solidFill>
                  <a:srgbClr val="0033CC"/>
                </a:solidFill>
              </a:rPr>
              <a:t>, An </a:t>
            </a:r>
            <a:r>
              <a:rPr lang="en-US" dirty="0" err="1" smtClean="0">
                <a:solidFill>
                  <a:srgbClr val="0033CC"/>
                </a:solidFill>
              </a:rPr>
              <a:t>toàn</a:t>
            </a:r>
            <a:r>
              <a:rPr lang="en-US" dirty="0" smtClean="0">
                <a:solidFill>
                  <a:srgbClr val="0033CC"/>
                </a:solidFill>
              </a:rPr>
              <a:t> </a:t>
            </a:r>
            <a:r>
              <a:rPr lang="en-US" dirty="0" err="1" smtClean="0">
                <a:solidFill>
                  <a:srgbClr val="0033CC"/>
                </a:solidFill>
              </a:rPr>
              <a:t>vệ</a:t>
            </a:r>
            <a:r>
              <a:rPr lang="en-US" dirty="0" smtClean="0">
                <a:solidFill>
                  <a:srgbClr val="0033CC"/>
                </a:solidFill>
              </a:rPr>
              <a:t> </a:t>
            </a:r>
            <a:r>
              <a:rPr lang="en-US" dirty="0" err="1" smtClean="0">
                <a:solidFill>
                  <a:srgbClr val="0033CC"/>
                </a:solidFill>
              </a:rPr>
              <a:t>sinh</a:t>
            </a:r>
            <a:r>
              <a:rPr lang="en-US" dirty="0" smtClean="0">
                <a:solidFill>
                  <a:srgbClr val="0033CC"/>
                </a:solidFill>
              </a:rPr>
              <a:t> </a:t>
            </a:r>
            <a:r>
              <a:rPr lang="en-US" dirty="0" err="1" smtClean="0">
                <a:solidFill>
                  <a:srgbClr val="0033CC"/>
                </a:solidFill>
              </a:rPr>
              <a:t>thực</a:t>
            </a:r>
            <a:r>
              <a:rPr lang="en-US" dirty="0" smtClean="0">
                <a:solidFill>
                  <a:srgbClr val="0033CC"/>
                </a:solidFill>
              </a:rPr>
              <a:t> </a:t>
            </a:r>
            <a:r>
              <a:rPr lang="en-US" dirty="0" err="1" smtClean="0">
                <a:solidFill>
                  <a:srgbClr val="0033CC"/>
                </a:solidFill>
              </a:rPr>
              <a:t>phẩm</a:t>
            </a:r>
            <a:r>
              <a:rPr lang="en-US" dirty="0" smtClean="0">
                <a:solidFill>
                  <a:srgbClr val="0033CC"/>
                </a:solidFill>
              </a:rPr>
              <a:t>, </a:t>
            </a:r>
            <a:r>
              <a:rPr lang="en-US" dirty="0" err="1" smtClean="0">
                <a:solidFill>
                  <a:srgbClr val="0033CC"/>
                </a:solidFill>
              </a:rPr>
              <a:t>giá</a:t>
            </a:r>
            <a:r>
              <a:rPr lang="en-US" dirty="0" smtClean="0">
                <a:solidFill>
                  <a:srgbClr val="0033CC"/>
                </a:solidFill>
              </a:rPr>
              <a:t> </a:t>
            </a:r>
            <a:r>
              <a:rPr lang="en-US" dirty="0" err="1" smtClean="0">
                <a:solidFill>
                  <a:srgbClr val="0033CC"/>
                </a:solidFill>
              </a:rPr>
              <a:t>thành</a:t>
            </a:r>
            <a:r>
              <a:rPr lang="en-US" dirty="0" smtClean="0">
                <a:solidFill>
                  <a:srgbClr val="0033CC"/>
                </a:solidFill>
              </a:rPr>
              <a:t>…</a:t>
            </a:r>
          </a:p>
          <a:p>
            <a:endParaRPr lang="en-US" dirty="0">
              <a:solidFill>
                <a:srgbClr val="0033CC"/>
              </a:solidFill>
            </a:endParaRPr>
          </a:p>
        </p:txBody>
      </p:sp>
    </p:spTree>
    <p:extLst>
      <p:ext uri="{BB962C8B-B14F-4D97-AF65-F5344CB8AC3E}">
        <p14:creationId xmlns:p14="http://schemas.microsoft.com/office/powerpoint/2010/main" val="149861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30213964"/>
              </p:ext>
            </p:extLst>
          </p:nvPr>
        </p:nvGraphicFramePr>
        <p:xfrm>
          <a:off x="533400" y="762000"/>
          <a:ext cx="8153400" cy="5933440"/>
        </p:xfrm>
        <a:graphic>
          <a:graphicData uri="http://schemas.openxmlformats.org/drawingml/2006/table">
            <a:tbl>
              <a:tblPr firstRow="1" bandRow="1">
                <a:tableStyleId>{5C22544A-7EE6-4342-B048-85BDC9FD1C3A}</a:tableStyleId>
              </a:tblPr>
              <a:tblGrid>
                <a:gridCol w="2717800"/>
                <a:gridCol w="2717800"/>
                <a:gridCol w="2717800"/>
              </a:tblGrid>
              <a:tr h="1854200">
                <a:tc>
                  <a:txBody>
                    <a:bodyPr/>
                    <a:lstStyle/>
                    <a:p>
                      <a:endParaRPr lang="en-US" sz="2000" dirty="0" smtClean="0">
                        <a:solidFill>
                          <a:srgbClr val="0033CC"/>
                        </a:solidFill>
                        <a:latin typeface="Times New Roman" pitchFamily="18" charset="0"/>
                        <a:cs typeface="Times New Roman" pitchFamily="18" charset="0"/>
                      </a:endParaRPr>
                    </a:p>
                    <a:p>
                      <a:endParaRPr lang="en-US" sz="2000" dirty="0" smtClean="0">
                        <a:solidFill>
                          <a:srgbClr val="0033CC"/>
                        </a:solidFill>
                        <a:latin typeface="Times New Roman" pitchFamily="18" charset="0"/>
                        <a:cs typeface="Times New Roman" pitchFamily="18" charset="0"/>
                      </a:endParaRPr>
                    </a:p>
                    <a:p>
                      <a:r>
                        <a:rPr lang="en-US" sz="2000" baseline="0" dirty="0" smtClean="0">
                          <a:solidFill>
                            <a:srgbClr val="0033CC"/>
                          </a:solidFill>
                          <a:latin typeface="Times New Roman" pitchFamily="18" charset="0"/>
                          <a:cs typeface="Times New Roman" pitchFamily="18" charset="0"/>
                        </a:rPr>
                        <a:t>         </a:t>
                      </a:r>
                      <a:r>
                        <a:rPr lang="en-US" sz="2000" dirty="0" smtClean="0">
                          <a:solidFill>
                            <a:srgbClr val="0033CC"/>
                          </a:solidFill>
                          <a:latin typeface="Times New Roman" pitchFamily="18" charset="0"/>
                          <a:cs typeface="Times New Roman" pitchFamily="18" charset="0"/>
                        </a:rPr>
                        <a:t>SWOT</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solidFill>
                            <a:srgbClr val="0033CC"/>
                          </a:solidFill>
                          <a:latin typeface="Times New Roman" pitchFamily="18" charset="0"/>
                          <a:cs typeface="Times New Roman" pitchFamily="18" charset="0"/>
                        </a:rPr>
                        <a:t>S</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Điểm</a:t>
                      </a:r>
                      <a:r>
                        <a:rPr lang="en-US" sz="2000" baseline="0" dirty="0" smtClean="0">
                          <a:solidFill>
                            <a:srgbClr val="C00000"/>
                          </a:solidFill>
                          <a:latin typeface="Times New Roman" pitchFamily="18" charset="0"/>
                          <a:cs typeface="Times New Roman" pitchFamily="18" charset="0"/>
                        </a:rPr>
                        <a:t> </a:t>
                      </a:r>
                      <a:r>
                        <a:rPr lang="en-US" sz="2000" baseline="0" dirty="0" err="1" smtClean="0">
                          <a:solidFill>
                            <a:srgbClr val="C00000"/>
                          </a:solidFill>
                          <a:latin typeface="Times New Roman" pitchFamily="18" charset="0"/>
                          <a:cs typeface="Times New Roman" pitchFamily="18" charset="0"/>
                        </a:rPr>
                        <a:t>mạnh</a:t>
                      </a:r>
                      <a:r>
                        <a:rPr lang="en-US" sz="2000" baseline="0" dirty="0" smtClean="0">
                          <a:solidFill>
                            <a:srgbClr val="C00000"/>
                          </a:solidFill>
                          <a:latin typeface="Times New Roman" pitchFamily="18" charset="0"/>
                          <a:cs typeface="Times New Roman" pitchFamily="18" charset="0"/>
                        </a:rPr>
                        <a:t> </a:t>
                      </a:r>
                      <a:r>
                        <a:rPr lang="en-US" sz="2000" baseline="0" dirty="0" err="1" smtClean="0">
                          <a:solidFill>
                            <a:srgbClr val="C00000"/>
                          </a:solidFill>
                          <a:latin typeface="Times New Roman" pitchFamily="18" charset="0"/>
                          <a:cs typeface="Times New Roman" pitchFamily="18" charset="0"/>
                        </a:rPr>
                        <a:t>nhất</a:t>
                      </a:r>
                      <a:endParaRPr lang="en-US" sz="2000" baseline="0" dirty="0" smtClean="0">
                        <a:solidFill>
                          <a:srgbClr val="C00000"/>
                        </a:solidFill>
                        <a:latin typeface="Times New Roman" pitchFamily="18" charset="0"/>
                        <a:cs typeface="Times New Roman" pitchFamily="18" charset="0"/>
                      </a:endParaRPr>
                    </a:p>
                    <a:p>
                      <a:r>
                        <a:rPr lang="en-US" sz="2000" baseline="0" dirty="0" smtClean="0">
                          <a:solidFill>
                            <a:srgbClr val="0033CC"/>
                          </a:solidFill>
                          <a:latin typeface="Times New Roman" pitchFamily="18" charset="0"/>
                          <a:cs typeface="Times New Roman" pitchFamily="18" charset="0"/>
                        </a:rPr>
                        <a:t>S1. Lao </a:t>
                      </a:r>
                      <a:r>
                        <a:rPr lang="en-US" sz="2000" baseline="0" dirty="0" err="1" smtClean="0">
                          <a:solidFill>
                            <a:srgbClr val="0033CC"/>
                          </a:solidFill>
                          <a:latin typeface="Times New Roman" pitchFamily="18" charset="0"/>
                          <a:cs typeface="Times New Roman" pitchFamily="18" charset="0"/>
                        </a:rPr>
                        <a:t>động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dồi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dào</a:t>
                      </a:r>
                      <a:endParaRPr lang="en-US" sz="2000" baseline="0" dirty="0" smtClean="0">
                        <a:solidFill>
                          <a:srgbClr val="0033CC"/>
                        </a:solidFill>
                        <a:latin typeface="Times New Roman" pitchFamily="18" charset="0"/>
                        <a:cs typeface="Times New Roman" pitchFamily="18" charset="0"/>
                      </a:endParaRPr>
                    </a:p>
                    <a:p>
                      <a:r>
                        <a:rPr lang="en-US" sz="2000" baseline="0" dirty="0" smtClean="0">
                          <a:solidFill>
                            <a:srgbClr val="0033CC"/>
                          </a:solidFill>
                          <a:latin typeface="Times New Roman" pitchFamily="18" charset="0"/>
                          <a:cs typeface="Times New Roman" pitchFamily="18" charset="0"/>
                        </a:rPr>
                        <a:t>S2. </a:t>
                      </a:r>
                      <a:r>
                        <a:rPr lang="en-US" sz="2000" baseline="0" dirty="0" err="1" smtClean="0">
                          <a:solidFill>
                            <a:srgbClr val="0033CC"/>
                          </a:solidFill>
                          <a:latin typeface="Times New Roman" pitchFamily="18" charset="0"/>
                          <a:cs typeface="Times New Roman" pitchFamily="18" charset="0"/>
                        </a:rPr>
                        <a:t>Nhiều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doanh</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nghiệp</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thực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hiện</a:t>
                      </a:r>
                      <a:endParaRPr lang="en-US" sz="2000" baseline="0" dirty="0" smtClean="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solidFill>
                            <a:srgbClr val="0033CC"/>
                          </a:solidFill>
                          <a:latin typeface="Times New Roman" pitchFamily="18" charset="0"/>
                          <a:cs typeface="Times New Roman" pitchFamily="18" charset="0"/>
                        </a:rPr>
                        <a:t>W</a:t>
                      </a:r>
                      <a:r>
                        <a:rPr lang="en-US" sz="2000" dirty="0" smtClean="0">
                          <a:solidFill>
                            <a:srgbClr val="C00000"/>
                          </a:solidFill>
                          <a:latin typeface="Times New Roman" pitchFamily="18" charset="0"/>
                          <a:cs typeface="Times New Roman" pitchFamily="18" charset="0"/>
                        </a:rPr>
                        <a:t>:</a:t>
                      </a:r>
                      <a:r>
                        <a:rPr lang="en-US" sz="2000" baseline="0" dirty="0" smtClean="0">
                          <a:solidFill>
                            <a:srgbClr val="C00000"/>
                          </a:solidFill>
                          <a:latin typeface="Times New Roman" pitchFamily="18" charset="0"/>
                          <a:cs typeface="Times New Roman" pitchFamily="18" charset="0"/>
                        </a:rPr>
                        <a:t> </a:t>
                      </a:r>
                      <a:r>
                        <a:rPr lang="en-US" sz="2000" baseline="0" dirty="0" err="1" smtClean="0">
                          <a:solidFill>
                            <a:srgbClr val="C00000"/>
                          </a:solidFill>
                          <a:latin typeface="Times New Roman" pitchFamily="18" charset="0"/>
                          <a:cs typeface="Times New Roman" pitchFamily="18" charset="0"/>
                        </a:rPr>
                        <a:t>Điểm</a:t>
                      </a:r>
                      <a:r>
                        <a:rPr lang="en-US" sz="2000" baseline="0" dirty="0" smtClean="0">
                          <a:solidFill>
                            <a:srgbClr val="C00000"/>
                          </a:solidFill>
                          <a:latin typeface="Times New Roman" pitchFamily="18" charset="0"/>
                          <a:cs typeface="Times New Roman" pitchFamily="18" charset="0"/>
                        </a:rPr>
                        <a:t> </a:t>
                      </a:r>
                      <a:r>
                        <a:rPr lang="en-US" sz="2000" baseline="0" dirty="0" err="1" smtClean="0">
                          <a:solidFill>
                            <a:srgbClr val="C00000"/>
                          </a:solidFill>
                          <a:latin typeface="Times New Roman" pitchFamily="18" charset="0"/>
                          <a:cs typeface="Times New Roman" pitchFamily="18" charset="0"/>
                        </a:rPr>
                        <a:t>yếu</a:t>
                      </a:r>
                      <a:r>
                        <a:rPr lang="en-US" sz="2000" baseline="0" dirty="0" smtClean="0">
                          <a:solidFill>
                            <a:srgbClr val="C00000"/>
                          </a:solidFill>
                          <a:latin typeface="Times New Roman" pitchFamily="18" charset="0"/>
                          <a:cs typeface="Times New Roman" pitchFamily="18" charset="0"/>
                        </a:rPr>
                        <a:t> </a:t>
                      </a:r>
                      <a:r>
                        <a:rPr lang="en-US" sz="2000" baseline="0" dirty="0" err="1" smtClean="0">
                          <a:solidFill>
                            <a:srgbClr val="C00000"/>
                          </a:solidFill>
                          <a:latin typeface="Times New Roman" pitchFamily="18" charset="0"/>
                          <a:cs typeface="Times New Roman" pitchFamily="18" charset="0"/>
                        </a:rPr>
                        <a:t>nhất</a:t>
                      </a:r>
                      <a:endParaRPr lang="en-US" sz="2000" baseline="0" dirty="0" smtClean="0">
                        <a:solidFill>
                          <a:srgbClr val="C00000"/>
                        </a:solidFill>
                        <a:latin typeface="Times New Roman" pitchFamily="18" charset="0"/>
                        <a:cs typeface="Times New Roman" pitchFamily="18" charset="0"/>
                      </a:endParaRPr>
                    </a:p>
                    <a:p>
                      <a:r>
                        <a:rPr lang="en-US" sz="2000" baseline="0" dirty="0" smtClean="0">
                          <a:solidFill>
                            <a:srgbClr val="0033CC"/>
                          </a:solidFill>
                          <a:latin typeface="Times New Roman" pitchFamily="18" charset="0"/>
                          <a:cs typeface="Times New Roman" pitchFamily="18" charset="0"/>
                        </a:rPr>
                        <a:t>W1: chi </a:t>
                      </a:r>
                      <a:r>
                        <a:rPr lang="en-US" sz="2000" baseline="0" dirty="0" err="1" smtClean="0">
                          <a:solidFill>
                            <a:srgbClr val="0033CC"/>
                          </a:solidFill>
                          <a:latin typeface="Times New Roman" pitchFamily="18" charset="0"/>
                          <a:cs typeface="Times New Roman" pitchFamily="18" charset="0"/>
                        </a:rPr>
                        <a:t>phí</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nhân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công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cao</a:t>
                      </a:r>
                      <a:endParaRPr lang="en-US" sz="2000" baseline="0" dirty="0" smtClean="0">
                        <a:solidFill>
                          <a:srgbClr val="0033CC"/>
                        </a:solidFill>
                        <a:latin typeface="Times New Roman" pitchFamily="18" charset="0"/>
                        <a:cs typeface="Times New Roman" pitchFamily="18" charset="0"/>
                      </a:endParaRPr>
                    </a:p>
                    <a:p>
                      <a:r>
                        <a:rPr lang="en-US" sz="2000" baseline="0" dirty="0" smtClean="0">
                          <a:solidFill>
                            <a:srgbClr val="0033CC"/>
                          </a:solidFill>
                          <a:latin typeface="Times New Roman" pitchFamily="18" charset="0"/>
                          <a:cs typeface="Times New Roman" pitchFamily="18" charset="0"/>
                        </a:rPr>
                        <a:t>W2: </a:t>
                      </a:r>
                      <a:r>
                        <a:rPr lang="en-US" sz="2000" baseline="0" dirty="0" err="1" smtClean="0">
                          <a:solidFill>
                            <a:srgbClr val="0033CC"/>
                          </a:solidFill>
                          <a:latin typeface="Times New Roman" pitchFamily="18" charset="0"/>
                          <a:cs typeface="Times New Roman" pitchFamily="18" charset="0"/>
                        </a:rPr>
                        <a:t>Thương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hiệu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Việt</a:t>
                      </a:r>
                      <a:r>
                        <a:rPr lang="en-US" sz="2000" baseline="0" dirty="0" smtClean="0">
                          <a:solidFill>
                            <a:srgbClr val="0033CC"/>
                          </a:solidFill>
                          <a:latin typeface="Times New Roman" pitchFamily="18" charset="0"/>
                          <a:cs typeface="Times New Roman" pitchFamily="18" charset="0"/>
                        </a:rPr>
                        <a:t> Nam </a:t>
                      </a:r>
                      <a:r>
                        <a:rPr lang="en-US" sz="2000" baseline="0" dirty="0" err="1" smtClean="0">
                          <a:solidFill>
                            <a:srgbClr val="0033CC"/>
                          </a:solidFill>
                          <a:latin typeface="Times New Roman" pitchFamily="18" charset="0"/>
                          <a:cs typeface="Times New Roman" pitchFamily="18" charset="0"/>
                        </a:rPr>
                        <a:t>chưa</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nổi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tiếng</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54200">
                <a:tc>
                  <a:txBody>
                    <a:bodyPr/>
                    <a:lstStyle/>
                    <a:p>
                      <a:r>
                        <a:rPr lang="en-US" sz="2000" b="1" dirty="0" smtClean="0">
                          <a:solidFill>
                            <a:srgbClr val="0033CC"/>
                          </a:solidFill>
                          <a:latin typeface="Times New Roman" pitchFamily="18" charset="0"/>
                          <a:cs typeface="Times New Roman" pitchFamily="18" charset="0"/>
                        </a:rPr>
                        <a:t>O: </a:t>
                      </a:r>
                      <a:r>
                        <a:rPr lang="en-US" sz="2000" b="1" dirty="0" err="1" smtClean="0">
                          <a:solidFill>
                            <a:srgbClr val="C00000"/>
                          </a:solidFill>
                          <a:latin typeface="Times New Roman" pitchFamily="18" charset="0"/>
                          <a:cs typeface="Times New Roman" pitchFamily="18" charset="0"/>
                        </a:rPr>
                        <a:t>Cơ</a:t>
                      </a:r>
                      <a:r>
                        <a:rPr lang="en-US" sz="2000" b="1" baseline="0" dirty="0" smtClean="0">
                          <a:solidFill>
                            <a:srgbClr val="C00000"/>
                          </a:solidFill>
                          <a:latin typeface="Times New Roman" pitchFamily="18" charset="0"/>
                          <a:cs typeface="Times New Roman" pitchFamily="18" charset="0"/>
                        </a:rPr>
                        <a:t> </a:t>
                      </a:r>
                      <a:r>
                        <a:rPr lang="en-US" sz="2000" b="1" baseline="0" dirty="0" err="1" smtClean="0">
                          <a:solidFill>
                            <a:srgbClr val="C00000"/>
                          </a:solidFill>
                          <a:latin typeface="Times New Roman" pitchFamily="18" charset="0"/>
                          <a:cs typeface="Times New Roman" pitchFamily="18" charset="0"/>
                        </a:rPr>
                        <a:t>hội</a:t>
                      </a:r>
                      <a:r>
                        <a:rPr lang="en-US" sz="2000" b="1" baseline="0" dirty="0" smtClean="0">
                          <a:solidFill>
                            <a:srgbClr val="C00000"/>
                          </a:solidFill>
                          <a:latin typeface="Times New Roman" pitchFamily="18" charset="0"/>
                          <a:cs typeface="Times New Roman" pitchFamily="18" charset="0"/>
                        </a:rPr>
                        <a:t> </a:t>
                      </a:r>
                      <a:r>
                        <a:rPr lang="en-US" sz="2000" b="1" baseline="0" dirty="0" err="1" smtClean="0">
                          <a:solidFill>
                            <a:srgbClr val="C00000"/>
                          </a:solidFill>
                          <a:latin typeface="Times New Roman" pitchFamily="18" charset="0"/>
                          <a:cs typeface="Times New Roman" pitchFamily="18" charset="0"/>
                        </a:rPr>
                        <a:t>lớn</a:t>
                      </a:r>
                      <a:r>
                        <a:rPr lang="en-US" sz="2000" b="1" baseline="0" dirty="0" smtClean="0">
                          <a:solidFill>
                            <a:srgbClr val="C00000"/>
                          </a:solidFill>
                          <a:latin typeface="Times New Roman" pitchFamily="18" charset="0"/>
                          <a:cs typeface="Times New Roman" pitchFamily="18" charset="0"/>
                        </a:rPr>
                        <a:t> </a:t>
                      </a:r>
                      <a:r>
                        <a:rPr lang="en-US" sz="2000" b="1" baseline="0" dirty="0" err="1" smtClean="0">
                          <a:solidFill>
                            <a:srgbClr val="C00000"/>
                          </a:solidFill>
                          <a:latin typeface="Times New Roman" pitchFamily="18" charset="0"/>
                          <a:cs typeface="Times New Roman" pitchFamily="18" charset="0"/>
                        </a:rPr>
                        <a:t>nhất</a:t>
                      </a:r>
                      <a:endParaRPr lang="en-US" sz="2000" b="1" baseline="0" dirty="0" smtClean="0">
                        <a:solidFill>
                          <a:srgbClr val="C00000"/>
                        </a:solidFill>
                        <a:latin typeface="Times New Roman" pitchFamily="18" charset="0"/>
                        <a:cs typeface="Times New Roman" pitchFamily="18" charset="0"/>
                      </a:endParaRPr>
                    </a:p>
                    <a:p>
                      <a:r>
                        <a:rPr lang="en-US" sz="2000" b="1" baseline="0" dirty="0" smtClean="0">
                          <a:solidFill>
                            <a:srgbClr val="0033CC"/>
                          </a:solidFill>
                          <a:latin typeface="Times New Roman" pitchFamily="18" charset="0"/>
                          <a:cs typeface="Times New Roman" pitchFamily="18" charset="0"/>
                        </a:rPr>
                        <a:t>O1: </a:t>
                      </a:r>
                      <a:r>
                        <a:rPr lang="en-US" sz="2000" b="1" baseline="0" dirty="0" err="1" smtClean="0">
                          <a:solidFill>
                            <a:srgbClr val="0033CC"/>
                          </a:solidFill>
                          <a:latin typeface="Times New Roman" pitchFamily="18" charset="0"/>
                          <a:cs typeface="Times New Roman" pitchFamily="18" charset="0"/>
                        </a:rPr>
                        <a:t>Có</a:t>
                      </a:r>
                      <a:r>
                        <a:rPr lang="en-US" sz="2000" b="1" baseline="0" dirty="0" smtClean="0">
                          <a:solidFill>
                            <a:srgbClr val="0033CC"/>
                          </a:solidFill>
                          <a:latin typeface="Times New Roman" pitchFamily="18" charset="0"/>
                          <a:cs typeface="Times New Roman" pitchFamily="18" charset="0"/>
                        </a:rPr>
                        <a:t> </a:t>
                      </a:r>
                      <a:r>
                        <a:rPr lang="en-US" sz="2000" b="1" baseline="0" dirty="0" err="1" smtClean="0">
                          <a:solidFill>
                            <a:srgbClr val="0033CC"/>
                          </a:solidFill>
                          <a:latin typeface="Times New Roman" pitchFamily="18" charset="0"/>
                          <a:cs typeface="Times New Roman" pitchFamily="18" charset="0"/>
                        </a:rPr>
                        <a:t>thị</a:t>
                      </a:r>
                      <a:r>
                        <a:rPr lang="en-US" sz="2000" b="1" baseline="0" dirty="0" smtClean="0">
                          <a:solidFill>
                            <a:srgbClr val="0033CC"/>
                          </a:solidFill>
                          <a:latin typeface="Times New Roman" pitchFamily="18" charset="0"/>
                          <a:cs typeface="Times New Roman" pitchFamily="18" charset="0"/>
                        </a:rPr>
                        <a:t> </a:t>
                      </a:r>
                      <a:r>
                        <a:rPr lang="en-US" sz="2000" b="1" baseline="0" dirty="0" err="1" smtClean="0">
                          <a:solidFill>
                            <a:srgbClr val="0033CC"/>
                          </a:solidFill>
                          <a:latin typeface="Times New Roman" pitchFamily="18" charset="0"/>
                          <a:cs typeface="Times New Roman" pitchFamily="18" charset="0"/>
                        </a:rPr>
                        <a:t>trường</a:t>
                      </a:r>
                      <a:endParaRPr lang="en-US" sz="2000" b="1" baseline="0" dirty="0" smtClean="0">
                        <a:solidFill>
                          <a:srgbClr val="0033CC"/>
                        </a:solidFill>
                        <a:latin typeface="Times New Roman" pitchFamily="18" charset="0"/>
                        <a:cs typeface="Times New Roman" pitchFamily="18" charset="0"/>
                      </a:endParaRPr>
                    </a:p>
                    <a:p>
                      <a:r>
                        <a:rPr lang="en-US" sz="2000" b="1" baseline="0" dirty="0" smtClean="0">
                          <a:solidFill>
                            <a:srgbClr val="0033CC"/>
                          </a:solidFill>
                          <a:latin typeface="Times New Roman" pitchFamily="18" charset="0"/>
                          <a:cs typeface="Times New Roman" pitchFamily="18" charset="0"/>
                        </a:rPr>
                        <a:t>O2: </a:t>
                      </a:r>
                      <a:r>
                        <a:rPr lang="en-US" sz="2000" b="1" baseline="0" dirty="0" err="1" smtClean="0">
                          <a:solidFill>
                            <a:srgbClr val="0033CC"/>
                          </a:solidFill>
                          <a:latin typeface="Times New Roman" pitchFamily="18" charset="0"/>
                          <a:cs typeface="Times New Roman" pitchFamily="18" charset="0"/>
                        </a:rPr>
                        <a:t>Sự</a:t>
                      </a:r>
                      <a:r>
                        <a:rPr lang="en-US" sz="2000" b="1" baseline="0" dirty="0" smtClean="0">
                          <a:solidFill>
                            <a:srgbClr val="0033CC"/>
                          </a:solidFill>
                          <a:latin typeface="Times New Roman" pitchFamily="18" charset="0"/>
                          <a:cs typeface="Times New Roman" pitchFamily="18" charset="0"/>
                        </a:rPr>
                        <a:t> </a:t>
                      </a:r>
                      <a:r>
                        <a:rPr lang="en-US" sz="2000" b="1" baseline="0" dirty="0" err="1" smtClean="0">
                          <a:solidFill>
                            <a:srgbClr val="0033CC"/>
                          </a:solidFill>
                          <a:latin typeface="Times New Roman" pitchFamily="18" charset="0"/>
                          <a:cs typeface="Times New Roman" pitchFamily="18" charset="0"/>
                        </a:rPr>
                        <a:t>tiến</a:t>
                      </a:r>
                      <a:r>
                        <a:rPr lang="en-US" sz="2000" b="1" baseline="0" dirty="0" smtClean="0">
                          <a:solidFill>
                            <a:srgbClr val="0033CC"/>
                          </a:solidFill>
                          <a:latin typeface="Times New Roman" pitchFamily="18" charset="0"/>
                          <a:cs typeface="Times New Roman" pitchFamily="18" charset="0"/>
                        </a:rPr>
                        <a:t> </a:t>
                      </a:r>
                      <a:r>
                        <a:rPr lang="en-US" sz="2000" b="1" baseline="0" dirty="0" err="1" smtClean="0">
                          <a:solidFill>
                            <a:srgbClr val="0033CC"/>
                          </a:solidFill>
                          <a:latin typeface="Times New Roman" pitchFamily="18" charset="0"/>
                          <a:cs typeface="Times New Roman" pitchFamily="18" charset="0"/>
                        </a:rPr>
                        <a:t>bộ</a:t>
                      </a:r>
                      <a:r>
                        <a:rPr lang="en-US" sz="2000" b="1" baseline="0" dirty="0" smtClean="0">
                          <a:solidFill>
                            <a:srgbClr val="0033CC"/>
                          </a:solidFill>
                          <a:latin typeface="Times New Roman" pitchFamily="18" charset="0"/>
                          <a:cs typeface="Times New Roman" pitchFamily="18" charset="0"/>
                        </a:rPr>
                        <a:t> </a:t>
                      </a:r>
                      <a:r>
                        <a:rPr lang="en-US" sz="2000" b="1" baseline="0" dirty="0" err="1" smtClean="0">
                          <a:solidFill>
                            <a:srgbClr val="0033CC"/>
                          </a:solidFill>
                          <a:latin typeface="Times New Roman" pitchFamily="18" charset="0"/>
                          <a:cs typeface="Times New Roman" pitchFamily="18" charset="0"/>
                        </a:rPr>
                        <a:t>khoa</a:t>
                      </a:r>
                      <a:r>
                        <a:rPr lang="en-US" sz="2000" b="1" baseline="0" dirty="0" smtClean="0">
                          <a:solidFill>
                            <a:srgbClr val="0033CC"/>
                          </a:solidFill>
                          <a:latin typeface="Times New Roman" pitchFamily="18" charset="0"/>
                          <a:cs typeface="Times New Roman" pitchFamily="18" charset="0"/>
                        </a:rPr>
                        <a:t> </a:t>
                      </a:r>
                      <a:r>
                        <a:rPr lang="en-US" sz="2000" b="1" baseline="0" dirty="0" err="1" smtClean="0">
                          <a:solidFill>
                            <a:srgbClr val="0033CC"/>
                          </a:solidFill>
                          <a:latin typeface="Times New Roman" pitchFamily="18" charset="0"/>
                          <a:cs typeface="Times New Roman" pitchFamily="18" charset="0"/>
                        </a:rPr>
                        <a:t>học</a:t>
                      </a:r>
                      <a:r>
                        <a:rPr lang="en-US" sz="2000" b="1" baseline="0" dirty="0" smtClean="0">
                          <a:solidFill>
                            <a:srgbClr val="0033CC"/>
                          </a:solidFill>
                          <a:latin typeface="Times New Roman" pitchFamily="18" charset="0"/>
                          <a:cs typeface="Times New Roman" pitchFamily="18" charset="0"/>
                        </a:rPr>
                        <a:t> </a:t>
                      </a:r>
                      <a:r>
                        <a:rPr lang="en-US" sz="2000" b="1" baseline="0" dirty="0" err="1" smtClean="0">
                          <a:solidFill>
                            <a:srgbClr val="0033CC"/>
                          </a:solidFill>
                          <a:latin typeface="Times New Roman" pitchFamily="18" charset="0"/>
                          <a:cs typeface="Times New Roman" pitchFamily="18" charset="0"/>
                        </a:rPr>
                        <a:t>ngành</a:t>
                      </a:r>
                      <a:r>
                        <a:rPr lang="en-US" sz="2000" b="1" baseline="0" dirty="0" smtClean="0">
                          <a:solidFill>
                            <a:srgbClr val="0033CC"/>
                          </a:solidFill>
                          <a:latin typeface="Times New Roman" pitchFamily="18" charset="0"/>
                          <a:cs typeface="Times New Roman" pitchFamily="18" charset="0"/>
                        </a:rPr>
                        <a:t> may</a:t>
                      </a:r>
                      <a:endParaRPr lang="en-US" sz="2000" b="1"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solidFill>
                            <a:srgbClr val="0033CC"/>
                          </a:solidFill>
                          <a:latin typeface="Times New Roman" pitchFamily="18" charset="0"/>
                          <a:cs typeface="Times New Roman" pitchFamily="18" charset="0"/>
                        </a:rPr>
                        <a:t>SO:</a:t>
                      </a:r>
                    </a:p>
                    <a:p>
                      <a:r>
                        <a:rPr lang="en-US" sz="2000" dirty="0" smtClean="0">
                          <a:solidFill>
                            <a:srgbClr val="0033CC"/>
                          </a:solidFill>
                          <a:latin typeface="Times New Roman" pitchFamily="18" charset="0"/>
                          <a:cs typeface="Times New Roman" pitchFamily="18" charset="0"/>
                        </a:rPr>
                        <a:t>S1O1: </a:t>
                      </a:r>
                      <a:r>
                        <a:rPr lang="en-US" sz="2000" dirty="0" err="1" smtClean="0">
                          <a:solidFill>
                            <a:srgbClr val="0033CC"/>
                          </a:solidFill>
                          <a:latin typeface="Times New Roman" pitchFamily="18" charset="0"/>
                          <a:cs typeface="Times New Roman" pitchFamily="18" charset="0"/>
                        </a:rPr>
                        <a:t>Phát</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triển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thị</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trường</a:t>
                      </a:r>
                      <a:endParaRPr lang="en-US" sz="2000" baseline="0" dirty="0" smtClean="0">
                        <a:solidFill>
                          <a:srgbClr val="0033CC"/>
                        </a:solidFill>
                        <a:latin typeface="Times New Roman" pitchFamily="18" charset="0"/>
                        <a:cs typeface="Times New Roman" pitchFamily="18" charset="0"/>
                      </a:endParaRPr>
                    </a:p>
                    <a:p>
                      <a:r>
                        <a:rPr lang="en-US" sz="2000" baseline="0" dirty="0" smtClean="0">
                          <a:solidFill>
                            <a:srgbClr val="0033CC"/>
                          </a:solidFill>
                          <a:latin typeface="Times New Roman" pitchFamily="18" charset="0"/>
                          <a:cs typeface="Times New Roman" pitchFamily="18" charset="0"/>
                        </a:rPr>
                        <a:t>S1O2: </a:t>
                      </a:r>
                      <a:r>
                        <a:rPr lang="en-US" sz="2000" baseline="0" dirty="0" err="1" smtClean="0">
                          <a:solidFill>
                            <a:srgbClr val="0033CC"/>
                          </a:solidFill>
                          <a:latin typeface="Times New Roman" pitchFamily="18" charset="0"/>
                          <a:cs typeface="Times New Roman" pitchFamily="18" charset="0"/>
                        </a:rPr>
                        <a:t>Chuyển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giao</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tiến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bộ</a:t>
                      </a:r>
                      <a:r>
                        <a:rPr lang="en-US" sz="2000" baseline="0" dirty="0" smtClean="0">
                          <a:solidFill>
                            <a:srgbClr val="0033CC"/>
                          </a:solidFill>
                          <a:latin typeface="Times New Roman" pitchFamily="18" charset="0"/>
                          <a:cs typeface="Times New Roman" pitchFamily="18" charset="0"/>
                        </a:rPr>
                        <a:t> KT</a:t>
                      </a:r>
                    </a:p>
                    <a:p>
                      <a:r>
                        <a:rPr lang="en-US" sz="2000" baseline="0" dirty="0" smtClean="0">
                          <a:solidFill>
                            <a:srgbClr val="0033CC"/>
                          </a:solidFill>
                          <a:latin typeface="Times New Roman" pitchFamily="18" charset="0"/>
                          <a:cs typeface="Times New Roman" pitchFamily="18" charset="0"/>
                        </a:rPr>
                        <a:t>S2O2:Thu </a:t>
                      </a:r>
                      <a:r>
                        <a:rPr lang="en-US" sz="2000" baseline="0" dirty="0" err="1" smtClean="0">
                          <a:solidFill>
                            <a:srgbClr val="0033CC"/>
                          </a:solidFill>
                          <a:latin typeface="Times New Roman" pitchFamily="18" charset="0"/>
                          <a:cs typeface="Times New Roman" pitchFamily="18" charset="0"/>
                        </a:rPr>
                        <a:t>hút</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đầu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tư</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nước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ngoài</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33CC"/>
                          </a:solidFill>
                          <a:latin typeface="Times New Roman" pitchFamily="18" charset="0"/>
                          <a:cs typeface="Times New Roman" pitchFamily="18" charset="0"/>
                        </a:rPr>
                        <a:t>WO:</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33CC"/>
                          </a:solidFill>
                          <a:latin typeface="Times New Roman" pitchFamily="18" charset="0"/>
                          <a:cs typeface="Times New Roman" pitchFamily="18" charset="0"/>
                        </a:rPr>
                        <a:t>W1O2:</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Áp</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dụng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tiến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bộ</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kỹ</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thuật</a:t>
                      </a:r>
                      <a:endParaRPr lang="en-US" sz="2000" baseline="0" dirty="0" smtClean="0">
                        <a:solidFill>
                          <a:srgbClr val="0033CC"/>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solidFill>
                            <a:srgbClr val="0033CC"/>
                          </a:solidFill>
                          <a:latin typeface="Times New Roman" pitchFamily="18" charset="0"/>
                          <a:cs typeface="Times New Roman" pitchFamily="18" charset="0"/>
                        </a:rPr>
                        <a:t>O1W2: </a:t>
                      </a:r>
                      <a:r>
                        <a:rPr lang="en-US" sz="2000" baseline="0" dirty="0" err="1" smtClean="0">
                          <a:solidFill>
                            <a:srgbClr val="0033CC"/>
                          </a:solidFill>
                          <a:latin typeface="Times New Roman" pitchFamily="18" charset="0"/>
                          <a:cs typeface="Times New Roman" pitchFamily="18" charset="0"/>
                        </a:rPr>
                        <a:t>Xúc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tiến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quảng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bá</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sản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phẩm</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54200">
                <a:tc>
                  <a:txBody>
                    <a:bodyPr/>
                    <a:lstStyle/>
                    <a:p>
                      <a:r>
                        <a:rPr lang="en-US" sz="2000" dirty="0" smtClean="0">
                          <a:solidFill>
                            <a:srgbClr val="0033CC"/>
                          </a:solidFill>
                          <a:latin typeface="Times New Roman" pitchFamily="18" charset="0"/>
                          <a:cs typeface="Times New Roman" pitchFamily="18" charset="0"/>
                        </a:rPr>
                        <a:t>T</a:t>
                      </a:r>
                      <a:r>
                        <a:rPr lang="en-US" sz="2000" b="1" dirty="0" smtClean="0">
                          <a:solidFill>
                            <a:srgbClr val="0033CC"/>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Thách</a:t>
                      </a:r>
                      <a:r>
                        <a:rPr lang="en-US" sz="2000" b="1" baseline="0" dirty="0" smtClean="0">
                          <a:solidFill>
                            <a:srgbClr val="C00000"/>
                          </a:solidFill>
                          <a:latin typeface="Times New Roman" pitchFamily="18" charset="0"/>
                          <a:cs typeface="Times New Roman" pitchFamily="18" charset="0"/>
                        </a:rPr>
                        <a:t> </a:t>
                      </a:r>
                      <a:r>
                        <a:rPr lang="en-US" sz="2000" b="1" baseline="0" dirty="0" err="1" smtClean="0">
                          <a:solidFill>
                            <a:srgbClr val="C00000"/>
                          </a:solidFill>
                          <a:latin typeface="Times New Roman" pitchFamily="18" charset="0"/>
                          <a:cs typeface="Times New Roman" pitchFamily="18" charset="0"/>
                        </a:rPr>
                        <a:t>th</a:t>
                      </a:r>
                      <a:r>
                        <a:rPr lang="en-US" sz="2000" baseline="0" dirty="0" err="1" smtClean="0">
                          <a:solidFill>
                            <a:srgbClr val="C00000"/>
                          </a:solidFill>
                          <a:latin typeface="Times New Roman" pitchFamily="18" charset="0"/>
                          <a:cs typeface="Times New Roman" pitchFamily="18" charset="0"/>
                        </a:rPr>
                        <a:t>ức</a:t>
                      </a:r>
                      <a:r>
                        <a:rPr lang="en-US" sz="2000" baseline="0" dirty="0" smtClean="0">
                          <a:solidFill>
                            <a:srgbClr val="C00000"/>
                          </a:solidFill>
                          <a:latin typeface="Times New Roman" pitchFamily="18" charset="0"/>
                          <a:cs typeface="Times New Roman" pitchFamily="18" charset="0"/>
                        </a:rPr>
                        <a:t> </a:t>
                      </a:r>
                      <a:r>
                        <a:rPr lang="en-US" sz="2000" baseline="0" dirty="0" err="1" smtClean="0">
                          <a:solidFill>
                            <a:srgbClr val="C00000"/>
                          </a:solidFill>
                          <a:latin typeface="Times New Roman" pitchFamily="18" charset="0"/>
                          <a:cs typeface="Times New Roman" pitchFamily="18" charset="0"/>
                        </a:rPr>
                        <a:t>lớn</a:t>
                      </a:r>
                      <a:r>
                        <a:rPr lang="en-US" sz="2000" baseline="0" dirty="0" smtClean="0">
                          <a:solidFill>
                            <a:srgbClr val="C00000"/>
                          </a:solidFill>
                          <a:latin typeface="Times New Roman" pitchFamily="18" charset="0"/>
                          <a:cs typeface="Times New Roman" pitchFamily="18" charset="0"/>
                        </a:rPr>
                        <a:t> </a:t>
                      </a:r>
                      <a:r>
                        <a:rPr lang="en-US" sz="2000" baseline="0" dirty="0" err="1" smtClean="0">
                          <a:solidFill>
                            <a:srgbClr val="C00000"/>
                          </a:solidFill>
                          <a:latin typeface="Times New Roman" pitchFamily="18" charset="0"/>
                          <a:cs typeface="Times New Roman" pitchFamily="18" charset="0"/>
                        </a:rPr>
                        <a:t>nhất</a:t>
                      </a:r>
                      <a:endParaRPr lang="en-US" sz="2000" baseline="0" dirty="0" smtClean="0">
                        <a:solidFill>
                          <a:srgbClr val="C00000"/>
                        </a:solidFill>
                        <a:latin typeface="Times New Roman" pitchFamily="18" charset="0"/>
                        <a:cs typeface="Times New Roman" pitchFamily="18" charset="0"/>
                      </a:endParaRPr>
                    </a:p>
                    <a:p>
                      <a:r>
                        <a:rPr lang="en-US" sz="2000" baseline="0" dirty="0" smtClean="0">
                          <a:solidFill>
                            <a:srgbClr val="0033CC"/>
                          </a:solidFill>
                          <a:latin typeface="Times New Roman" pitchFamily="18" charset="0"/>
                          <a:cs typeface="Times New Roman" pitchFamily="18" charset="0"/>
                        </a:rPr>
                        <a:t>T1: </a:t>
                      </a:r>
                      <a:r>
                        <a:rPr lang="en-US" sz="2000" baseline="0" dirty="0" err="1" smtClean="0">
                          <a:solidFill>
                            <a:srgbClr val="0033CC"/>
                          </a:solidFill>
                          <a:latin typeface="Times New Roman" pitchFamily="18" charset="0"/>
                          <a:cs typeface="Times New Roman" pitchFamily="18" charset="0"/>
                        </a:rPr>
                        <a:t>Cạnh</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tranh</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các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nước</a:t>
                      </a:r>
                      <a:endParaRPr lang="en-US" sz="2000" baseline="0" dirty="0" smtClean="0">
                        <a:solidFill>
                          <a:srgbClr val="0033CC"/>
                        </a:solidFill>
                        <a:latin typeface="Times New Roman" pitchFamily="18" charset="0"/>
                        <a:cs typeface="Times New Roman" pitchFamily="18" charset="0"/>
                      </a:endParaRPr>
                    </a:p>
                    <a:p>
                      <a:r>
                        <a:rPr lang="en-US" sz="2000" baseline="0" dirty="0" smtClean="0">
                          <a:solidFill>
                            <a:srgbClr val="0033CC"/>
                          </a:solidFill>
                          <a:latin typeface="Times New Roman" pitchFamily="18" charset="0"/>
                          <a:cs typeface="Times New Roman" pitchFamily="18" charset="0"/>
                        </a:rPr>
                        <a:t>T2: </a:t>
                      </a:r>
                      <a:r>
                        <a:rPr lang="en-US" sz="2000" baseline="0" dirty="0" err="1" smtClean="0">
                          <a:solidFill>
                            <a:srgbClr val="0033CC"/>
                          </a:solidFill>
                          <a:latin typeface="Times New Roman" pitchFamily="18" charset="0"/>
                          <a:cs typeface="Times New Roman" pitchFamily="18" charset="0"/>
                        </a:rPr>
                        <a:t>Chất</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lượng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sản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phẩm</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33CC"/>
                          </a:solidFill>
                          <a:latin typeface="Times New Roman" pitchFamily="18" charset="0"/>
                          <a:cs typeface="Times New Roman" pitchFamily="18" charset="0"/>
                        </a:rPr>
                        <a:t>ST: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33CC"/>
                          </a:solidFill>
                          <a:latin typeface="Times New Roman" pitchFamily="18" charset="0"/>
                          <a:cs typeface="Times New Roman" pitchFamily="18" charset="0"/>
                        </a:rPr>
                        <a:t>S1T2: </a:t>
                      </a:r>
                      <a:r>
                        <a:rPr lang="en-US" sz="2000" dirty="0" err="1" smtClean="0">
                          <a:solidFill>
                            <a:srgbClr val="0033CC"/>
                          </a:solidFill>
                          <a:latin typeface="Times New Roman" pitchFamily="18" charset="0"/>
                          <a:cs typeface="Times New Roman" pitchFamily="18" charset="0"/>
                        </a:rPr>
                        <a:t>Nâng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cao</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chất</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lượng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sản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phẩm</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33CC"/>
                          </a:solidFill>
                          <a:latin typeface="Times New Roman" pitchFamily="18" charset="0"/>
                          <a:cs typeface="Times New Roman" pitchFamily="18" charset="0"/>
                        </a:rPr>
                        <a:t>WT:</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33CC"/>
                          </a:solidFill>
                          <a:latin typeface="Times New Roman" pitchFamily="18" charset="0"/>
                          <a:cs typeface="Times New Roman" pitchFamily="18" charset="0"/>
                        </a:rPr>
                        <a:t>W2T2:</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Quảng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bá</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thương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hiệu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Việt</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533400" y="228600"/>
            <a:ext cx="7620000" cy="523220"/>
          </a:xfrm>
          <a:prstGeom prst="rect">
            <a:avLst/>
          </a:prstGeom>
        </p:spPr>
        <p:txBody>
          <a:bodyPr wrap="square">
            <a:spAutoFit/>
          </a:bodyPr>
          <a:lstStyle/>
          <a:p>
            <a:pPr algn="ctr"/>
            <a:r>
              <a:rPr lang="en-US" sz="2800" b="1" dirty="0">
                <a:solidFill>
                  <a:srgbClr val="0033CC"/>
                </a:solidFill>
                <a:latin typeface="Times New Roman" pitchFamily="18" charset="0"/>
                <a:cs typeface="Times New Roman" pitchFamily="18" charset="0"/>
              </a:rPr>
              <a:t>Ma </a:t>
            </a:r>
            <a:r>
              <a:rPr lang="en-US" sz="2800" b="1" dirty="0" err="1">
                <a:solidFill>
                  <a:srgbClr val="0033CC"/>
                </a:solidFill>
                <a:latin typeface="Times New Roman" pitchFamily="18" charset="0"/>
                <a:cs typeface="Times New Roman" pitchFamily="18" charset="0"/>
              </a:rPr>
              <a:t>trận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phân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tích</a:t>
            </a:r>
            <a:r>
              <a:rPr lang="en-US" sz="2800" b="1" dirty="0">
                <a:solidFill>
                  <a:srgbClr val="0033CC"/>
                </a:solidFill>
                <a:latin typeface="Times New Roman" pitchFamily="18" charset="0"/>
                <a:cs typeface="Times New Roman" pitchFamily="18" charset="0"/>
              </a:rPr>
              <a:t> </a:t>
            </a:r>
            <a:r>
              <a:rPr lang="en-US" sz="2800" b="1" dirty="0" smtClean="0">
                <a:solidFill>
                  <a:srgbClr val="0033CC"/>
                </a:solidFill>
                <a:latin typeface="Times New Roman" pitchFamily="18" charset="0"/>
                <a:cs typeface="Times New Roman" pitchFamily="18" charset="0"/>
              </a:rPr>
              <a:t>SWOT </a:t>
            </a:r>
            <a:r>
              <a:rPr lang="en-US" sz="2800" b="1" dirty="0" err="1" smtClean="0">
                <a:solidFill>
                  <a:srgbClr val="0033CC"/>
                </a:solidFill>
                <a:latin typeface="Times New Roman" pitchFamily="18" charset="0"/>
                <a:cs typeface="Times New Roman" pitchFamily="18" charset="0"/>
              </a:rPr>
              <a:t>ngành</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hàng</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dệt</a:t>
            </a:r>
            <a:r>
              <a:rPr lang="en-US" sz="2800" b="1" dirty="0" smtClean="0">
                <a:solidFill>
                  <a:srgbClr val="0033CC"/>
                </a:solidFill>
                <a:latin typeface="Times New Roman" pitchFamily="18" charset="0"/>
                <a:cs typeface="Times New Roman" pitchFamily="18" charset="0"/>
              </a:rPr>
              <a:t> may</a:t>
            </a:r>
            <a:endParaRPr lang="en-US"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989357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39762"/>
          </a:xfrm>
        </p:spPr>
        <p:txBody>
          <a:bodyPr>
            <a:normAutofit/>
          </a:bodyPr>
          <a:lstStyle/>
          <a:p>
            <a:r>
              <a:rPr lang="en-US" sz="3200" b="1" dirty="0" smtClean="0">
                <a:solidFill>
                  <a:srgbClr val="0033CC"/>
                </a:solidFill>
                <a:latin typeface="Times New Roman" pitchFamily="18" charset="0"/>
                <a:cs typeface="Times New Roman" pitchFamily="18" charset="0"/>
              </a:rPr>
              <a:t>3.4.Tổ </a:t>
            </a:r>
            <a:r>
              <a:rPr lang="en-US" sz="3200" b="1" dirty="0" err="1">
                <a:solidFill>
                  <a:srgbClr val="0033CC"/>
                </a:solidFill>
                <a:latin typeface="Times New Roman" pitchFamily="18" charset="0"/>
                <a:cs typeface="Times New Roman" pitchFamily="18" charset="0"/>
              </a:rPr>
              <a:t>chức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hội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thảo</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tập</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huấn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diễn</a:t>
            </a:r>
            <a:r>
              <a:rPr lang="en-US" sz="3200" b="1" dirty="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đàn</a:t>
            </a:r>
            <a:endParaRPr lang="en-US" sz="3200" b="1" dirty="0"/>
          </a:p>
        </p:txBody>
      </p:sp>
      <p:sp>
        <p:nvSpPr>
          <p:cNvPr id="3" name="Content Placeholder 2"/>
          <p:cNvSpPr>
            <a:spLocks noGrp="1"/>
          </p:cNvSpPr>
          <p:nvPr>
            <p:ph idx="1"/>
          </p:nvPr>
        </p:nvSpPr>
        <p:spPr>
          <a:xfrm>
            <a:off x="152400" y="990600"/>
            <a:ext cx="8839200" cy="5334000"/>
          </a:xfrm>
        </p:spPr>
        <p:txBody>
          <a:bodyPr>
            <a:normAutofit/>
          </a:bodyPr>
          <a:lstStyle/>
          <a:p>
            <a:r>
              <a:rPr lang="en-US" sz="2800" dirty="0" err="1" smtClean="0">
                <a:solidFill>
                  <a:srgbClr val="0000CC"/>
                </a:solidFill>
                <a:latin typeface="Times New Roman" pitchFamily="18" charset="0"/>
                <a:cs typeface="Times New Roman" pitchFamily="18" charset="0"/>
              </a:rPr>
              <a:t>Mục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đích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Trang</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bị</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các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kiến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thức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cần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thiết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về</a:t>
            </a:r>
            <a:r>
              <a:rPr lang="en-US" sz="2800" dirty="0">
                <a:solidFill>
                  <a:srgbClr val="0000CC"/>
                </a:solidFill>
                <a:latin typeface="Times New Roman" pitchFamily="18" charset="0"/>
                <a:cs typeface="Times New Roman" pitchFamily="18" charset="0"/>
              </a:rPr>
              <a:t> </a:t>
            </a:r>
            <a:r>
              <a:rPr lang="en-US" sz="2800" dirty="0" smtClean="0">
                <a:solidFill>
                  <a:srgbClr val="0000CC"/>
                </a:solidFill>
                <a:latin typeface="Times New Roman" pitchFamily="18" charset="0"/>
                <a:cs typeface="Times New Roman" pitchFamily="18" charset="0"/>
              </a:rPr>
              <a:t>EVFTA, </a:t>
            </a:r>
            <a:r>
              <a:rPr lang="en-US" sz="2800" dirty="0" err="1" smtClean="0">
                <a:solidFill>
                  <a:srgbClr val="0000CC"/>
                </a:solidFill>
                <a:latin typeface="Times New Roman" pitchFamily="18" charset="0"/>
                <a:cs typeface="Times New Roman" pitchFamily="18" charset="0"/>
              </a:rPr>
              <a:t>về</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xác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định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ngành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hàng</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a:t>
            </a:r>
            <a:r>
              <a:rPr lang="en-US" sz="2800" dirty="0" err="1" smtClean="0">
                <a:solidFill>
                  <a:srgbClr val="0000CC"/>
                </a:solidFill>
                <a:latin typeface="Times New Roman" pitchFamily="18" charset="0"/>
                <a:cs typeface="Times New Roman" pitchFamily="18" charset="0"/>
              </a:rPr>
              <a:t>ạo</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lập</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liên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kết</a:t>
            </a:r>
            <a:r>
              <a:rPr lang="en-US" sz="2800" dirty="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và</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đề</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xuất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các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giải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pháp</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nhằm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chủ</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động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đẩy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nhanh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quá</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trình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nâng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cao</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hiệu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lực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thực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thi</a:t>
            </a:r>
            <a:r>
              <a:rPr lang="en-US" sz="2800" dirty="0">
                <a:solidFill>
                  <a:srgbClr val="0000CC"/>
                </a:solidFill>
                <a:latin typeface="Times New Roman" pitchFamily="18" charset="0"/>
                <a:cs typeface="Times New Roman" pitchFamily="18" charset="0"/>
              </a:rPr>
              <a:t> EVFTA </a:t>
            </a:r>
            <a:r>
              <a:rPr lang="en-US" sz="2800" dirty="0" err="1">
                <a:solidFill>
                  <a:srgbClr val="0000CC"/>
                </a:solidFill>
                <a:latin typeface="Times New Roman" pitchFamily="18" charset="0"/>
                <a:cs typeface="Times New Roman" pitchFamily="18" charset="0"/>
              </a:rPr>
              <a:t>trong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sản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xuất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xuất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khẩu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nông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sản</a:t>
            </a:r>
            <a:r>
              <a:rPr lang="en-US" sz="2800" dirty="0" smtClean="0">
                <a:solidFill>
                  <a:srgbClr val="0000CC"/>
                </a:solidFill>
                <a:latin typeface="Times New Roman" pitchFamily="18" charset="0"/>
                <a:cs typeface="Times New Roman" pitchFamily="18" charset="0"/>
              </a:rPr>
              <a:t>.</a:t>
            </a:r>
          </a:p>
          <a:p>
            <a:r>
              <a:rPr lang="en-US" sz="2800" dirty="0" err="1" smtClean="0">
                <a:solidFill>
                  <a:srgbClr val="0000CC"/>
                </a:solidFill>
                <a:latin typeface="Times New Roman" pitchFamily="18" charset="0"/>
                <a:cs typeface="Times New Roman" pitchFamily="18" charset="0"/>
              </a:rPr>
              <a:t>Cách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làm</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Phối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kết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hợp</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các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bộ</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viện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sở</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trường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đại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học</a:t>
            </a:r>
            <a:endParaRPr lang="en-US" sz="2800" dirty="0" smtClean="0">
              <a:solidFill>
                <a:srgbClr val="0000CC"/>
              </a:solidFill>
              <a:latin typeface="Times New Roman" pitchFamily="18" charset="0"/>
              <a:cs typeface="Times New Roman" pitchFamily="18" charset="0"/>
            </a:endParaRPr>
          </a:p>
          <a:p>
            <a:r>
              <a:rPr lang="en-US" sz="2800" dirty="0" err="1" smtClean="0">
                <a:solidFill>
                  <a:srgbClr val="0000CC"/>
                </a:solidFill>
                <a:latin typeface="Times New Roman" pitchFamily="18" charset="0"/>
                <a:cs typeface="Times New Roman" pitchFamily="18" charset="0"/>
              </a:rPr>
              <a:t>Nội</a:t>
            </a:r>
            <a:r>
              <a:rPr lang="en-US" sz="2800" dirty="0" smtClean="0">
                <a:solidFill>
                  <a:srgbClr val="0000CC"/>
                </a:solidFill>
                <a:latin typeface="Times New Roman" pitchFamily="18" charset="0"/>
                <a:cs typeface="Times New Roman" pitchFamily="18" charset="0"/>
              </a:rPr>
              <a:t> dung: </a:t>
            </a:r>
          </a:p>
          <a:p>
            <a:pPr>
              <a:buFontTx/>
              <a:buChar char="-"/>
            </a:pPr>
            <a:r>
              <a:rPr lang="en-US" sz="2800" dirty="0" err="1" smtClean="0">
                <a:solidFill>
                  <a:srgbClr val="0000CC"/>
                </a:solidFill>
                <a:latin typeface="Times New Roman" pitchFamily="18" charset="0"/>
                <a:cs typeface="Times New Roman" pitchFamily="18" charset="0"/>
              </a:rPr>
              <a:t>Chọn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chủ</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đề</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xây</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dựng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kế</a:t>
            </a:r>
            <a:r>
              <a:rPr lang="en-US" sz="2800" dirty="0" smtClean="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hoạch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đào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tạo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nguồn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nhân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lực</a:t>
            </a:r>
            <a:r>
              <a:rPr lang="en-US" sz="2800" dirty="0">
                <a:solidFill>
                  <a:srgbClr val="0033CC"/>
                </a:solidFill>
                <a:latin typeface="Times New Roman" pitchFamily="18" charset="0"/>
                <a:cs typeface="Times New Roman" pitchFamily="18" charset="0"/>
              </a:rPr>
              <a:t>, </a:t>
            </a:r>
            <a:endParaRPr lang="en-US" sz="2800" dirty="0" smtClean="0">
              <a:solidFill>
                <a:srgbClr val="0000CC"/>
              </a:solidFill>
              <a:latin typeface="Times New Roman" pitchFamily="18" charset="0"/>
              <a:cs typeface="Times New Roman" pitchFamily="18" charset="0"/>
            </a:endParaRPr>
          </a:p>
          <a:p>
            <a:pPr>
              <a:buFontTx/>
              <a:buChar char="-"/>
            </a:pPr>
            <a:r>
              <a:rPr lang="en-US" sz="2800" dirty="0" err="1" smtClean="0">
                <a:solidFill>
                  <a:srgbClr val="0000CC"/>
                </a:solidFill>
                <a:latin typeface="Times New Roman" pitchFamily="18" charset="0"/>
                <a:cs typeface="Times New Roman" pitchFamily="18" charset="0"/>
              </a:rPr>
              <a:t>Mời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các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diễn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giả</a:t>
            </a:r>
            <a:r>
              <a:rPr lang="en-US" sz="2800" dirty="0" smtClean="0">
                <a:solidFill>
                  <a:srgbClr val="0000CC"/>
                </a:solidFill>
                <a:latin typeface="Times New Roman" pitchFamily="18" charset="0"/>
                <a:cs typeface="Times New Roman" pitchFamily="18" charset="0"/>
              </a:rPr>
              <a:t> : </a:t>
            </a:r>
            <a:r>
              <a:rPr lang="en-US" sz="2800" dirty="0" err="1" smtClean="0">
                <a:solidFill>
                  <a:srgbClr val="0000CC"/>
                </a:solidFill>
                <a:latin typeface="Times New Roman" pitchFamily="18" charset="0"/>
                <a:cs typeface="Times New Roman" pitchFamily="18" charset="0"/>
              </a:rPr>
              <a:t>chuyên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gia</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cố</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vấn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nhà</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quản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lý</a:t>
            </a:r>
            <a:endParaRPr lang="en-US" sz="2800" dirty="0" smtClean="0">
              <a:solidFill>
                <a:srgbClr val="0000CC"/>
              </a:solidFill>
              <a:latin typeface="Times New Roman" pitchFamily="18" charset="0"/>
              <a:cs typeface="Times New Roman" pitchFamily="18" charset="0"/>
            </a:endParaRPr>
          </a:p>
          <a:p>
            <a:pPr>
              <a:buFontTx/>
              <a:buChar char="-"/>
            </a:pP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Gửi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thông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báo</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giấy</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mới</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để</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các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doanh</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nghiệp</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đăng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lý</a:t>
            </a:r>
            <a:endParaRPr lang="en-US" sz="2800" dirty="0" smtClean="0">
              <a:solidFill>
                <a:srgbClr val="0000CC"/>
              </a:solidFill>
              <a:latin typeface="Times New Roman" pitchFamily="18" charset="0"/>
              <a:cs typeface="Times New Roman" pitchFamily="18" charset="0"/>
            </a:endParaRPr>
          </a:p>
          <a:p>
            <a:pPr>
              <a:buFontTx/>
              <a:buChar char="-"/>
            </a:pPr>
            <a:r>
              <a:rPr lang="en-US" sz="2800" dirty="0" err="1" smtClean="0">
                <a:solidFill>
                  <a:srgbClr val="0000CC"/>
                </a:solidFill>
                <a:latin typeface="Times New Roman" pitchFamily="18" charset="0"/>
                <a:cs typeface="Times New Roman" pitchFamily="18" charset="0"/>
              </a:rPr>
              <a:t>Công</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tác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chuẩn</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bị</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hậu</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cần</a:t>
            </a:r>
            <a:r>
              <a:rPr lang="en-US" sz="2800" dirty="0" smtClean="0">
                <a:solidFill>
                  <a:srgbClr val="0000CC"/>
                </a:solidFill>
                <a:latin typeface="Times New Roman" pitchFamily="18" charset="0"/>
                <a:cs typeface="Times New Roman" pitchFamily="18" charset="0"/>
              </a:rPr>
              <a:t>..</a:t>
            </a:r>
          </a:p>
          <a:p>
            <a:pPr>
              <a:buFontTx/>
              <a:buChar char="-"/>
            </a:pPr>
            <a:endParaRPr lang="en-US" sz="2800" dirty="0">
              <a:solidFill>
                <a:srgbClr val="0000CC"/>
              </a:solidFill>
              <a:latin typeface="Times New Roman" pitchFamily="18" charset="0"/>
              <a:cs typeface="Times New Roman" pitchFamily="18" charset="0"/>
            </a:endParaRPr>
          </a:p>
          <a:p>
            <a:endParaRPr lang="en-US" sz="2800" dirty="0"/>
          </a:p>
        </p:txBody>
      </p:sp>
    </p:spTree>
    <p:extLst>
      <p:ext uri="{BB962C8B-B14F-4D97-AF65-F5344CB8AC3E}">
        <p14:creationId xmlns:p14="http://schemas.microsoft.com/office/powerpoint/2010/main" val="17074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33CC"/>
                </a:solidFill>
              </a:rPr>
              <a:t>Nội</a:t>
            </a:r>
            <a:r>
              <a:rPr lang="en-US" dirty="0" smtClean="0">
                <a:solidFill>
                  <a:srgbClr val="0033CC"/>
                </a:solidFill>
              </a:rPr>
              <a:t> dung</a:t>
            </a:r>
            <a:endParaRPr lang="en-US" dirty="0">
              <a:solidFill>
                <a:srgbClr val="0033CC"/>
              </a:solidFill>
            </a:endParaRPr>
          </a:p>
        </p:txBody>
      </p:sp>
      <p:sp>
        <p:nvSpPr>
          <p:cNvPr id="3" name="Content Placeholder 2"/>
          <p:cNvSpPr>
            <a:spLocks noGrp="1"/>
          </p:cNvSpPr>
          <p:nvPr>
            <p:ph idx="1"/>
          </p:nvPr>
        </p:nvSpPr>
        <p:spPr/>
        <p:txBody>
          <a:bodyPr/>
          <a:lstStyle/>
          <a:p>
            <a:pPr marL="514350" indent="-514350">
              <a:buAutoNum type="arabicPeriod"/>
            </a:pPr>
            <a:r>
              <a:rPr lang="en-US" dirty="0" err="1" smtClean="0">
                <a:solidFill>
                  <a:srgbClr val="0033CC"/>
                </a:solidFill>
                <a:latin typeface="Times New Roman" pitchFamily="18" charset="0"/>
                <a:cs typeface="Times New Roman" pitchFamily="18" charset="0"/>
              </a:rPr>
              <a:t>Nét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đặc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biệt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của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hiệp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định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thương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mại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tự</a:t>
            </a:r>
            <a:r>
              <a:rPr lang="en-US" dirty="0" smtClean="0">
                <a:solidFill>
                  <a:srgbClr val="0033CC"/>
                </a:solidFill>
                <a:latin typeface="Times New Roman" pitchFamily="18" charset="0"/>
                <a:cs typeface="Times New Roman" pitchFamily="18" charset="0"/>
              </a:rPr>
              <a:t> do </a:t>
            </a:r>
            <a:r>
              <a:rPr lang="en-US" dirty="0" err="1" smtClean="0">
                <a:solidFill>
                  <a:srgbClr val="0033CC"/>
                </a:solidFill>
                <a:latin typeface="Times New Roman" pitchFamily="18" charset="0"/>
                <a:cs typeface="Times New Roman" pitchFamily="18" charset="0"/>
              </a:rPr>
              <a:t>Việt</a:t>
            </a:r>
            <a:r>
              <a:rPr lang="en-US" dirty="0" smtClean="0">
                <a:solidFill>
                  <a:srgbClr val="0033CC"/>
                </a:solidFill>
                <a:latin typeface="Times New Roman" pitchFamily="18" charset="0"/>
                <a:cs typeface="Times New Roman" pitchFamily="18" charset="0"/>
              </a:rPr>
              <a:t> Nam </a:t>
            </a:r>
            <a:r>
              <a:rPr lang="en-US" dirty="0" err="1" smtClean="0">
                <a:solidFill>
                  <a:srgbClr val="0033CC"/>
                </a:solidFill>
                <a:latin typeface="Times New Roman" pitchFamily="18" charset="0"/>
                <a:cs typeface="Times New Roman" pitchFamily="18" charset="0"/>
              </a:rPr>
              <a:t>Liên</a:t>
            </a:r>
            <a:r>
              <a:rPr lang="en-US" dirty="0" smtClean="0">
                <a:solidFill>
                  <a:srgbClr val="0033CC"/>
                </a:solidFill>
                <a:latin typeface="Times New Roman" pitchFamily="18" charset="0"/>
                <a:cs typeface="Times New Roman" pitchFamily="18" charset="0"/>
              </a:rPr>
              <a:t> Minh </a:t>
            </a:r>
            <a:r>
              <a:rPr lang="en-US" dirty="0" err="1" smtClean="0">
                <a:solidFill>
                  <a:srgbClr val="0033CC"/>
                </a:solidFill>
                <a:latin typeface="Times New Roman" pitchFamily="18" charset="0"/>
                <a:cs typeface="Times New Roman" pitchFamily="18" charset="0"/>
              </a:rPr>
              <a:t>châu</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Âu</a:t>
            </a:r>
            <a:r>
              <a:rPr lang="en-US" dirty="0" smtClean="0">
                <a:solidFill>
                  <a:srgbClr val="0033CC"/>
                </a:solidFill>
                <a:latin typeface="Times New Roman" pitchFamily="18" charset="0"/>
                <a:cs typeface="Times New Roman" pitchFamily="18" charset="0"/>
              </a:rPr>
              <a:t> (EVFTA)</a:t>
            </a:r>
          </a:p>
          <a:p>
            <a:pPr marL="514350" indent="-514350">
              <a:buAutoNum type="arabicPeriod"/>
            </a:pPr>
            <a:r>
              <a:rPr lang="en-US" dirty="0" err="1" smtClean="0">
                <a:solidFill>
                  <a:srgbClr val="0033CC"/>
                </a:solidFill>
                <a:latin typeface="Times New Roman" pitchFamily="18" charset="0"/>
                <a:cs typeface="Times New Roman" pitchFamily="18" charset="0"/>
              </a:rPr>
              <a:t>Cơ</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hội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và</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Thách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thức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cho</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Doanh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nghiệp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Việt</a:t>
            </a:r>
            <a:r>
              <a:rPr lang="en-US" dirty="0" smtClean="0">
                <a:solidFill>
                  <a:srgbClr val="0033CC"/>
                </a:solidFill>
                <a:latin typeface="Times New Roman" pitchFamily="18" charset="0"/>
                <a:cs typeface="Times New Roman" pitchFamily="18" charset="0"/>
              </a:rPr>
              <a:t> Nam</a:t>
            </a:r>
          </a:p>
          <a:p>
            <a:pPr marL="514350" indent="-514350">
              <a:buAutoNum type="arabicPeriod"/>
            </a:pPr>
            <a:r>
              <a:rPr lang="en-US" dirty="0" err="1" smtClean="0">
                <a:solidFill>
                  <a:srgbClr val="0033CC"/>
                </a:solidFill>
                <a:latin typeface="Times New Roman" pitchFamily="18" charset="0"/>
                <a:cs typeface="Times New Roman" pitchFamily="18" charset="0"/>
              </a:rPr>
              <a:t>Doanh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nghiệp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Việt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nam</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cần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làm</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gì</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và</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làm</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như</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thế</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nào</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13432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p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p:nvPr/>
        </p:nvPicPr>
        <p:blipFill>
          <a:blip r:embed="rId2"/>
          <a:stretch>
            <a:fillRect/>
          </a:stretch>
        </p:blipFill>
        <p:spPr>
          <a:xfrm>
            <a:off x="282575" y="896257"/>
            <a:ext cx="8378824" cy="5334000"/>
          </a:xfrm>
          <a:prstGeom prst="rect">
            <a:avLst/>
          </a:prstGeom>
        </p:spPr>
      </p:pic>
      <p:sp>
        <p:nvSpPr>
          <p:cNvPr id="10" name="Title 1"/>
          <p:cNvSpPr txBox="1">
            <a:spLocks/>
          </p:cNvSpPr>
          <p:nvPr/>
        </p:nvSpPr>
        <p:spPr>
          <a:xfrm>
            <a:off x="1" y="7938"/>
            <a:ext cx="9143999"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C00000"/>
                </a:solidFill>
              </a:rPr>
              <a:t>HỘI </a:t>
            </a:r>
            <a:r>
              <a:rPr lang="en-US" sz="2000" b="1" dirty="0" smtClean="0">
                <a:solidFill>
                  <a:srgbClr val="C00000"/>
                </a:solidFill>
              </a:rPr>
              <a:t>THẢO</a:t>
            </a:r>
          </a:p>
          <a:p>
            <a:r>
              <a:rPr lang="en-US" sz="2000" b="1" dirty="0" err="1">
                <a:solidFill>
                  <a:srgbClr val="0033CC"/>
                </a:solidFill>
              </a:rPr>
              <a:t>Doanh</a:t>
            </a:r>
            <a:r>
              <a:rPr lang="en-US" sz="2000" b="1" dirty="0">
                <a:solidFill>
                  <a:srgbClr val="0033CC"/>
                </a:solidFill>
              </a:rPr>
              <a:t> </a:t>
            </a:r>
            <a:r>
              <a:rPr lang="en-US" sz="2000" b="1" dirty="0" err="1">
                <a:solidFill>
                  <a:srgbClr val="0033CC"/>
                </a:solidFill>
              </a:rPr>
              <a:t>nghiệp</a:t>
            </a:r>
            <a:r>
              <a:rPr lang="en-US" sz="2000" b="1" dirty="0">
                <a:solidFill>
                  <a:srgbClr val="0033CC"/>
                </a:solidFill>
              </a:rPr>
              <a:t> </a:t>
            </a:r>
            <a:r>
              <a:rPr lang="en-US" sz="2000" b="1" dirty="0" err="1">
                <a:solidFill>
                  <a:srgbClr val="0033CC"/>
                </a:solidFill>
              </a:rPr>
              <a:t>sản</a:t>
            </a:r>
            <a:r>
              <a:rPr lang="en-US" sz="2000" b="1" dirty="0">
                <a:solidFill>
                  <a:srgbClr val="0033CC"/>
                </a:solidFill>
              </a:rPr>
              <a:t> </a:t>
            </a:r>
            <a:r>
              <a:rPr lang="en-US" sz="2000" b="1" dirty="0" err="1">
                <a:solidFill>
                  <a:srgbClr val="0033CC"/>
                </a:solidFill>
              </a:rPr>
              <a:t>xuất</a:t>
            </a:r>
            <a:r>
              <a:rPr lang="en-US" sz="2000" b="1" dirty="0">
                <a:solidFill>
                  <a:srgbClr val="0033CC"/>
                </a:solidFill>
              </a:rPr>
              <a:t> </a:t>
            </a:r>
            <a:r>
              <a:rPr lang="en-US" sz="2000" b="1" dirty="0" err="1">
                <a:solidFill>
                  <a:srgbClr val="0033CC"/>
                </a:solidFill>
              </a:rPr>
              <a:t>và</a:t>
            </a:r>
            <a:r>
              <a:rPr lang="en-US" sz="2000" b="1" dirty="0">
                <a:solidFill>
                  <a:srgbClr val="0033CC"/>
                </a:solidFill>
              </a:rPr>
              <a:t> </a:t>
            </a:r>
            <a:r>
              <a:rPr lang="en-US" sz="2000" b="1" dirty="0" err="1">
                <a:solidFill>
                  <a:srgbClr val="0033CC"/>
                </a:solidFill>
              </a:rPr>
              <a:t>kinh</a:t>
            </a:r>
            <a:r>
              <a:rPr lang="en-US" sz="2000" b="1" dirty="0">
                <a:solidFill>
                  <a:srgbClr val="0033CC"/>
                </a:solidFill>
              </a:rPr>
              <a:t> </a:t>
            </a:r>
            <a:r>
              <a:rPr lang="en-US" sz="2000" b="1" dirty="0" err="1">
                <a:solidFill>
                  <a:srgbClr val="0033CC"/>
                </a:solidFill>
              </a:rPr>
              <a:t>doanh</a:t>
            </a:r>
            <a:r>
              <a:rPr lang="en-US" sz="2000" b="1" dirty="0">
                <a:solidFill>
                  <a:srgbClr val="0033CC"/>
                </a:solidFill>
              </a:rPr>
              <a:t> </a:t>
            </a:r>
            <a:r>
              <a:rPr lang="en-US" sz="2000" b="1" dirty="0" err="1">
                <a:solidFill>
                  <a:srgbClr val="0033CC"/>
                </a:solidFill>
              </a:rPr>
              <a:t>nông</a:t>
            </a:r>
            <a:r>
              <a:rPr lang="en-US" sz="2000" b="1" dirty="0">
                <a:solidFill>
                  <a:srgbClr val="0033CC"/>
                </a:solidFill>
              </a:rPr>
              <a:t> </a:t>
            </a:r>
            <a:r>
              <a:rPr lang="en-US" sz="2000" b="1" dirty="0" err="1" smtClean="0">
                <a:solidFill>
                  <a:srgbClr val="0033CC"/>
                </a:solidFill>
              </a:rPr>
              <a:t>sản</a:t>
            </a:r>
            <a:r>
              <a:rPr lang="en-US" sz="2000" b="1" dirty="0" smtClean="0">
                <a:solidFill>
                  <a:srgbClr val="0033CC"/>
                </a:solidFill>
              </a:rPr>
              <a:t>- </a:t>
            </a:r>
            <a:r>
              <a:rPr lang="en-US" sz="2000" b="1" dirty="0" err="1" smtClean="0">
                <a:solidFill>
                  <a:srgbClr val="0033CC"/>
                </a:solidFill>
              </a:rPr>
              <a:t>Hành</a:t>
            </a:r>
            <a:r>
              <a:rPr lang="en-US" sz="2000" b="1" dirty="0" smtClean="0">
                <a:solidFill>
                  <a:srgbClr val="0033CC"/>
                </a:solidFill>
              </a:rPr>
              <a:t> </a:t>
            </a:r>
            <a:r>
              <a:rPr lang="en-US" sz="2000" b="1" dirty="0" err="1">
                <a:solidFill>
                  <a:srgbClr val="0033CC"/>
                </a:solidFill>
              </a:rPr>
              <a:t>động</a:t>
            </a:r>
            <a:r>
              <a:rPr lang="en-US" sz="2000" b="1" dirty="0">
                <a:solidFill>
                  <a:srgbClr val="0033CC"/>
                </a:solidFill>
              </a:rPr>
              <a:t> </a:t>
            </a:r>
            <a:r>
              <a:rPr lang="en-US" sz="2000" b="1" dirty="0" err="1">
                <a:solidFill>
                  <a:srgbClr val="0033CC"/>
                </a:solidFill>
              </a:rPr>
              <a:t>tiếp</a:t>
            </a:r>
            <a:r>
              <a:rPr lang="en-US" sz="2000" b="1" dirty="0">
                <a:solidFill>
                  <a:srgbClr val="0033CC"/>
                </a:solidFill>
              </a:rPr>
              <a:t> </a:t>
            </a:r>
            <a:r>
              <a:rPr lang="en-US" sz="2000" b="1" dirty="0" err="1">
                <a:solidFill>
                  <a:srgbClr val="0033CC"/>
                </a:solidFill>
              </a:rPr>
              <a:t>cận</a:t>
            </a:r>
            <a:r>
              <a:rPr lang="en-US" sz="2000" b="1" dirty="0">
                <a:solidFill>
                  <a:srgbClr val="0033CC"/>
                </a:solidFill>
              </a:rPr>
              <a:t> </a:t>
            </a:r>
            <a:r>
              <a:rPr lang="en-US" sz="2000" b="1" dirty="0" smtClean="0">
                <a:solidFill>
                  <a:srgbClr val="0033CC"/>
                </a:solidFill>
              </a:rPr>
              <a:t>EVFTA</a:t>
            </a:r>
            <a:endParaRPr lang="en-US" sz="2000" b="1" dirty="0">
              <a:solidFill>
                <a:srgbClr val="0033CC"/>
              </a:solidFill>
            </a:endParaRPr>
          </a:p>
        </p:txBody>
      </p:sp>
      <p:sp>
        <p:nvSpPr>
          <p:cNvPr id="11" name="Subtitle 2"/>
          <p:cNvSpPr txBox="1">
            <a:spLocks/>
          </p:cNvSpPr>
          <p:nvPr/>
        </p:nvSpPr>
        <p:spPr>
          <a:xfrm>
            <a:off x="1" y="4953000"/>
            <a:ext cx="9144000" cy="190500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vi-VN" sz="2000" dirty="0">
                <a:solidFill>
                  <a:srgbClr val="0033CC"/>
                </a:solidFill>
                <a:latin typeface="+mj-lt"/>
              </a:rPr>
              <a:t>Ngày 30/7 tại Hà Nội, Phòng Thương mại và Công nghiệp Việt Nam (VCCI) phối hợp với Viện Ứng dụng công nghệ và phát triển nông nghiệp Việt Nam tổ chức buổi hội thảo tập huấn với chủ đề “Doanh nghiệp sản xuất và kinh doanh nông sản – Hành động tiếp cận EVFTA</a:t>
            </a:r>
            <a:r>
              <a:rPr lang="vi-VN" sz="2000" b="1" dirty="0" smtClean="0">
                <a:solidFill>
                  <a:srgbClr val="0033CC"/>
                </a:solidFill>
                <a:latin typeface="+mj-lt"/>
              </a:rPr>
              <a:t>”.</a:t>
            </a:r>
            <a:endParaRPr lang="en-US" sz="2000" b="1" dirty="0" smtClean="0">
              <a:solidFill>
                <a:srgbClr val="0033CC"/>
              </a:solidFill>
              <a:latin typeface="+mj-lt"/>
              <a:cs typeface="Times New Roman" pitchFamily="18" charset="0"/>
            </a:endParaRPr>
          </a:p>
          <a:p>
            <a:pPr marL="0" indent="0" algn="ctr">
              <a:buNone/>
            </a:pPr>
            <a:r>
              <a:rPr lang="en-US" sz="1600" b="1" dirty="0" err="1" smtClean="0">
                <a:solidFill>
                  <a:srgbClr val="C00000"/>
                </a:solidFill>
                <a:latin typeface="+mj-lt"/>
                <a:cs typeface="Times New Roman" pitchFamily="18" charset="0"/>
              </a:rPr>
              <a:t>Hà</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Nội</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ngày</a:t>
            </a:r>
            <a:r>
              <a:rPr lang="en-US" sz="1600" b="1" dirty="0" smtClean="0">
                <a:solidFill>
                  <a:srgbClr val="C00000"/>
                </a:solidFill>
                <a:latin typeface="+mj-lt"/>
                <a:cs typeface="Times New Roman" pitchFamily="18" charset="0"/>
              </a:rPr>
              <a:t> 30 </a:t>
            </a:r>
            <a:r>
              <a:rPr lang="en-US" sz="1600" b="1" dirty="0" err="1" smtClean="0">
                <a:solidFill>
                  <a:srgbClr val="C00000"/>
                </a:solidFill>
                <a:latin typeface="+mj-lt"/>
                <a:cs typeface="Times New Roman" pitchFamily="18" charset="0"/>
              </a:rPr>
              <a:t>tháng</a:t>
            </a:r>
            <a:r>
              <a:rPr lang="en-US" sz="1600" b="1" dirty="0" smtClean="0">
                <a:solidFill>
                  <a:srgbClr val="C00000"/>
                </a:solidFill>
                <a:latin typeface="+mj-lt"/>
                <a:cs typeface="Times New Roman" pitchFamily="18" charset="0"/>
              </a:rPr>
              <a:t> 07 </a:t>
            </a:r>
            <a:r>
              <a:rPr lang="en-US" sz="1600" b="1" dirty="0" err="1" smtClean="0">
                <a:solidFill>
                  <a:srgbClr val="C00000"/>
                </a:solidFill>
                <a:latin typeface="+mj-lt"/>
                <a:cs typeface="Times New Roman" pitchFamily="18" charset="0"/>
              </a:rPr>
              <a:t>năm</a:t>
            </a:r>
            <a:r>
              <a:rPr lang="en-US" sz="1600" b="1" dirty="0" smtClean="0">
                <a:solidFill>
                  <a:srgbClr val="C00000"/>
                </a:solidFill>
                <a:latin typeface="+mj-lt"/>
                <a:cs typeface="Times New Roman" pitchFamily="18" charset="0"/>
              </a:rPr>
              <a:t> 2020</a:t>
            </a:r>
          </a:p>
          <a:p>
            <a:pPr marL="0" indent="0" algn="ctr">
              <a:buNone/>
            </a:pPr>
            <a:r>
              <a:rPr lang="en-US" sz="1600" b="1" dirty="0" err="1" smtClean="0">
                <a:solidFill>
                  <a:srgbClr val="C00000"/>
                </a:solidFill>
                <a:latin typeface="+mj-lt"/>
                <a:cs typeface="Times New Roman" pitchFamily="18" charset="0"/>
              </a:rPr>
              <a:t>Trung</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tâm</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Thương</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mại</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quốc</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tế</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số</a:t>
            </a:r>
            <a:r>
              <a:rPr lang="en-US" sz="1600" b="1" dirty="0" smtClean="0">
                <a:solidFill>
                  <a:srgbClr val="C00000"/>
                </a:solidFill>
                <a:latin typeface="+mj-lt"/>
                <a:cs typeface="Times New Roman" pitchFamily="18" charset="0"/>
              </a:rPr>
              <a:t> 9 </a:t>
            </a:r>
            <a:r>
              <a:rPr lang="en-US" sz="1600" b="1" dirty="0" err="1" smtClean="0">
                <a:solidFill>
                  <a:srgbClr val="C00000"/>
                </a:solidFill>
                <a:latin typeface="+mj-lt"/>
                <a:cs typeface="Times New Roman" pitchFamily="18" charset="0"/>
              </a:rPr>
              <a:t>Đào</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Duy</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Anh</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quận</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Đống</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Đa</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Hà</a:t>
            </a:r>
            <a:r>
              <a:rPr lang="en-US" sz="1600" b="1" dirty="0" smtClean="0">
                <a:solidFill>
                  <a:srgbClr val="C00000"/>
                </a:solidFill>
                <a:latin typeface="+mj-lt"/>
                <a:cs typeface="Times New Roman" pitchFamily="18" charset="0"/>
              </a:rPr>
              <a:t> </a:t>
            </a:r>
            <a:r>
              <a:rPr lang="en-US" sz="1600" b="1" dirty="0" err="1" smtClean="0">
                <a:solidFill>
                  <a:srgbClr val="C00000"/>
                </a:solidFill>
                <a:latin typeface="+mj-lt"/>
                <a:cs typeface="Times New Roman" pitchFamily="18" charset="0"/>
              </a:rPr>
              <a:t>Nộii</a:t>
            </a:r>
            <a:endParaRPr lang="en-US" sz="1600" b="1" dirty="0">
              <a:solidFill>
                <a:srgbClr val="C00000"/>
              </a:solidFill>
              <a:latin typeface="+mj-lt"/>
              <a:cs typeface="Times New Roman" pitchFamily="18" charset="0"/>
            </a:endParaRPr>
          </a:p>
        </p:txBody>
      </p:sp>
    </p:spTree>
    <p:extLst>
      <p:ext uri="{BB962C8B-B14F-4D97-AF65-F5344CB8AC3E}">
        <p14:creationId xmlns:p14="http://schemas.microsoft.com/office/powerpoint/2010/main" val="420772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ep dinh evfta nang cao nang luc cho dn nong nghiep tham gia chuoi gia tri toan cau"/>
          <p:cNvPicPr/>
          <p:nvPr/>
        </p:nvPicPr>
        <p:blipFill>
          <a:blip r:embed="rId2">
            <a:extLst>
              <a:ext uri="{28A0092B-C50C-407E-A947-70E740481C1C}">
                <a14:useLocalDpi xmlns:a14="http://schemas.microsoft.com/office/drawing/2010/main" val="0"/>
              </a:ext>
            </a:extLst>
          </a:blip>
          <a:srcRect/>
          <a:stretch>
            <a:fillRect/>
          </a:stretch>
        </p:blipFill>
        <p:spPr bwMode="auto">
          <a:xfrm>
            <a:off x="38100" y="1524000"/>
            <a:ext cx="5162550" cy="3581400"/>
          </a:xfrm>
          <a:prstGeom prst="rect">
            <a:avLst/>
          </a:prstGeom>
          <a:noFill/>
          <a:ln>
            <a:noFill/>
          </a:ln>
        </p:spPr>
      </p:pic>
      <p:sp>
        <p:nvSpPr>
          <p:cNvPr id="5" name="Rectangle 4"/>
          <p:cNvSpPr/>
          <p:nvPr/>
        </p:nvSpPr>
        <p:spPr>
          <a:xfrm>
            <a:off x="266700" y="5307222"/>
            <a:ext cx="4933950" cy="923330"/>
          </a:xfrm>
          <a:prstGeom prst="rect">
            <a:avLst/>
          </a:prstGeom>
        </p:spPr>
        <p:txBody>
          <a:bodyPr wrap="square">
            <a:spAutoFit/>
          </a:bodyPr>
          <a:lstStyle/>
          <a:p>
            <a:r>
              <a:rPr lang="en-US" i="1" dirty="0" err="1"/>
              <a:t>Hội</a:t>
            </a:r>
            <a:r>
              <a:rPr lang="en-US" i="1" dirty="0"/>
              <a:t> </a:t>
            </a:r>
            <a:r>
              <a:rPr lang="en-US" i="1" dirty="0" err="1"/>
              <a:t>thảo</a:t>
            </a:r>
            <a:r>
              <a:rPr lang="en-US" i="1" dirty="0"/>
              <a:t> </a:t>
            </a:r>
            <a:r>
              <a:rPr lang="en-US" i="1" dirty="0" err="1"/>
              <a:t>thu</a:t>
            </a:r>
            <a:r>
              <a:rPr lang="en-US" i="1" dirty="0"/>
              <a:t> </a:t>
            </a:r>
            <a:r>
              <a:rPr lang="en-US" i="1" dirty="0" err="1"/>
              <a:t>hút</a:t>
            </a:r>
            <a:r>
              <a:rPr lang="en-US" i="1" dirty="0"/>
              <a:t> </a:t>
            </a:r>
            <a:r>
              <a:rPr lang="en-US" i="1" dirty="0" err="1"/>
              <a:t>sự</a:t>
            </a:r>
            <a:r>
              <a:rPr lang="en-US" i="1" dirty="0"/>
              <a:t> </a:t>
            </a:r>
            <a:r>
              <a:rPr lang="en-US" i="1" dirty="0" err="1"/>
              <a:t>quan</a:t>
            </a:r>
            <a:r>
              <a:rPr lang="en-US" i="1" dirty="0"/>
              <a:t> </a:t>
            </a:r>
            <a:r>
              <a:rPr lang="en-US" i="1" dirty="0" err="1"/>
              <a:t>tâm</a:t>
            </a:r>
            <a:r>
              <a:rPr lang="en-US" i="1" dirty="0"/>
              <a:t> </a:t>
            </a:r>
            <a:r>
              <a:rPr lang="en-US" i="1" dirty="0" err="1"/>
              <a:t>đông</a:t>
            </a:r>
            <a:r>
              <a:rPr lang="en-US" i="1" dirty="0"/>
              <a:t> </a:t>
            </a:r>
            <a:r>
              <a:rPr lang="en-US" i="1" dirty="0" err="1"/>
              <a:t>đảo</a:t>
            </a:r>
            <a:r>
              <a:rPr lang="en-US" i="1" dirty="0"/>
              <a:t> </a:t>
            </a:r>
            <a:r>
              <a:rPr lang="en-US" i="1" dirty="0" err="1"/>
              <a:t>của</a:t>
            </a:r>
            <a:r>
              <a:rPr lang="en-US" i="1" dirty="0"/>
              <a:t> </a:t>
            </a:r>
            <a:r>
              <a:rPr lang="en-US" i="1" dirty="0" err="1"/>
              <a:t>các</a:t>
            </a:r>
            <a:r>
              <a:rPr lang="en-US" i="1" dirty="0"/>
              <a:t> </a:t>
            </a:r>
            <a:r>
              <a:rPr lang="en-US" i="1" dirty="0" err="1"/>
              <a:t>chuyên</a:t>
            </a:r>
            <a:r>
              <a:rPr lang="en-US" i="1" dirty="0"/>
              <a:t> </a:t>
            </a:r>
            <a:r>
              <a:rPr lang="en-US" i="1" dirty="0" err="1"/>
              <a:t>gia</a:t>
            </a:r>
            <a:r>
              <a:rPr lang="en-US" i="1" dirty="0"/>
              <a:t> </a:t>
            </a:r>
            <a:r>
              <a:rPr lang="en-US" i="1" dirty="0" err="1"/>
              <a:t>kinh</a:t>
            </a:r>
            <a:r>
              <a:rPr lang="en-US" i="1" dirty="0"/>
              <a:t> </a:t>
            </a:r>
            <a:r>
              <a:rPr lang="en-US" i="1" dirty="0" err="1"/>
              <a:t>tế</a:t>
            </a:r>
            <a:r>
              <a:rPr lang="en-US" i="1" dirty="0"/>
              <a:t>, </a:t>
            </a:r>
            <a:r>
              <a:rPr lang="en-US" i="1" dirty="0" err="1"/>
              <a:t>nhà</a:t>
            </a:r>
            <a:r>
              <a:rPr lang="en-US" i="1" dirty="0"/>
              <a:t> </a:t>
            </a:r>
            <a:r>
              <a:rPr lang="en-US" i="1" dirty="0" err="1"/>
              <a:t>quản</a:t>
            </a:r>
            <a:r>
              <a:rPr lang="en-US" i="1" dirty="0"/>
              <a:t> </a:t>
            </a:r>
            <a:r>
              <a:rPr lang="en-US" i="1" dirty="0" err="1"/>
              <a:t>lý</a:t>
            </a:r>
            <a:r>
              <a:rPr lang="en-US" i="1" dirty="0"/>
              <a:t>, </a:t>
            </a:r>
            <a:r>
              <a:rPr lang="en-US" i="1" dirty="0" err="1"/>
              <a:t>nhà</a:t>
            </a:r>
            <a:r>
              <a:rPr lang="en-US" i="1" dirty="0"/>
              <a:t> </a:t>
            </a:r>
            <a:r>
              <a:rPr lang="en-US" i="1" dirty="0" err="1"/>
              <a:t>khoa</a:t>
            </a:r>
            <a:r>
              <a:rPr lang="en-US" i="1" dirty="0"/>
              <a:t> </a:t>
            </a:r>
            <a:r>
              <a:rPr lang="en-US" i="1" dirty="0" err="1"/>
              <a:t>học</a:t>
            </a:r>
            <a:r>
              <a:rPr lang="en-US" i="1" dirty="0"/>
              <a:t>, </a:t>
            </a:r>
            <a:r>
              <a:rPr lang="en-US" i="1" dirty="0" err="1"/>
              <a:t>doanh</a:t>
            </a:r>
            <a:r>
              <a:rPr lang="en-US" i="1" dirty="0"/>
              <a:t> </a:t>
            </a:r>
            <a:r>
              <a:rPr lang="en-US" i="1" dirty="0" err="1"/>
              <a:t>nghiệp</a:t>
            </a:r>
            <a:endParaRPr lang="en-US" dirty="0"/>
          </a:p>
        </p:txBody>
      </p:sp>
      <p:sp>
        <p:nvSpPr>
          <p:cNvPr id="6" name="Rectangle 5"/>
          <p:cNvSpPr/>
          <p:nvPr/>
        </p:nvSpPr>
        <p:spPr>
          <a:xfrm>
            <a:off x="5314950" y="1550720"/>
            <a:ext cx="3581400" cy="5016758"/>
          </a:xfrm>
          <a:prstGeom prst="rect">
            <a:avLst/>
          </a:prstGeom>
        </p:spPr>
        <p:txBody>
          <a:bodyPr wrap="square">
            <a:spAutoFit/>
          </a:bodyPr>
          <a:lstStyle/>
          <a:p>
            <a:r>
              <a:rPr lang="en-US" sz="2000" b="1" dirty="0" err="1">
                <a:solidFill>
                  <a:srgbClr val="0033CC"/>
                </a:solidFill>
                <a:latin typeface="Times New Roman" pitchFamily="18" charset="0"/>
                <a:cs typeface="Times New Roman" pitchFamily="18" charset="0"/>
              </a:rPr>
              <a:t>Nhằm</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hỗ</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trợ</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doanh</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nghiệp</a:t>
            </a:r>
            <a:r>
              <a:rPr lang="en-US" sz="2000" b="1" dirty="0">
                <a:solidFill>
                  <a:srgbClr val="0033CC"/>
                </a:solidFill>
                <a:latin typeface="Times New Roman" pitchFamily="18" charset="0"/>
                <a:cs typeface="Times New Roman" pitchFamily="18" charset="0"/>
              </a:rPr>
              <a:t> (DN) </a:t>
            </a:r>
            <a:r>
              <a:rPr lang="en-US" sz="2000" b="1" dirty="0" err="1">
                <a:solidFill>
                  <a:srgbClr val="0033CC"/>
                </a:solidFill>
                <a:latin typeface="Times New Roman" pitchFamily="18" charset="0"/>
                <a:cs typeface="Times New Roman" pitchFamily="18" charset="0"/>
              </a:rPr>
              <a:t>nông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nghiệp</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và</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trang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trại</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nắm</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rõ</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những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cơ</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hội</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và</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thách</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thức</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Hiệp</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định</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Thương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mại</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tự</a:t>
            </a:r>
            <a:r>
              <a:rPr lang="en-US" sz="2000" b="1" dirty="0">
                <a:solidFill>
                  <a:srgbClr val="0033CC"/>
                </a:solidFill>
                <a:latin typeface="Times New Roman" pitchFamily="18" charset="0"/>
                <a:cs typeface="Times New Roman" pitchFamily="18" charset="0"/>
              </a:rPr>
              <a:t> do </a:t>
            </a:r>
            <a:r>
              <a:rPr lang="en-US" sz="2000" b="1" dirty="0" err="1">
                <a:solidFill>
                  <a:srgbClr val="0033CC"/>
                </a:solidFill>
                <a:latin typeface="Times New Roman" pitchFamily="18" charset="0"/>
                <a:cs typeface="Times New Roman" pitchFamily="18" charset="0"/>
              </a:rPr>
              <a:t>Việt</a:t>
            </a:r>
            <a:r>
              <a:rPr lang="en-US" sz="2000" b="1" dirty="0">
                <a:solidFill>
                  <a:srgbClr val="0033CC"/>
                </a:solidFill>
                <a:latin typeface="Times New Roman" pitchFamily="18" charset="0"/>
                <a:cs typeface="Times New Roman" pitchFamily="18" charset="0"/>
              </a:rPr>
              <a:t> Nam - EU (EVFTA), Chi </a:t>
            </a:r>
            <a:r>
              <a:rPr lang="en-US" sz="2000" b="1" dirty="0" err="1">
                <a:solidFill>
                  <a:srgbClr val="0033CC"/>
                </a:solidFill>
                <a:latin typeface="Times New Roman" pitchFamily="18" charset="0"/>
                <a:cs typeface="Times New Roman" pitchFamily="18" charset="0"/>
              </a:rPr>
              <a:t>nhánh</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Phòng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Thương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mại</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và</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Công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nghiệp</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Việt</a:t>
            </a:r>
            <a:r>
              <a:rPr lang="en-US" sz="2000" b="1" dirty="0">
                <a:solidFill>
                  <a:srgbClr val="0033CC"/>
                </a:solidFill>
                <a:latin typeface="Times New Roman" pitchFamily="18" charset="0"/>
                <a:cs typeface="Times New Roman" pitchFamily="18" charset="0"/>
              </a:rPr>
              <a:t> Nam </a:t>
            </a:r>
            <a:r>
              <a:rPr lang="en-US" sz="2000" b="1" dirty="0" err="1">
                <a:solidFill>
                  <a:srgbClr val="0033CC"/>
                </a:solidFill>
                <a:latin typeface="Times New Roman" pitchFamily="18" charset="0"/>
                <a:cs typeface="Times New Roman" pitchFamily="18" charset="0"/>
              </a:rPr>
              <a:t>tại</a:t>
            </a:r>
            <a:r>
              <a:rPr lang="en-US" sz="2000" b="1" dirty="0">
                <a:solidFill>
                  <a:srgbClr val="0033CC"/>
                </a:solidFill>
                <a:latin typeface="Times New Roman" pitchFamily="18" charset="0"/>
                <a:cs typeface="Times New Roman" pitchFamily="18" charset="0"/>
              </a:rPr>
              <a:t> TP. </a:t>
            </a:r>
            <a:r>
              <a:rPr lang="en-US" sz="2000" b="1" dirty="0" err="1">
                <a:solidFill>
                  <a:srgbClr val="0033CC"/>
                </a:solidFill>
                <a:latin typeface="Times New Roman" pitchFamily="18" charset="0"/>
                <a:cs typeface="Times New Roman" pitchFamily="18" charset="0"/>
              </a:rPr>
              <a:t>Hồ</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Chí</a:t>
            </a:r>
            <a:r>
              <a:rPr lang="en-US" sz="2000" b="1" dirty="0">
                <a:solidFill>
                  <a:srgbClr val="0033CC"/>
                </a:solidFill>
                <a:latin typeface="Times New Roman" pitchFamily="18" charset="0"/>
                <a:cs typeface="Times New Roman" pitchFamily="18" charset="0"/>
              </a:rPr>
              <a:t> Minh (VCCI-HCM) </a:t>
            </a:r>
            <a:r>
              <a:rPr lang="en-US" sz="2000" b="1" dirty="0" err="1">
                <a:solidFill>
                  <a:srgbClr val="0033CC"/>
                </a:solidFill>
                <a:latin typeface="Times New Roman" pitchFamily="18" charset="0"/>
                <a:cs typeface="Times New Roman" pitchFamily="18" charset="0"/>
              </a:rPr>
              <a:t>phối</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hợp</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với</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Hiệp</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hội</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Trang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trại</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và</a:t>
            </a:r>
            <a:r>
              <a:rPr lang="en-US" sz="2000" b="1" dirty="0">
                <a:solidFill>
                  <a:srgbClr val="0033CC"/>
                </a:solidFill>
                <a:latin typeface="Times New Roman" pitchFamily="18" charset="0"/>
                <a:cs typeface="Times New Roman" pitchFamily="18" charset="0"/>
              </a:rPr>
              <a:t> DN </a:t>
            </a:r>
            <a:r>
              <a:rPr lang="en-US" sz="2000" b="1" dirty="0" err="1">
                <a:solidFill>
                  <a:srgbClr val="0033CC"/>
                </a:solidFill>
                <a:latin typeface="Times New Roman" pitchFamily="18" charset="0"/>
                <a:cs typeface="Times New Roman" pitchFamily="18" charset="0"/>
              </a:rPr>
              <a:t>Nông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nghiệp</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Việt</a:t>
            </a:r>
            <a:r>
              <a:rPr lang="en-US" sz="2000" b="1" dirty="0">
                <a:solidFill>
                  <a:srgbClr val="0033CC"/>
                </a:solidFill>
                <a:latin typeface="Times New Roman" pitchFamily="18" charset="0"/>
                <a:cs typeface="Times New Roman" pitchFamily="18" charset="0"/>
              </a:rPr>
              <a:t> Nam, </a:t>
            </a:r>
            <a:r>
              <a:rPr lang="en-US" sz="2000" b="1" dirty="0" err="1">
                <a:solidFill>
                  <a:srgbClr val="0033CC"/>
                </a:solidFill>
                <a:latin typeface="Times New Roman" pitchFamily="18" charset="0"/>
                <a:cs typeface="Times New Roman" pitchFamily="18" charset="0"/>
              </a:rPr>
              <a:t>tổ</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chức</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Hội</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thảo</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Làm</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thế</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nào</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để</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tận</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dụng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cơ</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hội</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của</a:t>
            </a:r>
            <a:r>
              <a:rPr lang="en-US" sz="2000" b="1" dirty="0">
                <a:solidFill>
                  <a:srgbClr val="0033CC"/>
                </a:solidFill>
                <a:latin typeface="Times New Roman" pitchFamily="18" charset="0"/>
                <a:cs typeface="Times New Roman" pitchFamily="18" charset="0"/>
              </a:rPr>
              <a:t> EVFTA </a:t>
            </a:r>
            <a:r>
              <a:rPr lang="en-US" sz="2000" b="1" dirty="0" err="1">
                <a:solidFill>
                  <a:srgbClr val="0033CC"/>
                </a:solidFill>
                <a:latin typeface="Times New Roman" pitchFamily="18" charset="0"/>
                <a:cs typeface="Times New Roman" pitchFamily="18" charset="0"/>
              </a:rPr>
              <a:t>và</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nâng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cao</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năng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lực</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doanh</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nghiệp</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nông</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nghiệp</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tham</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gia</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chuỗi</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giá</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trị</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toàn</a:t>
            </a:r>
            <a:r>
              <a:rPr lang="en-US" sz="2000" b="1" dirty="0">
                <a:solidFill>
                  <a:srgbClr val="0033CC"/>
                </a:solidFill>
                <a:latin typeface="Times New Roman" pitchFamily="18" charset="0"/>
                <a:cs typeface="Times New Roman" pitchFamily="18" charset="0"/>
              </a:rPr>
              <a:t> </a:t>
            </a:r>
            <a:r>
              <a:rPr lang="en-US" sz="2000" b="1" dirty="0" err="1">
                <a:solidFill>
                  <a:srgbClr val="0033CC"/>
                </a:solidFill>
                <a:latin typeface="Times New Roman" pitchFamily="18" charset="0"/>
                <a:cs typeface="Times New Roman" pitchFamily="18" charset="0"/>
              </a:rPr>
              <a:t>cầu</a:t>
            </a:r>
            <a:r>
              <a:rPr lang="en-US" sz="2000" b="1" dirty="0">
                <a:solidFill>
                  <a:srgbClr val="0033CC"/>
                </a:solidFill>
                <a:latin typeface="Times New Roman" pitchFamily="18" charset="0"/>
                <a:cs typeface="Times New Roman" pitchFamily="18" charset="0"/>
              </a:rPr>
              <a:t>”.</a:t>
            </a:r>
            <a:endParaRPr lang="en-US" sz="2000" dirty="0">
              <a:solidFill>
                <a:srgbClr val="0033CC"/>
              </a:solidFill>
              <a:latin typeface="Times New Roman" pitchFamily="18" charset="0"/>
              <a:cs typeface="Times New Roman" pitchFamily="18" charset="0"/>
            </a:endParaRPr>
          </a:p>
        </p:txBody>
      </p:sp>
      <p:sp>
        <p:nvSpPr>
          <p:cNvPr id="7" name="Rectangle 6"/>
          <p:cNvSpPr/>
          <p:nvPr/>
        </p:nvSpPr>
        <p:spPr>
          <a:xfrm>
            <a:off x="0" y="13065"/>
            <a:ext cx="9144000" cy="1261884"/>
          </a:xfrm>
          <a:prstGeom prst="rect">
            <a:avLst/>
          </a:prstGeom>
        </p:spPr>
        <p:txBody>
          <a:bodyPr wrap="square">
            <a:spAutoFit/>
          </a:bodyPr>
          <a:lstStyle/>
          <a:p>
            <a:pPr algn="ctr"/>
            <a:r>
              <a:rPr lang="en-US" sz="2800" b="1" dirty="0" err="1">
                <a:solidFill>
                  <a:srgbClr val="FF0000"/>
                </a:solidFill>
                <a:latin typeface="Times New Roman" pitchFamily="18" charset="0"/>
                <a:cs typeface="Times New Roman" pitchFamily="18" charset="0"/>
              </a:rPr>
              <a:t>Hội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thảo</a:t>
            </a:r>
            <a:r>
              <a:rPr lang="en-US" sz="2800" b="1" dirty="0">
                <a:solidFill>
                  <a:srgbClr val="FF0000"/>
                </a:solidFill>
                <a:latin typeface="Times New Roman" pitchFamily="18" charset="0"/>
                <a:cs typeface="Times New Roman" pitchFamily="18" charset="0"/>
              </a:rPr>
              <a:t> </a:t>
            </a:r>
            <a:endParaRPr lang="en-US" sz="2800" b="1" dirty="0" smtClean="0">
              <a:solidFill>
                <a:srgbClr val="FF0000"/>
              </a:solidFill>
              <a:latin typeface="Times New Roman" pitchFamily="18" charset="0"/>
              <a:cs typeface="Times New Roman" pitchFamily="18" charset="0"/>
            </a:endParaRPr>
          </a:p>
          <a:p>
            <a:r>
              <a:rPr lang="en-US" sz="2400" b="1" dirty="0" smtClean="0">
                <a:solidFill>
                  <a:srgbClr val="0033CC"/>
                </a:solidFill>
                <a:latin typeface="Times New Roman" pitchFamily="18" charset="0"/>
                <a:cs typeface="Times New Roman" pitchFamily="18" charset="0"/>
              </a:rPr>
              <a:t>“</a:t>
            </a:r>
            <a:r>
              <a:rPr lang="en-US" sz="2400" b="1" dirty="0" err="1">
                <a:solidFill>
                  <a:srgbClr val="0033CC"/>
                </a:solidFill>
                <a:latin typeface="Times New Roman" pitchFamily="18" charset="0"/>
                <a:cs typeface="Times New Roman" pitchFamily="18" charset="0"/>
              </a:rPr>
              <a:t>Làm</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thế</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nào</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để</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tận</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dụng</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cơ</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hội</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của</a:t>
            </a:r>
            <a:r>
              <a:rPr lang="en-US" sz="2400" b="1" dirty="0">
                <a:solidFill>
                  <a:srgbClr val="0033CC"/>
                </a:solidFill>
                <a:latin typeface="Times New Roman" pitchFamily="18" charset="0"/>
                <a:cs typeface="Times New Roman" pitchFamily="18" charset="0"/>
              </a:rPr>
              <a:t> EVFTA </a:t>
            </a:r>
            <a:r>
              <a:rPr lang="en-US" sz="2400" b="1" dirty="0" err="1">
                <a:solidFill>
                  <a:srgbClr val="0033CC"/>
                </a:solidFill>
                <a:latin typeface="Times New Roman" pitchFamily="18" charset="0"/>
                <a:cs typeface="Times New Roman" pitchFamily="18" charset="0"/>
              </a:rPr>
              <a:t>và</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nâng</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cao</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năng</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lực</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doanh</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nghiệp</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nông</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nghiệp</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tham</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gia</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chuỗi</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giá</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trị</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toàn</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cầu</a:t>
            </a:r>
            <a:r>
              <a:rPr lang="en-US" sz="2400" b="1" dirty="0">
                <a:solidFill>
                  <a:srgbClr val="0033CC"/>
                </a:solidFill>
                <a:latin typeface="Times New Roman" pitchFamily="18" charset="0"/>
                <a:cs typeface="Times New Roman" pitchFamily="18" charset="0"/>
              </a:rPr>
              <a:t>”.</a:t>
            </a:r>
            <a:endParaRPr lang="en-US" sz="2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16509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461963"/>
            <a:ext cx="858202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351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7"/>
            <a:ext cx="8610600" cy="533400"/>
          </a:xfrm>
        </p:spPr>
        <p:txBody>
          <a:bodyPr>
            <a:normAutofit fontScale="90000"/>
          </a:bodyPr>
          <a:lstStyle/>
          <a:p>
            <a:r>
              <a:rPr lang="en-US" sz="3200" b="1" dirty="0" smtClean="0">
                <a:solidFill>
                  <a:srgbClr val="0000CC"/>
                </a:solidFill>
                <a:latin typeface="Times New Roman" pitchFamily="18" charset="0"/>
                <a:cs typeface="Times New Roman" pitchFamily="18" charset="0"/>
              </a:rPr>
              <a:t>3.5. </a:t>
            </a:r>
            <a:r>
              <a:rPr lang="en-US" sz="3200" b="1" dirty="0" err="1" smtClean="0">
                <a:solidFill>
                  <a:srgbClr val="0000CC"/>
                </a:solidFill>
                <a:latin typeface="Times New Roman" pitchFamily="18" charset="0"/>
                <a:cs typeface="Times New Roman" pitchFamily="18" charset="0"/>
              </a:rPr>
              <a:t>Nâng</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cao</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năng</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lực</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doanh</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nghiệp</a:t>
            </a:r>
            <a:endParaRPr lang="en-US" sz="3200" b="1" dirty="0"/>
          </a:p>
        </p:txBody>
      </p:sp>
      <p:sp>
        <p:nvSpPr>
          <p:cNvPr id="3" name="Content Placeholder 2"/>
          <p:cNvSpPr>
            <a:spLocks noGrp="1"/>
          </p:cNvSpPr>
          <p:nvPr>
            <p:ph idx="1"/>
          </p:nvPr>
        </p:nvSpPr>
        <p:spPr>
          <a:xfrm>
            <a:off x="76200" y="609600"/>
            <a:ext cx="9067800" cy="6248400"/>
          </a:xfrm>
        </p:spPr>
        <p:txBody>
          <a:bodyPr>
            <a:noAutofit/>
          </a:bodyPr>
          <a:lstStyle/>
          <a:p>
            <a:pPr marL="0" indent="0">
              <a:spcBef>
                <a:spcPts val="0"/>
              </a:spcBef>
              <a:buFont typeface="Arial" charset="0"/>
              <a:buChar char="•"/>
            </a:pPr>
            <a:r>
              <a:rPr lang="en-US" sz="2000" dirty="0" smtClean="0">
                <a:solidFill>
                  <a:srgbClr val="0033CC"/>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Lý</a:t>
            </a:r>
            <a:r>
              <a:rPr lang="en-US" sz="2000" b="1" dirty="0" smtClean="0">
                <a:solidFill>
                  <a:srgbClr val="FF0000"/>
                </a:solidFill>
                <a:latin typeface="Times New Roman" pitchFamily="18" charset="0"/>
                <a:cs typeface="Times New Roman" pitchFamily="18" charset="0"/>
              </a:rPr>
              <a:t> do</a:t>
            </a:r>
            <a:r>
              <a:rPr lang="en-US" sz="2000" dirty="0" smtClean="0">
                <a:solidFill>
                  <a:srgbClr val="0033CC"/>
                </a:solidFill>
                <a:latin typeface="Times New Roman" pitchFamily="18" charset="0"/>
                <a:cs typeface="Times New Roman" pitchFamily="18" charset="0"/>
              </a:rPr>
              <a:t>:- N</a:t>
            </a:r>
            <a:r>
              <a:rPr lang="vi-VN" sz="2000" dirty="0" smtClean="0">
                <a:solidFill>
                  <a:srgbClr val="0033CC"/>
                </a:solidFill>
                <a:latin typeface="Times New Roman" pitchFamily="18" charset="0"/>
                <a:cs typeface="Times New Roman" pitchFamily="18" charset="0"/>
              </a:rPr>
              <a:t>hững </a:t>
            </a:r>
            <a:r>
              <a:rPr lang="vi-VN" sz="2000" dirty="0">
                <a:solidFill>
                  <a:srgbClr val="0033CC"/>
                </a:solidFill>
                <a:latin typeface="Times New Roman" pitchFamily="18" charset="0"/>
                <a:cs typeface="Times New Roman" pitchFamily="18" charset="0"/>
              </a:rPr>
              <a:t>ưu đãi từ Hiệp định </a:t>
            </a:r>
            <a:r>
              <a:rPr lang="en-US" sz="2000" dirty="0" err="1" smtClean="0">
                <a:solidFill>
                  <a:srgbClr val="0033CC"/>
                </a:solidFill>
                <a:latin typeface="Times New Roman" pitchFamily="18" charset="0"/>
                <a:cs typeface="Times New Roman" pitchFamily="18" charset="0"/>
              </a:rPr>
              <a:t>chỉ</a:t>
            </a:r>
            <a:r>
              <a:rPr lang="en-US" sz="2000" dirty="0" smtClean="0">
                <a:solidFill>
                  <a:srgbClr val="0033CC"/>
                </a:solidFill>
                <a:latin typeface="Times New Roman" pitchFamily="18" charset="0"/>
                <a:cs typeface="Times New Roman" pitchFamily="18" charset="0"/>
              </a:rPr>
              <a:t> </a:t>
            </a:r>
            <a:r>
              <a:rPr lang="vi-VN" sz="2000" dirty="0" smtClean="0">
                <a:solidFill>
                  <a:srgbClr val="0033CC"/>
                </a:solidFill>
                <a:latin typeface="Times New Roman" pitchFamily="18" charset="0"/>
                <a:cs typeface="Times New Roman" pitchFamily="18" charset="0"/>
              </a:rPr>
              <a:t>là </a:t>
            </a:r>
            <a:r>
              <a:rPr lang="vi-VN" sz="2000" dirty="0">
                <a:solidFill>
                  <a:srgbClr val="0033CC"/>
                </a:solidFill>
                <a:latin typeface="Times New Roman" pitchFamily="18" charset="0"/>
                <a:cs typeface="Times New Roman" pitchFamily="18" charset="0"/>
              </a:rPr>
              <a:t>hỗ trợ, tiên quyết vẫn phải là </a:t>
            </a:r>
            <a:r>
              <a:rPr lang="vi-VN" sz="2000" dirty="0" smtClean="0">
                <a:solidFill>
                  <a:srgbClr val="0033CC"/>
                </a:solidFill>
                <a:latin typeface="Times New Roman" pitchFamily="18" charset="0"/>
                <a:cs typeface="Times New Roman" pitchFamily="18" charset="0"/>
              </a:rPr>
              <a:t>nội</a:t>
            </a:r>
            <a:endParaRPr lang="en-US" sz="2000" dirty="0" smtClean="0">
              <a:solidFill>
                <a:srgbClr val="0033CC"/>
              </a:solidFill>
              <a:latin typeface="Times New Roman" pitchFamily="18" charset="0"/>
              <a:cs typeface="Times New Roman" pitchFamily="18" charset="0"/>
            </a:endParaRPr>
          </a:p>
          <a:p>
            <a:pPr marL="0" indent="0">
              <a:spcBef>
                <a:spcPts val="0"/>
              </a:spcBef>
              <a:buNone/>
            </a:pPr>
            <a:r>
              <a:rPr lang="en-US" sz="2000" dirty="0">
                <a:solidFill>
                  <a:srgbClr val="0033CC"/>
                </a:solidFill>
                <a:latin typeface="Times New Roman" pitchFamily="18" charset="0"/>
                <a:cs typeface="Times New Roman" pitchFamily="18" charset="0"/>
              </a:rPr>
              <a:t> </a:t>
            </a:r>
            <a:r>
              <a:rPr lang="en-US" sz="2000" dirty="0" smtClean="0">
                <a:solidFill>
                  <a:srgbClr val="0033CC"/>
                </a:solidFill>
                <a:latin typeface="Times New Roman" pitchFamily="18" charset="0"/>
                <a:cs typeface="Times New Roman" pitchFamily="18" charset="0"/>
              </a:rPr>
              <a:t>                  </a:t>
            </a:r>
            <a:r>
              <a:rPr lang="vi-VN" sz="2000" dirty="0" smtClean="0">
                <a:solidFill>
                  <a:srgbClr val="0033CC"/>
                </a:solidFill>
                <a:latin typeface="Times New Roman" pitchFamily="18" charset="0"/>
                <a:cs typeface="Times New Roman" pitchFamily="18" charset="0"/>
              </a:rPr>
              <a:t> </a:t>
            </a:r>
            <a:r>
              <a:rPr lang="vi-VN" sz="2000" dirty="0">
                <a:solidFill>
                  <a:srgbClr val="0033CC"/>
                </a:solidFill>
                <a:latin typeface="Times New Roman" pitchFamily="18" charset="0"/>
                <a:cs typeface="Times New Roman" pitchFamily="18" charset="0"/>
              </a:rPr>
              <a:t>lực doanh nghiệp và quyết tâm đổi mới chính </a:t>
            </a:r>
            <a:r>
              <a:rPr lang="vi-VN" sz="2000" dirty="0" smtClean="0">
                <a:solidFill>
                  <a:srgbClr val="0033CC"/>
                </a:solidFill>
                <a:latin typeface="Times New Roman" pitchFamily="18" charset="0"/>
                <a:cs typeface="Times New Roman" pitchFamily="18" charset="0"/>
              </a:rPr>
              <a:t>mình</a:t>
            </a:r>
            <a:endParaRPr lang="en-US" sz="2000" dirty="0" smtClean="0">
              <a:solidFill>
                <a:srgbClr val="0033CC"/>
              </a:solidFill>
              <a:latin typeface="Times New Roman" pitchFamily="18" charset="0"/>
              <a:cs typeface="Times New Roman" pitchFamily="18" charset="0"/>
            </a:endParaRPr>
          </a:p>
          <a:p>
            <a:pPr marL="0" indent="0">
              <a:spcBef>
                <a:spcPts val="0"/>
              </a:spcBef>
              <a:buNone/>
            </a:pPr>
            <a:r>
              <a:rPr lang="de-DE" sz="2000" dirty="0" smtClean="0">
                <a:solidFill>
                  <a:srgbClr val="0033CC"/>
                </a:solidFill>
                <a:latin typeface="Times New Roman" pitchFamily="18" charset="0"/>
                <a:cs typeface="Times New Roman" pitchFamily="18" charset="0"/>
              </a:rPr>
              <a:t>             -  Cần </a:t>
            </a:r>
            <a:r>
              <a:rPr lang="de-DE" sz="2000" dirty="0">
                <a:solidFill>
                  <a:srgbClr val="0033CC"/>
                </a:solidFill>
                <a:latin typeface="Times New Roman" pitchFamily="18" charset="0"/>
                <a:cs typeface="Times New Roman" pitchFamily="18" charset="0"/>
              </a:rPr>
              <a:t>thay đổi tư duy kinh doanh trong bối cảnh mới, lấy sức ép về </a:t>
            </a:r>
            <a:endParaRPr lang="de-DE" sz="2000" dirty="0" smtClean="0">
              <a:solidFill>
                <a:srgbClr val="0033CC"/>
              </a:solidFill>
              <a:latin typeface="Times New Roman" pitchFamily="18" charset="0"/>
              <a:cs typeface="Times New Roman" pitchFamily="18" charset="0"/>
            </a:endParaRPr>
          </a:p>
          <a:p>
            <a:pPr marL="0" indent="0">
              <a:spcBef>
                <a:spcPts val="0"/>
              </a:spcBef>
              <a:buNone/>
            </a:pPr>
            <a:r>
              <a:rPr lang="de-DE" sz="2000" dirty="0">
                <a:solidFill>
                  <a:srgbClr val="0033CC"/>
                </a:solidFill>
                <a:latin typeface="Times New Roman" pitchFamily="18" charset="0"/>
                <a:cs typeface="Times New Roman" pitchFamily="18" charset="0"/>
              </a:rPr>
              <a:t> </a:t>
            </a:r>
            <a:r>
              <a:rPr lang="de-DE" sz="2000" dirty="0" smtClean="0">
                <a:solidFill>
                  <a:srgbClr val="0033CC"/>
                </a:solidFill>
                <a:latin typeface="Times New Roman" pitchFamily="18" charset="0"/>
                <a:cs typeface="Times New Roman" pitchFamily="18" charset="0"/>
              </a:rPr>
              <a:t>                 cạnh </a:t>
            </a:r>
            <a:r>
              <a:rPr lang="de-DE" sz="2000" dirty="0">
                <a:solidFill>
                  <a:srgbClr val="0033CC"/>
                </a:solidFill>
                <a:latin typeface="Times New Roman" pitchFamily="18" charset="0"/>
                <a:cs typeface="Times New Roman" pitchFamily="18" charset="0"/>
              </a:rPr>
              <a:t>tranh là động lực để đổi mới và phát </a:t>
            </a:r>
            <a:r>
              <a:rPr lang="de-DE" sz="2000" dirty="0" smtClean="0">
                <a:solidFill>
                  <a:srgbClr val="0033CC"/>
                </a:solidFill>
                <a:latin typeface="Times New Roman" pitchFamily="18" charset="0"/>
                <a:cs typeface="Times New Roman" pitchFamily="18" charset="0"/>
              </a:rPr>
              <a:t>triển</a:t>
            </a:r>
          </a:p>
          <a:p>
            <a:pPr>
              <a:spcBef>
                <a:spcPts val="0"/>
              </a:spcBef>
              <a:buFont typeface="Arial" charset="0"/>
              <a:buChar char="•"/>
            </a:pPr>
            <a:r>
              <a:rPr lang="de-DE" sz="2000" dirty="0" smtClean="0">
                <a:solidFill>
                  <a:srgbClr val="FF0000"/>
                </a:solidFill>
                <a:latin typeface="Times New Roman" pitchFamily="18" charset="0"/>
                <a:cs typeface="Times New Roman" pitchFamily="18" charset="0"/>
              </a:rPr>
              <a:t>Mục đích</a:t>
            </a:r>
            <a:r>
              <a:rPr lang="de-DE" sz="2000" dirty="0" smtClean="0">
                <a:solidFill>
                  <a:srgbClr val="0033CC"/>
                </a:solidFill>
                <a:latin typeface="Times New Roman" pitchFamily="18" charset="0"/>
                <a:cs typeface="Times New Roman" pitchFamily="18" charset="0"/>
              </a:rPr>
              <a:t>:  Có </a:t>
            </a:r>
            <a:r>
              <a:rPr lang="en-US" sz="2000" dirty="0" err="1" smtClean="0">
                <a:solidFill>
                  <a:srgbClr val="0033CC"/>
                </a:solidFill>
                <a:latin typeface="Times New Roman" pitchFamily="18" charset="0"/>
                <a:cs typeface="Times New Roman" pitchFamily="18" charset="0"/>
              </a:rPr>
              <a:t>định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hướng</a:t>
            </a:r>
            <a:r>
              <a:rPr lang="en-US" sz="2000" dirty="0" smtClean="0">
                <a:solidFill>
                  <a:srgbClr val="0033CC"/>
                </a:solidFill>
                <a:latin typeface="Times New Roman" pitchFamily="18" charset="0"/>
                <a:cs typeface="Times New Roman" pitchFamily="18" charset="0"/>
              </a:rPr>
              <a:t> SXKD </a:t>
            </a:r>
            <a:r>
              <a:rPr lang="en-US" sz="2000" dirty="0" err="1" smtClean="0">
                <a:solidFill>
                  <a:srgbClr val="0033CC"/>
                </a:solidFill>
                <a:latin typeface="Times New Roman" pitchFamily="18" charset="0"/>
                <a:cs typeface="Times New Roman" pitchFamily="18" charset="0"/>
              </a:rPr>
              <a:t>đúng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Chủ</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động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sáng</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tạo</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hành</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động</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nhanh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nắm</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bắt</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cơ</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hội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trưởng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thành</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và</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luôn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giữ</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cho</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mình</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tâm</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thế</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lạc</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quan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tỉnh</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táo</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táo</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bạo</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khôn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ngoan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để</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luôn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chắc</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tay</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lái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trên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cung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đường</a:t>
            </a:r>
            <a:r>
              <a:rPr lang="en-US" sz="2000" dirty="0">
                <a:solidFill>
                  <a:srgbClr val="0033CC"/>
                </a:solidFill>
                <a:latin typeface="Times New Roman" pitchFamily="18" charset="0"/>
                <a:cs typeface="Times New Roman" pitchFamily="18" charset="0"/>
              </a:rPr>
              <a:t> EVFTA</a:t>
            </a:r>
            <a:r>
              <a:rPr lang="en-US" sz="2000" dirty="0" smtClean="0">
                <a:solidFill>
                  <a:srgbClr val="0033CC"/>
                </a:solidFill>
                <a:latin typeface="Times New Roman" pitchFamily="18" charset="0"/>
                <a:cs typeface="Times New Roman" pitchFamily="18" charset="0"/>
              </a:rPr>
              <a:t>.</a:t>
            </a:r>
          </a:p>
          <a:p>
            <a:pPr>
              <a:spcBef>
                <a:spcPts val="0"/>
              </a:spcBef>
              <a:buFont typeface="Arial" charset="0"/>
              <a:buChar char="•"/>
            </a:pPr>
            <a:r>
              <a:rPr lang="en-US" sz="2000" dirty="0" err="1" smtClean="0">
                <a:solidFill>
                  <a:srgbClr val="FF0000"/>
                </a:solidFill>
                <a:latin typeface="Times New Roman" pitchFamily="18" charset="0"/>
                <a:cs typeface="Times New Roman" pitchFamily="18" charset="0"/>
              </a:rPr>
              <a:t>Cách</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thức</a:t>
            </a:r>
            <a:r>
              <a:rPr lang="en-US" sz="2000" dirty="0" smtClean="0">
                <a:solidFill>
                  <a:srgbClr val="FF0000"/>
                </a:solidFill>
                <a:latin typeface="Times New Roman" pitchFamily="18" charset="0"/>
                <a:cs typeface="Times New Roman" pitchFamily="18" charset="0"/>
              </a:rPr>
              <a:t>:</a:t>
            </a:r>
          </a:p>
          <a:p>
            <a:pPr>
              <a:spcBef>
                <a:spcPts val="0"/>
              </a:spcBef>
              <a:buFontTx/>
              <a:buChar char="-"/>
            </a:pPr>
            <a:r>
              <a:rPr lang="en-US" sz="2000" dirty="0" err="1" smtClean="0">
                <a:solidFill>
                  <a:srgbClr val="0033CC"/>
                </a:solidFill>
                <a:latin typeface="Times New Roman" pitchFamily="18" charset="0"/>
                <a:cs typeface="Times New Roman" pitchFamily="18" charset="0"/>
              </a:rPr>
              <a:t>Quy</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hoạch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Sản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xuất</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gắn</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với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hệ</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thống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kết</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cấu</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hạ</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tầng</a:t>
            </a:r>
            <a:r>
              <a:rPr lang="en-US" sz="2000" dirty="0" smtClean="0">
                <a:solidFill>
                  <a:srgbClr val="0033CC"/>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a:t>
            </a:r>
            <a:r>
              <a:rPr lang="en-US" sz="2000" dirty="0" err="1" smtClean="0">
                <a:solidFill>
                  <a:srgbClr val="C00000"/>
                </a:solidFill>
                <a:latin typeface="Times New Roman" pitchFamily="18" charset="0"/>
                <a:cs typeface="Times New Roman" pitchFamily="18" charset="0"/>
              </a:rPr>
              <a:t>cơ</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bản</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và</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quan</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trọng</a:t>
            </a:r>
            <a:r>
              <a:rPr lang="en-US" sz="2000" dirty="0" smtClean="0">
                <a:solidFill>
                  <a:srgbClr val="C00000"/>
                </a:solidFill>
                <a:latin typeface="Times New Roman" pitchFamily="18" charset="0"/>
                <a:cs typeface="Times New Roman" pitchFamily="18" charset="0"/>
              </a:rPr>
              <a:t>)</a:t>
            </a:r>
          </a:p>
          <a:p>
            <a:pPr>
              <a:spcBef>
                <a:spcPts val="0"/>
              </a:spcBef>
              <a:buFontTx/>
              <a:buChar char="-"/>
            </a:pPr>
            <a:r>
              <a:rPr lang="en-US" sz="2000" dirty="0" err="1" smtClean="0">
                <a:solidFill>
                  <a:srgbClr val="C00000"/>
                </a:solidFill>
                <a:latin typeface="Times New Roman" pitchFamily="18" charset="0"/>
                <a:cs typeface="Times New Roman" pitchFamily="18" charset="0"/>
              </a:rPr>
              <a:t>Tổ</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chức</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lại</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sản</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xuất</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theo</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hướng</a:t>
            </a:r>
            <a:r>
              <a:rPr lang="en-US" sz="2000" dirty="0" smtClean="0">
                <a:solidFill>
                  <a:srgbClr val="C00000"/>
                </a:solidFill>
                <a:latin typeface="Times New Roman" pitchFamily="18" charset="0"/>
                <a:cs typeface="Times New Roman" pitchFamily="18" charset="0"/>
              </a:rPr>
              <a:t>: </a:t>
            </a:r>
            <a:r>
              <a:rPr lang="en-US" sz="2000" dirty="0" smtClean="0">
                <a:solidFill>
                  <a:srgbClr val="0033CC"/>
                </a:solidFill>
                <a:latin typeface="Times New Roman" pitchFamily="18" charset="0"/>
                <a:cs typeface="Times New Roman" pitchFamily="18" charset="0"/>
              </a:rPr>
              <a:t>(i) </a:t>
            </a:r>
            <a:r>
              <a:rPr lang="en-US" sz="2000" dirty="0" err="1" smtClean="0">
                <a:solidFill>
                  <a:srgbClr val="0033CC"/>
                </a:solidFill>
                <a:latin typeface="Times New Roman" pitchFamily="18" charset="0"/>
                <a:cs typeface="Times New Roman" pitchFamily="18" charset="0"/>
              </a:rPr>
              <a:t>Lựa</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chọn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sản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phẩm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và</a:t>
            </a:r>
            <a:r>
              <a:rPr lang="en-US" sz="2000" dirty="0" smtClean="0">
                <a:solidFill>
                  <a:srgbClr val="0033CC"/>
                </a:solidFill>
                <a:latin typeface="Times New Roman" pitchFamily="18" charset="0"/>
                <a:cs typeface="Times New Roman" pitchFamily="18" charset="0"/>
              </a:rPr>
              <a:t> qui </a:t>
            </a:r>
            <a:r>
              <a:rPr lang="en-US" sz="2000" dirty="0" err="1" smtClean="0">
                <a:solidFill>
                  <a:srgbClr val="0033CC"/>
                </a:solidFill>
                <a:latin typeface="Times New Roman" pitchFamily="18" charset="0"/>
                <a:cs typeface="Times New Roman" pitchFamily="18" charset="0"/>
              </a:rPr>
              <a:t>mô</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sản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xuất</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phù</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hợp</a:t>
            </a:r>
            <a:r>
              <a:rPr lang="en-US" sz="2000" dirty="0" smtClean="0">
                <a:solidFill>
                  <a:srgbClr val="0033CC"/>
                </a:solidFill>
                <a:latin typeface="Times New Roman" pitchFamily="18" charset="0"/>
                <a:cs typeface="Times New Roman" pitchFamily="18" charset="0"/>
              </a:rPr>
              <a:t>; (ii) </a:t>
            </a:r>
            <a:r>
              <a:rPr lang="en-US" sz="2000" dirty="0" err="1">
                <a:solidFill>
                  <a:srgbClr val="0033CC"/>
                </a:solidFill>
              </a:rPr>
              <a:t>chuyển</a:t>
            </a:r>
            <a:r>
              <a:rPr lang="en-US" sz="2000" dirty="0">
                <a:solidFill>
                  <a:srgbClr val="0033CC"/>
                </a:solidFill>
              </a:rPr>
              <a:t> </a:t>
            </a:r>
            <a:r>
              <a:rPr lang="en-US" sz="2000" dirty="0" err="1">
                <a:solidFill>
                  <a:srgbClr val="0033CC"/>
                </a:solidFill>
              </a:rPr>
              <a:t>đổi</a:t>
            </a:r>
            <a:r>
              <a:rPr lang="en-US" sz="2000" dirty="0">
                <a:solidFill>
                  <a:srgbClr val="0033CC"/>
                </a:solidFill>
              </a:rPr>
              <a:t> </a:t>
            </a:r>
            <a:r>
              <a:rPr lang="en-US" sz="2000" dirty="0" err="1">
                <a:solidFill>
                  <a:srgbClr val="0033CC"/>
                </a:solidFill>
              </a:rPr>
              <a:t>cơ</a:t>
            </a:r>
            <a:r>
              <a:rPr lang="en-US" sz="2000" dirty="0">
                <a:solidFill>
                  <a:srgbClr val="0033CC"/>
                </a:solidFill>
              </a:rPr>
              <a:t> </a:t>
            </a:r>
            <a:r>
              <a:rPr lang="en-US" sz="2000" dirty="0" err="1">
                <a:solidFill>
                  <a:srgbClr val="0033CC"/>
                </a:solidFill>
              </a:rPr>
              <a:t>cấu</a:t>
            </a:r>
            <a:r>
              <a:rPr lang="en-US" sz="2000" dirty="0">
                <a:solidFill>
                  <a:srgbClr val="0033CC"/>
                </a:solidFill>
              </a:rPr>
              <a:t> </a:t>
            </a:r>
            <a:r>
              <a:rPr lang="en-US" sz="2000" dirty="0" err="1">
                <a:solidFill>
                  <a:srgbClr val="0033CC"/>
                </a:solidFill>
              </a:rPr>
              <a:t>sản</a:t>
            </a:r>
            <a:r>
              <a:rPr lang="en-US" sz="2000" dirty="0">
                <a:solidFill>
                  <a:srgbClr val="0033CC"/>
                </a:solidFill>
              </a:rPr>
              <a:t> </a:t>
            </a:r>
            <a:r>
              <a:rPr lang="en-US" sz="2000" dirty="0" err="1">
                <a:solidFill>
                  <a:srgbClr val="0033CC"/>
                </a:solidFill>
              </a:rPr>
              <a:t>phẩm</a:t>
            </a:r>
            <a:r>
              <a:rPr lang="en-US" sz="2000" dirty="0">
                <a:solidFill>
                  <a:srgbClr val="0033CC"/>
                </a:solidFill>
              </a:rPr>
              <a:t> </a:t>
            </a:r>
            <a:r>
              <a:rPr lang="en-US" sz="2000" dirty="0" err="1">
                <a:solidFill>
                  <a:srgbClr val="0033CC"/>
                </a:solidFill>
              </a:rPr>
              <a:t>theo</a:t>
            </a:r>
            <a:r>
              <a:rPr lang="en-US" sz="2000" dirty="0">
                <a:solidFill>
                  <a:srgbClr val="0033CC"/>
                </a:solidFill>
              </a:rPr>
              <a:t> </a:t>
            </a:r>
            <a:r>
              <a:rPr lang="en-US" sz="2000" dirty="0" err="1">
                <a:solidFill>
                  <a:srgbClr val="0033CC"/>
                </a:solidFill>
              </a:rPr>
              <a:t>chuỗi</a:t>
            </a:r>
            <a:r>
              <a:rPr lang="en-US" sz="2000" dirty="0">
                <a:solidFill>
                  <a:srgbClr val="0033CC"/>
                </a:solidFill>
              </a:rPr>
              <a:t> </a:t>
            </a:r>
            <a:r>
              <a:rPr lang="en-US" sz="2000" dirty="0" err="1">
                <a:solidFill>
                  <a:srgbClr val="0033CC"/>
                </a:solidFill>
              </a:rPr>
              <a:t>giá</a:t>
            </a:r>
            <a:r>
              <a:rPr lang="en-US" sz="2000" dirty="0">
                <a:solidFill>
                  <a:srgbClr val="0033CC"/>
                </a:solidFill>
              </a:rPr>
              <a:t> </a:t>
            </a:r>
            <a:r>
              <a:rPr lang="en-US" sz="2000" dirty="0" err="1">
                <a:solidFill>
                  <a:srgbClr val="0033CC"/>
                </a:solidFill>
              </a:rPr>
              <a:t>trị</a:t>
            </a:r>
            <a:r>
              <a:rPr lang="en-US" sz="2000" dirty="0">
                <a:solidFill>
                  <a:srgbClr val="0033CC"/>
                </a:solidFill>
              </a:rPr>
              <a:t>, </a:t>
            </a:r>
            <a:r>
              <a:rPr lang="en-US" sz="2000" dirty="0" err="1">
                <a:solidFill>
                  <a:srgbClr val="0033CC"/>
                </a:solidFill>
              </a:rPr>
              <a:t>từ</a:t>
            </a:r>
            <a:r>
              <a:rPr lang="en-US" sz="2000" dirty="0">
                <a:solidFill>
                  <a:srgbClr val="0033CC"/>
                </a:solidFill>
              </a:rPr>
              <a:t> XK </a:t>
            </a:r>
            <a:r>
              <a:rPr lang="en-US" sz="2000" dirty="0" err="1">
                <a:solidFill>
                  <a:srgbClr val="0033CC"/>
                </a:solidFill>
              </a:rPr>
              <a:t>nguyên</a:t>
            </a:r>
            <a:r>
              <a:rPr lang="en-US" sz="2000" dirty="0">
                <a:solidFill>
                  <a:srgbClr val="0033CC"/>
                </a:solidFill>
              </a:rPr>
              <a:t> </a:t>
            </a:r>
            <a:r>
              <a:rPr lang="en-US" sz="2000" dirty="0" err="1">
                <a:solidFill>
                  <a:srgbClr val="0033CC"/>
                </a:solidFill>
              </a:rPr>
              <a:t>liệu</a:t>
            </a:r>
            <a:r>
              <a:rPr lang="en-US" sz="2000" dirty="0">
                <a:solidFill>
                  <a:srgbClr val="0033CC"/>
                </a:solidFill>
              </a:rPr>
              <a:t> </a:t>
            </a:r>
            <a:r>
              <a:rPr lang="en-US" sz="2000" dirty="0" err="1">
                <a:solidFill>
                  <a:srgbClr val="0033CC"/>
                </a:solidFill>
              </a:rPr>
              <a:t>thô</a:t>
            </a:r>
            <a:r>
              <a:rPr lang="en-US" sz="2000" dirty="0">
                <a:solidFill>
                  <a:srgbClr val="0033CC"/>
                </a:solidFill>
              </a:rPr>
              <a:t> sang </a:t>
            </a:r>
            <a:r>
              <a:rPr lang="en-US" sz="2000" dirty="0" err="1">
                <a:solidFill>
                  <a:srgbClr val="0033CC"/>
                </a:solidFill>
              </a:rPr>
              <a:t>sản</a:t>
            </a:r>
            <a:r>
              <a:rPr lang="en-US" sz="2000" dirty="0">
                <a:solidFill>
                  <a:srgbClr val="0033CC"/>
                </a:solidFill>
              </a:rPr>
              <a:t> </a:t>
            </a:r>
            <a:r>
              <a:rPr lang="en-US" sz="2000" dirty="0" err="1">
                <a:solidFill>
                  <a:srgbClr val="0033CC"/>
                </a:solidFill>
              </a:rPr>
              <a:t>phẩm</a:t>
            </a:r>
            <a:r>
              <a:rPr lang="en-US" sz="2000" dirty="0">
                <a:solidFill>
                  <a:srgbClr val="0033CC"/>
                </a:solidFill>
              </a:rPr>
              <a:t> </a:t>
            </a:r>
            <a:r>
              <a:rPr lang="en-US" sz="2000" dirty="0" err="1">
                <a:solidFill>
                  <a:srgbClr val="0033CC"/>
                </a:solidFill>
              </a:rPr>
              <a:t>chế</a:t>
            </a:r>
            <a:r>
              <a:rPr lang="en-US" sz="2000" dirty="0">
                <a:solidFill>
                  <a:srgbClr val="0033CC"/>
                </a:solidFill>
              </a:rPr>
              <a:t> </a:t>
            </a:r>
            <a:r>
              <a:rPr lang="en-US" sz="2000" dirty="0" err="1">
                <a:solidFill>
                  <a:srgbClr val="0033CC"/>
                </a:solidFill>
              </a:rPr>
              <a:t>biến</a:t>
            </a:r>
            <a:r>
              <a:rPr lang="en-US" sz="2000" dirty="0">
                <a:solidFill>
                  <a:srgbClr val="0033CC"/>
                </a:solidFill>
              </a:rPr>
              <a:t>, </a:t>
            </a:r>
            <a:r>
              <a:rPr lang="en-US" sz="2000" dirty="0" err="1">
                <a:solidFill>
                  <a:srgbClr val="0033CC"/>
                </a:solidFill>
              </a:rPr>
              <a:t>chế</a:t>
            </a:r>
            <a:r>
              <a:rPr lang="en-US" sz="2000" dirty="0">
                <a:solidFill>
                  <a:srgbClr val="0033CC"/>
                </a:solidFill>
              </a:rPr>
              <a:t> </a:t>
            </a:r>
            <a:r>
              <a:rPr lang="en-US" sz="2000" dirty="0" err="1">
                <a:solidFill>
                  <a:srgbClr val="0033CC"/>
                </a:solidFill>
              </a:rPr>
              <a:t>biến</a:t>
            </a:r>
            <a:r>
              <a:rPr lang="en-US" sz="2000" dirty="0">
                <a:solidFill>
                  <a:srgbClr val="0033CC"/>
                </a:solidFill>
              </a:rPr>
              <a:t> </a:t>
            </a:r>
            <a:r>
              <a:rPr lang="en-US" sz="2000" dirty="0" err="1">
                <a:solidFill>
                  <a:srgbClr val="0033CC"/>
                </a:solidFill>
              </a:rPr>
              <a:t>sâu</a:t>
            </a:r>
            <a:r>
              <a:rPr lang="en-US" sz="2000" dirty="0">
                <a:solidFill>
                  <a:srgbClr val="0033CC"/>
                </a:solidFill>
              </a:rPr>
              <a:t>, </a:t>
            </a:r>
            <a:r>
              <a:rPr lang="en-US" sz="2000" dirty="0" err="1">
                <a:solidFill>
                  <a:srgbClr val="0033CC"/>
                </a:solidFill>
              </a:rPr>
              <a:t>từ</a:t>
            </a:r>
            <a:r>
              <a:rPr lang="en-US" sz="2000" dirty="0">
                <a:solidFill>
                  <a:srgbClr val="0033CC"/>
                </a:solidFill>
              </a:rPr>
              <a:t> </a:t>
            </a:r>
            <a:r>
              <a:rPr lang="en-US" sz="2000" dirty="0" err="1">
                <a:solidFill>
                  <a:srgbClr val="0033CC"/>
                </a:solidFill>
              </a:rPr>
              <a:t>giá</a:t>
            </a:r>
            <a:r>
              <a:rPr lang="en-US" sz="2000" dirty="0">
                <a:solidFill>
                  <a:srgbClr val="0033CC"/>
                </a:solidFill>
              </a:rPr>
              <a:t> </a:t>
            </a:r>
            <a:r>
              <a:rPr lang="en-US" sz="2000" dirty="0" err="1">
                <a:solidFill>
                  <a:srgbClr val="0033CC"/>
                </a:solidFill>
              </a:rPr>
              <a:t>trị</a:t>
            </a:r>
            <a:r>
              <a:rPr lang="en-US" sz="2000" dirty="0">
                <a:solidFill>
                  <a:srgbClr val="0033CC"/>
                </a:solidFill>
              </a:rPr>
              <a:t> </a:t>
            </a:r>
            <a:r>
              <a:rPr lang="en-US" sz="2000" dirty="0" err="1">
                <a:solidFill>
                  <a:srgbClr val="0033CC"/>
                </a:solidFill>
              </a:rPr>
              <a:t>gia</a:t>
            </a:r>
            <a:r>
              <a:rPr lang="en-US" sz="2000" dirty="0">
                <a:solidFill>
                  <a:srgbClr val="0033CC"/>
                </a:solidFill>
              </a:rPr>
              <a:t> </a:t>
            </a:r>
            <a:r>
              <a:rPr lang="en-US" sz="2000" dirty="0" err="1">
                <a:solidFill>
                  <a:srgbClr val="0033CC"/>
                </a:solidFill>
              </a:rPr>
              <a:t>tăng</a:t>
            </a:r>
            <a:r>
              <a:rPr lang="en-US" sz="2000" dirty="0">
                <a:solidFill>
                  <a:srgbClr val="0033CC"/>
                </a:solidFill>
              </a:rPr>
              <a:t> </a:t>
            </a:r>
            <a:r>
              <a:rPr lang="en-US" sz="2000" dirty="0" err="1">
                <a:solidFill>
                  <a:srgbClr val="0033CC"/>
                </a:solidFill>
              </a:rPr>
              <a:t>thấp</a:t>
            </a:r>
            <a:r>
              <a:rPr lang="en-US" sz="2000" dirty="0">
                <a:solidFill>
                  <a:srgbClr val="0033CC"/>
                </a:solidFill>
              </a:rPr>
              <a:t> sang </a:t>
            </a:r>
            <a:r>
              <a:rPr lang="en-US" sz="2000" dirty="0" err="1">
                <a:solidFill>
                  <a:srgbClr val="0033CC"/>
                </a:solidFill>
              </a:rPr>
              <a:t>sản</a:t>
            </a:r>
            <a:r>
              <a:rPr lang="en-US" sz="2000" dirty="0">
                <a:solidFill>
                  <a:srgbClr val="0033CC"/>
                </a:solidFill>
              </a:rPr>
              <a:t> </a:t>
            </a:r>
            <a:r>
              <a:rPr lang="en-US" sz="2000" dirty="0" err="1">
                <a:solidFill>
                  <a:srgbClr val="0033CC"/>
                </a:solidFill>
              </a:rPr>
              <a:t>phẩm</a:t>
            </a:r>
            <a:r>
              <a:rPr lang="en-US" sz="2000" dirty="0">
                <a:solidFill>
                  <a:srgbClr val="0033CC"/>
                </a:solidFill>
              </a:rPr>
              <a:t> </a:t>
            </a:r>
            <a:r>
              <a:rPr lang="en-US" sz="2000" dirty="0" err="1">
                <a:solidFill>
                  <a:srgbClr val="0033CC"/>
                </a:solidFill>
              </a:rPr>
              <a:t>giá</a:t>
            </a:r>
            <a:r>
              <a:rPr lang="en-US" sz="2000" dirty="0">
                <a:solidFill>
                  <a:srgbClr val="0033CC"/>
                </a:solidFill>
              </a:rPr>
              <a:t> </a:t>
            </a:r>
            <a:r>
              <a:rPr lang="en-US" sz="2000" dirty="0" err="1">
                <a:solidFill>
                  <a:srgbClr val="0033CC"/>
                </a:solidFill>
              </a:rPr>
              <a:t>trị</a:t>
            </a:r>
            <a:r>
              <a:rPr lang="en-US" sz="2000" dirty="0">
                <a:solidFill>
                  <a:srgbClr val="0033CC"/>
                </a:solidFill>
              </a:rPr>
              <a:t> </a:t>
            </a:r>
            <a:r>
              <a:rPr lang="en-US" sz="2000" dirty="0" err="1">
                <a:solidFill>
                  <a:srgbClr val="0033CC"/>
                </a:solidFill>
              </a:rPr>
              <a:t>gia</a:t>
            </a:r>
            <a:r>
              <a:rPr lang="en-US" sz="2000" dirty="0">
                <a:solidFill>
                  <a:srgbClr val="0033CC"/>
                </a:solidFill>
              </a:rPr>
              <a:t> </a:t>
            </a:r>
            <a:r>
              <a:rPr lang="en-US" sz="2000" dirty="0" err="1">
                <a:solidFill>
                  <a:srgbClr val="0033CC"/>
                </a:solidFill>
              </a:rPr>
              <a:t>tăng</a:t>
            </a:r>
            <a:r>
              <a:rPr lang="en-US" sz="2000" dirty="0">
                <a:solidFill>
                  <a:srgbClr val="0033CC"/>
                </a:solidFill>
              </a:rPr>
              <a:t> </a:t>
            </a:r>
            <a:r>
              <a:rPr lang="en-US" sz="2000" dirty="0" err="1">
                <a:solidFill>
                  <a:srgbClr val="0033CC"/>
                </a:solidFill>
              </a:rPr>
              <a:t>cao</a:t>
            </a:r>
            <a:r>
              <a:rPr lang="en-US" sz="2000" dirty="0">
                <a:solidFill>
                  <a:srgbClr val="0033CC"/>
                </a:solidFill>
              </a:rPr>
              <a:t>; </a:t>
            </a:r>
            <a:r>
              <a:rPr lang="en-US" sz="2000" dirty="0" smtClean="0">
                <a:solidFill>
                  <a:srgbClr val="0033CC"/>
                </a:solidFill>
              </a:rPr>
              <a:t>(iii) </a:t>
            </a:r>
            <a:r>
              <a:rPr lang="en-US" sz="2000" dirty="0" err="1">
                <a:solidFill>
                  <a:srgbClr val="0033CC"/>
                </a:solidFill>
              </a:rPr>
              <a:t>Đầu</a:t>
            </a:r>
            <a:r>
              <a:rPr lang="en-US" sz="2000" dirty="0">
                <a:solidFill>
                  <a:srgbClr val="0033CC"/>
                </a:solidFill>
              </a:rPr>
              <a:t> </a:t>
            </a:r>
            <a:r>
              <a:rPr lang="en-US" sz="2000" dirty="0" err="1">
                <a:solidFill>
                  <a:srgbClr val="0033CC"/>
                </a:solidFill>
              </a:rPr>
              <a:t>tư</a:t>
            </a:r>
            <a:r>
              <a:rPr lang="en-US" sz="2000" dirty="0">
                <a:solidFill>
                  <a:srgbClr val="0033CC"/>
                </a:solidFill>
              </a:rPr>
              <a:t> </a:t>
            </a:r>
            <a:r>
              <a:rPr lang="en-US" sz="2000" dirty="0" err="1">
                <a:solidFill>
                  <a:srgbClr val="0033CC"/>
                </a:solidFill>
              </a:rPr>
              <a:t>đổi</a:t>
            </a:r>
            <a:r>
              <a:rPr lang="en-US" sz="2000" dirty="0">
                <a:solidFill>
                  <a:srgbClr val="0033CC"/>
                </a:solidFill>
              </a:rPr>
              <a:t> </a:t>
            </a:r>
            <a:r>
              <a:rPr lang="en-US" sz="2000" dirty="0" err="1">
                <a:solidFill>
                  <a:srgbClr val="0033CC"/>
                </a:solidFill>
              </a:rPr>
              <a:t>mới</a:t>
            </a:r>
            <a:r>
              <a:rPr lang="en-US" sz="2000" dirty="0">
                <a:solidFill>
                  <a:srgbClr val="0033CC"/>
                </a:solidFill>
              </a:rPr>
              <a:t> </a:t>
            </a:r>
            <a:r>
              <a:rPr lang="en-US" sz="2000" dirty="0" err="1">
                <a:solidFill>
                  <a:srgbClr val="0033CC"/>
                </a:solidFill>
              </a:rPr>
              <a:t>và</a:t>
            </a:r>
            <a:r>
              <a:rPr lang="en-US" sz="2000" dirty="0">
                <a:solidFill>
                  <a:srgbClr val="0033CC"/>
                </a:solidFill>
              </a:rPr>
              <a:t> </a:t>
            </a:r>
            <a:r>
              <a:rPr lang="en-US" sz="2000" dirty="0" err="1">
                <a:solidFill>
                  <a:srgbClr val="0033CC"/>
                </a:solidFill>
              </a:rPr>
              <a:t>nâng</a:t>
            </a:r>
            <a:r>
              <a:rPr lang="en-US" sz="2000" dirty="0">
                <a:solidFill>
                  <a:srgbClr val="0033CC"/>
                </a:solidFill>
              </a:rPr>
              <a:t> </a:t>
            </a:r>
            <a:r>
              <a:rPr lang="en-US" sz="2000" dirty="0" err="1">
                <a:solidFill>
                  <a:srgbClr val="0033CC"/>
                </a:solidFill>
              </a:rPr>
              <a:t>cao</a:t>
            </a:r>
            <a:r>
              <a:rPr lang="en-US" sz="2000" dirty="0">
                <a:solidFill>
                  <a:srgbClr val="0033CC"/>
                </a:solidFill>
              </a:rPr>
              <a:t> </a:t>
            </a:r>
            <a:r>
              <a:rPr lang="en-US" sz="2000" dirty="0" err="1">
                <a:solidFill>
                  <a:srgbClr val="0033CC"/>
                </a:solidFill>
              </a:rPr>
              <a:t>công</a:t>
            </a:r>
            <a:r>
              <a:rPr lang="en-US" sz="2000" dirty="0">
                <a:solidFill>
                  <a:srgbClr val="0033CC"/>
                </a:solidFill>
              </a:rPr>
              <a:t> </a:t>
            </a:r>
            <a:r>
              <a:rPr lang="en-US" sz="2000" dirty="0" err="1">
                <a:solidFill>
                  <a:srgbClr val="0033CC"/>
                </a:solidFill>
              </a:rPr>
              <a:t>nghệ</a:t>
            </a:r>
            <a:r>
              <a:rPr lang="en-US" sz="2000" dirty="0">
                <a:solidFill>
                  <a:srgbClr val="0033CC"/>
                </a:solidFill>
              </a:rPr>
              <a:t> </a:t>
            </a:r>
            <a:r>
              <a:rPr lang="en-US" sz="2000" dirty="0" err="1">
                <a:solidFill>
                  <a:srgbClr val="0033CC"/>
                </a:solidFill>
              </a:rPr>
              <a:t>máy</a:t>
            </a:r>
            <a:r>
              <a:rPr lang="en-US" sz="2000" dirty="0">
                <a:solidFill>
                  <a:srgbClr val="0033CC"/>
                </a:solidFill>
              </a:rPr>
              <a:t> </a:t>
            </a:r>
            <a:r>
              <a:rPr lang="en-US" sz="2000" dirty="0" err="1">
                <a:solidFill>
                  <a:srgbClr val="0033CC"/>
                </a:solidFill>
              </a:rPr>
              <a:t>móc</a:t>
            </a:r>
            <a:r>
              <a:rPr lang="en-US" sz="2000" dirty="0">
                <a:solidFill>
                  <a:srgbClr val="0033CC"/>
                </a:solidFill>
              </a:rPr>
              <a:t>, </a:t>
            </a:r>
            <a:r>
              <a:rPr lang="en-US" sz="2000" dirty="0" err="1">
                <a:solidFill>
                  <a:srgbClr val="0033CC"/>
                </a:solidFill>
              </a:rPr>
              <a:t>công</a:t>
            </a:r>
            <a:r>
              <a:rPr lang="en-US" sz="2000" dirty="0">
                <a:solidFill>
                  <a:srgbClr val="0033CC"/>
                </a:solidFill>
              </a:rPr>
              <a:t> </a:t>
            </a:r>
            <a:r>
              <a:rPr lang="en-US" sz="2000" dirty="0" err="1">
                <a:solidFill>
                  <a:srgbClr val="0033CC"/>
                </a:solidFill>
              </a:rPr>
              <a:t>nghệ</a:t>
            </a:r>
            <a:r>
              <a:rPr lang="en-US" sz="2000" dirty="0">
                <a:solidFill>
                  <a:srgbClr val="0033CC"/>
                </a:solidFill>
              </a:rPr>
              <a:t> </a:t>
            </a:r>
            <a:r>
              <a:rPr lang="en-US" sz="2000" dirty="0" err="1">
                <a:solidFill>
                  <a:srgbClr val="0033CC"/>
                </a:solidFill>
              </a:rPr>
              <a:t>sản</a:t>
            </a:r>
            <a:r>
              <a:rPr lang="en-US" sz="2000" dirty="0">
                <a:solidFill>
                  <a:srgbClr val="0033CC"/>
                </a:solidFill>
              </a:rPr>
              <a:t> </a:t>
            </a:r>
            <a:r>
              <a:rPr lang="en-US" sz="2000" dirty="0" err="1">
                <a:solidFill>
                  <a:srgbClr val="0033CC"/>
                </a:solidFill>
              </a:rPr>
              <a:t>xuất</a:t>
            </a:r>
            <a:r>
              <a:rPr lang="en-US" sz="2000" dirty="0">
                <a:solidFill>
                  <a:srgbClr val="0033CC"/>
                </a:solidFill>
              </a:rPr>
              <a:t>; </a:t>
            </a:r>
            <a:r>
              <a:rPr lang="en-US" sz="2000" dirty="0" err="1">
                <a:solidFill>
                  <a:srgbClr val="0033CC"/>
                </a:solidFill>
              </a:rPr>
              <a:t>Đổi</a:t>
            </a:r>
            <a:r>
              <a:rPr lang="en-US" sz="2000" dirty="0">
                <a:solidFill>
                  <a:srgbClr val="0033CC"/>
                </a:solidFill>
              </a:rPr>
              <a:t> </a:t>
            </a:r>
            <a:r>
              <a:rPr lang="en-US" sz="2000" dirty="0" err="1">
                <a:solidFill>
                  <a:srgbClr val="0033CC"/>
                </a:solidFill>
              </a:rPr>
              <a:t>mới</a:t>
            </a:r>
            <a:r>
              <a:rPr lang="en-US" sz="2000" dirty="0">
                <a:solidFill>
                  <a:srgbClr val="0033CC"/>
                </a:solidFill>
              </a:rPr>
              <a:t> </a:t>
            </a:r>
            <a:r>
              <a:rPr lang="en-US" sz="2000" dirty="0" err="1">
                <a:solidFill>
                  <a:srgbClr val="0033CC"/>
                </a:solidFill>
              </a:rPr>
              <a:t>công</a:t>
            </a:r>
            <a:r>
              <a:rPr lang="en-US" sz="2000" dirty="0">
                <a:solidFill>
                  <a:srgbClr val="0033CC"/>
                </a:solidFill>
              </a:rPr>
              <a:t> </a:t>
            </a:r>
            <a:r>
              <a:rPr lang="en-US" sz="2000" dirty="0" err="1">
                <a:solidFill>
                  <a:srgbClr val="0033CC"/>
                </a:solidFill>
              </a:rPr>
              <a:t>nghệ</a:t>
            </a:r>
            <a:r>
              <a:rPr lang="en-US" sz="2000" dirty="0">
                <a:solidFill>
                  <a:srgbClr val="0033CC"/>
                </a:solidFill>
              </a:rPr>
              <a:t> </a:t>
            </a:r>
            <a:r>
              <a:rPr lang="en-US" sz="2000" dirty="0" err="1">
                <a:solidFill>
                  <a:srgbClr val="0033CC"/>
                </a:solidFill>
              </a:rPr>
              <a:t>mềm</a:t>
            </a:r>
            <a:r>
              <a:rPr lang="en-US" sz="2000" dirty="0">
                <a:solidFill>
                  <a:srgbClr val="0033CC"/>
                </a:solidFill>
              </a:rPr>
              <a:t>, </a:t>
            </a:r>
            <a:r>
              <a:rPr lang="en-US" sz="2000" dirty="0" err="1">
                <a:solidFill>
                  <a:srgbClr val="0033CC"/>
                </a:solidFill>
              </a:rPr>
              <a:t>chứng</a:t>
            </a:r>
            <a:r>
              <a:rPr lang="en-US" sz="2000" dirty="0">
                <a:solidFill>
                  <a:srgbClr val="0033CC"/>
                </a:solidFill>
              </a:rPr>
              <a:t> </a:t>
            </a:r>
            <a:r>
              <a:rPr lang="en-US" sz="2000" dirty="0" err="1">
                <a:solidFill>
                  <a:srgbClr val="0033CC"/>
                </a:solidFill>
              </a:rPr>
              <a:t>nhận</a:t>
            </a:r>
            <a:r>
              <a:rPr lang="en-US" sz="2000" dirty="0">
                <a:solidFill>
                  <a:srgbClr val="0033CC"/>
                </a:solidFill>
              </a:rPr>
              <a:t> </a:t>
            </a:r>
            <a:r>
              <a:rPr lang="en-US" sz="2000" dirty="0" err="1">
                <a:solidFill>
                  <a:srgbClr val="0033CC"/>
                </a:solidFill>
              </a:rPr>
              <a:t>tiêu</a:t>
            </a:r>
            <a:r>
              <a:rPr lang="en-US" sz="2000" dirty="0">
                <a:solidFill>
                  <a:srgbClr val="0033CC"/>
                </a:solidFill>
              </a:rPr>
              <a:t> </a:t>
            </a:r>
            <a:r>
              <a:rPr lang="en-US" sz="2000" dirty="0" err="1">
                <a:solidFill>
                  <a:srgbClr val="0033CC"/>
                </a:solidFill>
              </a:rPr>
              <a:t>chuẩn</a:t>
            </a:r>
            <a:r>
              <a:rPr lang="en-US" sz="2000" dirty="0">
                <a:solidFill>
                  <a:srgbClr val="0033CC"/>
                </a:solidFill>
              </a:rPr>
              <a:t> </a:t>
            </a:r>
            <a:r>
              <a:rPr lang="en-US" sz="2000" dirty="0" err="1">
                <a:solidFill>
                  <a:srgbClr val="0033CC"/>
                </a:solidFill>
              </a:rPr>
              <a:t>tiên</a:t>
            </a:r>
            <a:r>
              <a:rPr lang="en-US" sz="2000" dirty="0">
                <a:solidFill>
                  <a:srgbClr val="0033CC"/>
                </a:solidFill>
              </a:rPr>
              <a:t> </a:t>
            </a:r>
            <a:r>
              <a:rPr lang="en-US" sz="2000" dirty="0" err="1" smtClean="0">
                <a:solidFill>
                  <a:srgbClr val="0033CC"/>
                </a:solidFill>
              </a:rPr>
              <a:t>tiến</a:t>
            </a:r>
            <a:r>
              <a:rPr lang="en-US" sz="2000" dirty="0" smtClean="0">
                <a:solidFill>
                  <a:srgbClr val="0033CC"/>
                </a:solidFill>
              </a:rPr>
              <a:t>; (iv) </a:t>
            </a:r>
            <a:r>
              <a:rPr lang="en-US" sz="2000" dirty="0" err="1">
                <a:solidFill>
                  <a:srgbClr val="0033CC"/>
                </a:solidFill>
              </a:rPr>
              <a:t>áp</a:t>
            </a:r>
            <a:r>
              <a:rPr lang="en-US" sz="2000" dirty="0">
                <a:solidFill>
                  <a:srgbClr val="0033CC"/>
                </a:solidFill>
              </a:rPr>
              <a:t> </a:t>
            </a:r>
            <a:r>
              <a:rPr lang="en-US" sz="2000" dirty="0" err="1">
                <a:solidFill>
                  <a:srgbClr val="0033CC"/>
                </a:solidFill>
              </a:rPr>
              <a:t>dụng</a:t>
            </a:r>
            <a:r>
              <a:rPr lang="en-US" sz="2000" dirty="0">
                <a:solidFill>
                  <a:srgbClr val="0033CC"/>
                </a:solidFill>
              </a:rPr>
              <a:t> </a:t>
            </a:r>
            <a:r>
              <a:rPr lang="en-US" sz="2000" dirty="0" err="1">
                <a:solidFill>
                  <a:srgbClr val="0033CC"/>
                </a:solidFill>
              </a:rPr>
              <a:t>các</a:t>
            </a:r>
            <a:r>
              <a:rPr lang="en-US" sz="2000" dirty="0">
                <a:solidFill>
                  <a:srgbClr val="0033CC"/>
                </a:solidFill>
              </a:rPr>
              <a:t> </a:t>
            </a:r>
            <a:r>
              <a:rPr lang="en-US" sz="2000" dirty="0" err="1">
                <a:solidFill>
                  <a:srgbClr val="0033CC"/>
                </a:solidFill>
              </a:rPr>
              <a:t>quy</a:t>
            </a:r>
            <a:r>
              <a:rPr lang="en-US" sz="2000" dirty="0">
                <a:solidFill>
                  <a:srgbClr val="0033CC"/>
                </a:solidFill>
              </a:rPr>
              <a:t> </a:t>
            </a:r>
            <a:r>
              <a:rPr lang="en-US" sz="2000" dirty="0" err="1">
                <a:solidFill>
                  <a:srgbClr val="0033CC"/>
                </a:solidFill>
              </a:rPr>
              <a:t>trình</a:t>
            </a:r>
            <a:r>
              <a:rPr lang="en-US" sz="2000" dirty="0">
                <a:solidFill>
                  <a:srgbClr val="0033CC"/>
                </a:solidFill>
              </a:rPr>
              <a:t> </a:t>
            </a:r>
            <a:r>
              <a:rPr lang="en-US" sz="2000" dirty="0" err="1">
                <a:solidFill>
                  <a:srgbClr val="0033CC"/>
                </a:solidFill>
              </a:rPr>
              <a:t>tiên</a:t>
            </a:r>
            <a:r>
              <a:rPr lang="en-US" sz="2000" dirty="0">
                <a:solidFill>
                  <a:srgbClr val="0033CC"/>
                </a:solidFill>
              </a:rPr>
              <a:t> </a:t>
            </a:r>
            <a:r>
              <a:rPr lang="en-US" sz="2000" dirty="0" err="1">
                <a:solidFill>
                  <a:srgbClr val="0033CC"/>
                </a:solidFill>
              </a:rPr>
              <a:t>tiến</a:t>
            </a:r>
            <a:r>
              <a:rPr lang="en-US" sz="2000" dirty="0">
                <a:solidFill>
                  <a:srgbClr val="0033CC"/>
                </a:solidFill>
              </a:rPr>
              <a:t> </a:t>
            </a:r>
            <a:r>
              <a:rPr lang="en-US" sz="2000" dirty="0" err="1">
                <a:solidFill>
                  <a:srgbClr val="0033CC"/>
                </a:solidFill>
              </a:rPr>
              <a:t>vào</a:t>
            </a:r>
            <a:r>
              <a:rPr lang="en-US" sz="2000" dirty="0">
                <a:solidFill>
                  <a:srgbClr val="0033CC"/>
                </a:solidFill>
              </a:rPr>
              <a:t> </a:t>
            </a:r>
            <a:r>
              <a:rPr lang="en-US" sz="2000" dirty="0" err="1">
                <a:solidFill>
                  <a:srgbClr val="0033CC"/>
                </a:solidFill>
              </a:rPr>
              <a:t>lĩnh</a:t>
            </a:r>
            <a:r>
              <a:rPr lang="en-US" sz="2000" dirty="0">
                <a:solidFill>
                  <a:srgbClr val="0033CC"/>
                </a:solidFill>
              </a:rPr>
              <a:t> </a:t>
            </a:r>
            <a:r>
              <a:rPr lang="en-US" sz="2000" dirty="0" err="1">
                <a:solidFill>
                  <a:srgbClr val="0033CC"/>
                </a:solidFill>
              </a:rPr>
              <a:t>vực</a:t>
            </a:r>
            <a:r>
              <a:rPr lang="en-US" sz="2000" dirty="0">
                <a:solidFill>
                  <a:srgbClr val="0033CC"/>
                </a:solidFill>
              </a:rPr>
              <a:t> </a:t>
            </a:r>
            <a:r>
              <a:rPr lang="en-US" sz="2000" dirty="0" err="1">
                <a:solidFill>
                  <a:srgbClr val="0033CC"/>
                </a:solidFill>
              </a:rPr>
              <a:t>nông</a:t>
            </a:r>
            <a:r>
              <a:rPr lang="en-US" sz="2000" dirty="0">
                <a:solidFill>
                  <a:srgbClr val="0033CC"/>
                </a:solidFill>
              </a:rPr>
              <a:t> </a:t>
            </a:r>
            <a:r>
              <a:rPr lang="en-US" sz="2000" dirty="0" err="1" smtClean="0">
                <a:solidFill>
                  <a:srgbClr val="0033CC"/>
                </a:solidFill>
              </a:rPr>
              <a:t>nghiệp</a:t>
            </a:r>
            <a:r>
              <a:rPr lang="en-US" sz="2000" dirty="0">
                <a:solidFill>
                  <a:srgbClr val="0033CC"/>
                </a:solidFill>
              </a:rPr>
              <a:t> </a:t>
            </a:r>
            <a:endParaRPr lang="en-US" sz="2000" dirty="0" smtClean="0">
              <a:solidFill>
                <a:srgbClr val="0033CC"/>
              </a:solidFill>
              <a:latin typeface="Times New Roman" pitchFamily="18" charset="0"/>
              <a:cs typeface="Times New Roman" pitchFamily="18" charset="0"/>
            </a:endParaRPr>
          </a:p>
          <a:p>
            <a:pPr>
              <a:spcBef>
                <a:spcPts val="0"/>
              </a:spcBef>
              <a:buFontTx/>
              <a:buChar char="-"/>
            </a:pP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Đào</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tạo</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nguồn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nhân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lực</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về</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kỹ</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năng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nghề</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nghệp</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ứng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xử</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và</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quản</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lý</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thông</a:t>
            </a:r>
            <a:r>
              <a:rPr lang="en-US" sz="2000" dirty="0" smtClean="0">
                <a:solidFill>
                  <a:srgbClr val="0033CC"/>
                </a:solidFill>
                <a:latin typeface="Times New Roman" pitchFamily="18" charset="0"/>
                <a:cs typeface="Times New Roman" pitchFamily="18" charset="0"/>
              </a:rPr>
              <a:t> tin </a:t>
            </a:r>
            <a:r>
              <a:rPr lang="en-US" sz="2000" dirty="0" err="1">
                <a:solidFill>
                  <a:srgbClr val="0033CC"/>
                </a:solidFill>
                <a:latin typeface="Times New Roman" pitchFamily="18" charset="0"/>
                <a:cs typeface="Times New Roman" pitchFamily="18" charset="0"/>
              </a:rPr>
              <a:t>trong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hội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nhập</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quốc</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tế</a:t>
            </a:r>
            <a:r>
              <a:rPr lang="en-US" sz="2000" dirty="0" smtClean="0">
                <a:solidFill>
                  <a:srgbClr val="0033CC"/>
                </a:solidFill>
                <a:latin typeface="Times New Roman" pitchFamily="18" charset="0"/>
                <a:cs typeface="Times New Roman" pitchFamily="18" charset="0"/>
              </a:rPr>
              <a:t>“</a:t>
            </a:r>
          </a:p>
          <a:p>
            <a:pPr>
              <a:spcBef>
                <a:spcPts val="0"/>
              </a:spcBef>
              <a:buFontTx/>
              <a:buChar char="-"/>
            </a:pPr>
            <a:r>
              <a:rPr lang="en-US" sz="2000" dirty="0" err="1" smtClean="0">
                <a:solidFill>
                  <a:srgbClr val="0033CC"/>
                </a:solidFill>
                <a:latin typeface="Times New Roman" pitchFamily="18" charset="0"/>
                <a:cs typeface="Times New Roman" pitchFamily="18" charset="0"/>
              </a:rPr>
              <a:t>Hợp</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tác</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liên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kết</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giữa</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các</a:t>
            </a:r>
            <a:r>
              <a:rPr lang="en-US" sz="2000" dirty="0" smtClean="0">
                <a:solidFill>
                  <a:srgbClr val="0033CC"/>
                </a:solidFill>
                <a:latin typeface="Times New Roman" pitchFamily="18" charset="0"/>
                <a:cs typeface="Times New Roman" pitchFamily="18" charset="0"/>
              </a:rPr>
              <a:t> DN (</a:t>
            </a:r>
            <a:r>
              <a:rPr lang="en-US" sz="2000" dirty="0" err="1" smtClean="0">
                <a:solidFill>
                  <a:srgbClr val="0033CC"/>
                </a:solidFill>
                <a:latin typeface="Times New Roman" pitchFamily="18" charset="0"/>
                <a:cs typeface="Times New Roman" pitchFamily="18" charset="0"/>
              </a:rPr>
              <a:t>hiệp</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hội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chuỗi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giá</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trị</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hàng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hóa</a:t>
            </a:r>
            <a:r>
              <a:rPr lang="en-US" sz="2000" dirty="0" smtClean="0">
                <a:solidFill>
                  <a:srgbClr val="0033CC"/>
                </a:solidFill>
                <a:latin typeface="Times New Roman" pitchFamily="18" charset="0"/>
                <a:cs typeface="Times New Roman" pitchFamily="18" charset="0"/>
              </a:rPr>
              <a:t>)</a:t>
            </a:r>
          </a:p>
          <a:p>
            <a:pPr>
              <a:spcBef>
                <a:spcPts val="0"/>
              </a:spcBef>
              <a:buFontTx/>
              <a:buChar char="-"/>
            </a:pPr>
            <a:r>
              <a:rPr lang="en-US" sz="2000" dirty="0" smtClean="0">
                <a:solidFill>
                  <a:srgbClr val="0033CC"/>
                </a:solidFill>
                <a:latin typeface="Times New Roman" pitchFamily="18" charset="0"/>
                <a:cs typeface="Times New Roman" pitchFamily="18" charset="0"/>
              </a:rPr>
              <a:t>Đ</a:t>
            </a:r>
            <a:r>
              <a:rPr lang="vi-VN" sz="2000" dirty="0" smtClean="0">
                <a:solidFill>
                  <a:srgbClr val="0033CC"/>
                </a:solidFill>
                <a:latin typeface="Times New Roman" pitchFamily="18" charset="0"/>
                <a:cs typeface="Times New Roman" pitchFamily="18" charset="0"/>
              </a:rPr>
              <a:t>ẩy </a:t>
            </a:r>
            <a:r>
              <a:rPr lang="vi-VN" sz="2000" dirty="0">
                <a:solidFill>
                  <a:srgbClr val="0033CC"/>
                </a:solidFill>
                <a:latin typeface="Times New Roman" pitchFamily="18" charset="0"/>
                <a:cs typeface="Times New Roman" pitchFamily="18" charset="0"/>
              </a:rPr>
              <a:t>mạnh hoạt động xúc tiến thương mại, phát triển, quảng bá thương hiệu qua mạng, trên các kênh internet, điện thoại di dộng, mạng xã hội; </a:t>
            </a:r>
            <a:endParaRPr lang="en-US" sz="2000" dirty="0" smtClean="0">
              <a:solidFill>
                <a:srgbClr val="0033CC"/>
              </a:solidFill>
              <a:latin typeface="Times New Roman" pitchFamily="18" charset="0"/>
              <a:cs typeface="Times New Roman" pitchFamily="18" charset="0"/>
            </a:endParaRPr>
          </a:p>
          <a:p>
            <a:pPr>
              <a:spcBef>
                <a:spcPts val="0"/>
              </a:spcBef>
              <a:buFontTx/>
              <a:buChar char="-"/>
            </a:pPr>
            <a:endParaRPr lang="en-US" sz="2000" dirty="0" smtClean="0">
              <a:solidFill>
                <a:srgbClr val="0033CC"/>
              </a:solidFill>
              <a:latin typeface="Times New Roman" pitchFamily="18" charset="0"/>
              <a:cs typeface="Times New Roman" pitchFamily="18" charset="0"/>
            </a:endParaRPr>
          </a:p>
          <a:p>
            <a:pPr>
              <a:spcBef>
                <a:spcPts val="0"/>
              </a:spcBef>
              <a:buFontTx/>
              <a:buChar char="-"/>
            </a:pPr>
            <a:endParaRPr lang="en-US" sz="2000" dirty="0" smtClean="0">
              <a:solidFill>
                <a:srgbClr val="C00000"/>
              </a:solidFill>
              <a:latin typeface="Times New Roman" pitchFamily="18" charset="0"/>
              <a:cs typeface="Times New Roman" pitchFamily="18" charset="0"/>
            </a:endParaRPr>
          </a:p>
          <a:p>
            <a:pPr>
              <a:spcBef>
                <a:spcPts val="0"/>
              </a:spcBef>
              <a:buFontTx/>
              <a:buChar char="-"/>
            </a:pPr>
            <a:endParaRPr lang="en-US" sz="2000" dirty="0" smtClean="0">
              <a:solidFill>
                <a:srgbClr val="C00000"/>
              </a:solidFill>
              <a:latin typeface="Times New Roman" pitchFamily="18" charset="0"/>
              <a:cs typeface="Times New Roman" pitchFamily="18" charset="0"/>
            </a:endParaRPr>
          </a:p>
          <a:p>
            <a:pPr>
              <a:spcBef>
                <a:spcPts val="0"/>
              </a:spcBef>
              <a:buFontTx/>
              <a:buChar char="-"/>
            </a:pPr>
            <a:endParaRPr lang="en-US" sz="2000" dirty="0">
              <a:solidFill>
                <a:srgbClr val="0033CC"/>
              </a:solidFill>
              <a:latin typeface="Times New Roman" pitchFamily="18" charset="0"/>
              <a:cs typeface="Times New Roman" pitchFamily="18" charset="0"/>
            </a:endParaRPr>
          </a:p>
          <a:p>
            <a:pPr marL="0" indent="0">
              <a:spcBef>
                <a:spcPts val="0"/>
              </a:spcBef>
              <a:buNone/>
            </a:pPr>
            <a:endParaRPr lang="de-DE" sz="2000" dirty="0" smtClean="0">
              <a:solidFill>
                <a:srgbClr val="0033CC"/>
              </a:solidFill>
              <a:latin typeface="Times New Roman" pitchFamily="18" charset="0"/>
              <a:cs typeface="Times New Roman" pitchFamily="18" charset="0"/>
            </a:endParaRPr>
          </a:p>
          <a:p>
            <a:pPr marL="0" indent="0">
              <a:spcBef>
                <a:spcPts val="0"/>
              </a:spcBef>
              <a:buNone/>
            </a:pPr>
            <a:endParaRPr lang="en-US" sz="20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12708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ep dinh evfta nang cao nang luc cho dn nong nghiep tham gia chuoi gia tri toan cau"/>
          <p:cNvPicPr/>
          <p:nvPr/>
        </p:nvPicPr>
        <p:blipFill>
          <a:blip r:embed="rId2">
            <a:extLst>
              <a:ext uri="{28A0092B-C50C-407E-A947-70E740481C1C}">
                <a14:useLocalDpi xmlns:a14="http://schemas.microsoft.com/office/drawing/2010/main" val="0"/>
              </a:ext>
            </a:extLst>
          </a:blip>
          <a:srcRect/>
          <a:stretch>
            <a:fillRect/>
          </a:stretch>
        </p:blipFill>
        <p:spPr bwMode="auto">
          <a:xfrm>
            <a:off x="191135" y="962239"/>
            <a:ext cx="3161665" cy="2152650"/>
          </a:xfrm>
          <a:prstGeom prst="rect">
            <a:avLst/>
          </a:prstGeom>
          <a:noFill/>
          <a:ln>
            <a:noFill/>
          </a:ln>
        </p:spPr>
      </p:pic>
      <p:sp>
        <p:nvSpPr>
          <p:cNvPr id="5" name="Rectangle 4"/>
          <p:cNvSpPr/>
          <p:nvPr/>
        </p:nvSpPr>
        <p:spPr>
          <a:xfrm>
            <a:off x="191135" y="61463"/>
            <a:ext cx="8800465" cy="830997"/>
          </a:xfrm>
          <a:prstGeom prst="rect">
            <a:avLst/>
          </a:prstGeom>
        </p:spPr>
        <p:txBody>
          <a:bodyPr wrap="square">
            <a:spAutoFit/>
          </a:bodyPr>
          <a:lstStyle/>
          <a:p>
            <a:pPr algn="ctr"/>
            <a:r>
              <a:rPr lang="en-US" sz="2400" b="1" dirty="0" err="1" smtClean="0"/>
              <a:t>Nâng</a:t>
            </a:r>
            <a:r>
              <a:rPr lang="en-US" sz="2400" b="1" dirty="0" smtClean="0"/>
              <a:t> </a:t>
            </a:r>
            <a:r>
              <a:rPr lang="en-US" sz="2400" b="1" dirty="0" err="1"/>
              <a:t>cao</a:t>
            </a:r>
            <a:r>
              <a:rPr lang="en-US" sz="2400" b="1" dirty="0"/>
              <a:t> </a:t>
            </a:r>
            <a:r>
              <a:rPr lang="en-US" sz="2400" b="1" dirty="0" err="1"/>
              <a:t>năng</a:t>
            </a:r>
            <a:r>
              <a:rPr lang="en-US" sz="2400" b="1" dirty="0"/>
              <a:t> </a:t>
            </a:r>
            <a:r>
              <a:rPr lang="en-US" sz="2400" b="1" dirty="0" err="1"/>
              <a:t>lực</a:t>
            </a:r>
            <a:r>
              <a:rPr lang="en-US" sz="2400" b="1" dirty="0"/>
              <a:t> </a:t>
            </a:r>
            <a:r>
              <a:rPr lang="en-US" sz="2400" b="1" dirty="0" err="1"/>
              <a:t>doanh</a:t>
            </a:r>
            <a:r>
              <a:rPr lang="en-US" sz="2400" b="1" dirty="0"/>
              <a:t> </a:t>
            </a:r>
            <a:r>
              <a:rPr lang="en-US" sz="2400" b="1" dirty="0" err="1"/>
              <a:t>nghiệp</a:t>
            </a:r>
            <a:r>
              <a:rPr lang="en-US" sz="2400" b="1" dirty="0"/>
              <a:t> </a:t>
            </a:r>
            <a:r>
              <a:rPr lang="en-US" sz="2400" b="1" dirty="0" err="1"/>
              <a:t>nông</a:t>
            </a:r>
            <a:r>
              <a:rPr lang="en-US" sz="2400" b="1" dirty="0"/>
              <a:t> </a:t>
            </a:r>
            <a:r>
              <a:rPr lang="en-US" sz="2400" b="1" dirty="0" err="1"/>
              <a:t>nghiệp</a:t>
            </a:r>
            <a:r>
              <a:rPr lang="en-US" sz="2400" b="1" dirty="0"/>
              <a:t> </a:t>
            </a:r>
            <a:r>
              <a:rPr lang="en-US" sz="2400" b="1" dirty="0" err="1"/>
              <a:t>tham</a:t>
            </a:r>
            <a:r>
              <a:rPr lang="en-US" sz="2400" b="1" dirty="0"/>
              <a:t> </a:t>
            </a:r>
            <a:r>
              <a:rPr lang="en-US" sz="2400" b="1" dirty="0" err="1"/>
              <a:t>gia</a:t>
            </a:r>
            <a:r>
              <a:rPr lang="en-US" sz="2400" b="1" dirty="0"/>
              <a:t> </a:t>
            </a:r>
            <a:r>
              <a:rPr lang="en-US" sz="2400" b="1" dirty="0" err="1"/>
              <a:t>chuỗi</a:t>
            </a:r>
            <a:r>
              <a:rPr lang="en-US" sz="2400" b="1" dirty="0"/>
              <a:t> </a:t>
            </a:r>
            <a:r>
              <a:rPr lang="en-US" sz="2400" b="1" dirty="0" err="1"/>
              <a:t>giá</a:t>
            </a:r>
            <a:r>
              <a:rPr lang="en-US" sz="2400" b="1" dirty="0"/>
              <a:t> </a:t>
            </a:r>
            <a:r>
              <a:rPr lang="en-US" sz="2400" b="1" dirty="0" err="1"/>
              <a:t>trị</a:t>
            </a:r>
            <a:r>
              <a:rPr lang="en-US" sz="2400" b="1" dirty="0"/>
              <a:t> </a:t>
            </a:r>
            <a:r>
              <a:rPr lang="en-US" sz="2400" b="1" dirty="0" err="1"/>
              <a:t>toàn</a:t>
            </a:r>
            <a:r>
              <a:rPr lang="en-US" sz="2400" b="1" dirty="0"/>
              <a:t> </a:t>
            </a:r>
            <a:r>
              <a:rPr lang="en-US" sz="2400" b="1" dirty="0" err="1"/>
              <a:t>cầu</a:t>
            </a:r>
            <a:r>
              <a:rPr lang="en-US" sz="2400" b="1" dirty="0"/>
              <a:t>”.</a:t>
            </a:r>
            <a:endParaRPr lang="en-US" sz="2400" dirty="0"/>
          </a:p>
        </p:txBody>
      </p:sp>
      <p:sp>
        <p:nvSpPr>
          <p:cNvPr id="6" name="Rectangle 5"/>
          <p:cNvSpPr/>
          <p:nvPr/>
        </p:nvSpPr>
        <p:spPr>
          <a:xfrm>
            <a:off x="3726542" y="1143000"/>
            <a:ext cx="5225143" cy="5078313"/>
          </a:xfrm>
          <a:prstGeom prst="rect">
            <a:avLst/>
          </a:prstGeom>
        </p:spPr>
        <p:txBody>
          <a:bodyPr wrap="square">
            <a:spAutoFit/>
          </a:bodyPr>
          <a:lstStyle/>
          <a:p>
            <a:r>
              <a:rPr lang="en-US" dirty="0" err="1" smtClean="0"/>
              <a:t>Để</a:t>
            </a:r>
            <a:r>
              <a:rPr lang="en-US" dirty="0" smtClean="0"/>
              <a:t> </a:t>
            </a:r>
            <a:r>
              <a:rPr lang="en-US" dirty="0" err="1" smtClean="0"/>
              <a:t>nâng</a:t>
            </a:r>
            <a:r>
              <a:rPr lang="en-US" dirty="0" smtClean="0"/>
              <a:t> </a:t>
            </a:r>
            <a:r>
              <a:rPr lang="en-US" dirty="0" err="1" smtClean="0"/>
              <a:t>cao</a:t>
            </a:r>
            <a:r>
              <a:rPr lang="en-US" dirty="0" smtClean="0"/>
              <a:t> </a:t>
            </a:r>
            <a:r>
              <a:rPr lang="en-US" dirty="0" err="1" smtClean="0"/>
              <a:t>thị</a:t>
            </a:r>
            <a:r>
              <a:rPr lang="en-US" dirty="0" smtClean="0"/>
              <a:t> </a:t>
            </a:r>
            <a:r>
              <a:rPr lang="en-US" dirty="0" err="1" smtClean="0"/>
              <a:t>phần</a:t>
            </a:r>
            <a:r>
              <a:rPr lang="en-US" dirty="0" smtClean="0"/>
              <a:t> </a:t>
            </a:r>
            <a:r>
              <a:rPr lang="en-US" dirty="0" err="1" smtClean="0"/>
              <a:t>và</a:t>
            </a:r>
            <a:r>
              <a:rPr lang="en-US" dirty="0" smtClean="0"/>
              <a:t> </a:t>
            </a:r>
            <a:r>
              <a:rPr lang="en-US" dirty="0" err="1" smtClean="0"/>
              <a:t>giá</a:t>
            </a:r>
            <a:r>
              <a:rPr lang="en-US" dirty="0" smtClean="0"/>
              <a:t> </a:t>
            </a:r>
            <a:r>
              <a:rPr lang="en-US" dirty="0" err="1" smtClean="0"/>
              <a:t>trị</a:t>
            </a:r>
            <a:r>
              <a:rPr lang="en-US" dirty="0" smtClean="0"/>
              <a:t> </a:t>
            </a:r>
            <a:r>
              <a:rPr lang="en-US" dirty="0" err="1" smtClean="0"/>
              <a:t>xuất</a:t>
            </a:r>
            <a:r>
              <a:rPr lang="en-US" dirty="0" smtClean="0"/>
              <a:t> </a:t>
            </a:r>
            <a:r>
              <a:rPr lang="en-US" dirty="0" err="1" smtClean="0"/>
              <a:t>khẩu</a:t>
            </a:r>
            <a:r>
              <a:rPr lang="en-US" dirty="0" smtClean="0"/>
              <a:t>, </a:t>
            </a:r>
            <a:r>
              <a:rPr lang="en-US" dirty="0" err="1" smtClean="0"/>
              <a:t>ông</a:t>
            </a:r>
            <a:r>
              <a:rPr lang="en-US" dirty="0" smtClean="0"/>
              <a:t> </a:t>
            </a:r>
            <a:r>
              <a:rPr lang="en-US" dirty="0" err="1" smtClean="0"/>
              <a:t>đã</a:t>
            </a:r>
            <a:r>
              <a:rPr lang="en-US" dirty="0" smtClean="0"/>
              <a:t> </a:t>
            </a:r>
            <a:r>
              <a:rPr lang="en-US" dirty="0" err="1" smtClean="0"/>
              <a:t>đưa</a:t>
            </a:r>
            <a:r>
              <a:rPr lang="en-US" dirty="0" smtClean="0"/>
              <a:t> </a:t>
            </a:r>
            <a:r>
              <a:rPr lang="en-US" dirty="0" err="1" smtClean="0"/>
              <a:t>ra</a:t>
            </a:r>
            <a:r>
              <a:rPr lang="en-US" dirty="0" smtClean="0"/>
              <a:t> </a:t>
            </a:r>
            <a:r>
              <a:rPr lang="en-US" dirty="0" err="1" smtClean="0"/>
              <a:t>nhiều</a:t>
            </a:r>
            <a:r>
              <a:rPr lang="en-US" dirty="0" smtClean="0"/>
              <a:t> </a:t>
            </a:r>
            <a:r>
              <a:rPr lang="en-US" dirty="0" err="1" smtClean="0"/>
              <a:t>giải</a:t>
            </a:r>
            <a:r>
              <a:rPr lang="en-US" dirty="0" smtClean="0"/>
              <a:t> </a:t>
            </a:r>
            <a:r>
              <a:rPr lang="en-US" dirty="0" err="1" smtClean="0"/>
              <a:t>pháp</a:t>
            </a:r>
            <a:r>
              <a:rPr lang="en-US" dirty="0" smtClean="0"/>
              <a:t> </a:t>
            </a:r>
            <a:r>
              <a:rPr lang="en-US" dirty="0" err="1" smtClean="0"/>
              <a:t>để</a:t>
            </a:r>
            <a:r>
              <a:rPr lang="en-US" dirty="0" smtClean="0"/>
              <a:t> DN </a:t>
            </a:r>
            <a:r>
              <a:rPr lang="en-US" dirty="0" err="1" smtClean="0"/>
              <a:t>vượt</a:t>
            </a:r>
            <a:r>
              <a:rPr lang="en-US" dirty="0" smtClean="0"/>
              <a:t> qua </a:t>
            </a:r>
            <a:r>
              <a:rPr lang="en-US" dirty="0" err="1" smtClean="0"/>
              <a:t>rào</a:t>
            </a:r>
            <a:r>
              <a:rPr lang="en-US" dirty="0" smtClean="0"/>
              <a:t> </a:t>
            </a:r>
            <a:r>
              <a:rPr lang="en-US" dirty="0" err="1" smtClean="0"/>
              <a:t>cản</a:t>
            </a:r>
            <a:r>
              <a:rPr lang="en-US" dirty="0" smtClean="0"/>
              <a:t> </a:t>
            </a:r>
            <a:r>
              <a:rPr lang="en-US" dirty="0" err="1" smtClean="0"/>
              <a:t>của</a:t>
            </a:r>
            <a:r>
              <a:rPr lang="en-US" dirty="0" smtClean="0"/>
              <a:t> </a:t>
            </a:r>
            <a:r>
              <a:rPr lang="en-US" dirty="0" err="1" smtClean="0"/>
              <a:t>thị</a:t>
            </a:r>
            <a:r>
              <a:rPr lang="en-US" dirty="0" smtClean="0"/>
              <a:t> </a:t>
            </a:r>
            <a:r>
              <a:rPr lang="en-US" dirty="0" err="1" smtClean="0"/>
              <a:t>trường</a:t>
            </a:r>
            <a:r>
              <a:rPr lang="en-US" dirty="0" smtClean="0"/>
              <a:t> </a:t>
            </a:r>
            <a:r>
              <a:rPr lang="en-US" dirty="0" err="1" smtClean="0"/>
              <a:t>đích</a:t>
            </a:r>
            <a:r>
              <a:rPr lang="en-US" dirty="0" smtClean="0"/>
              <a:t> EU. </a:t>
            </a:r>
            <a:r>
              <a:rPr lang="en-US" dirty="0" err="1" smtClean="0"/>
              <a:t>Cụ</a:t>
            </a:r>
            <a:r>
              <a:rPr lang="en-US" dirty="0" smtClean="0"/>
              <a:t> </a:t>
            </a:r>
            <a:r>
              <a:rPr lang="en-US" dirty="0" err="1" smtClean="0"/>
              <a:t>thể</a:t>
            </a:r>
            <a:r>
              <a:rPr lang="en-US" dirty="0" smtClean="0"/>
              <a:t>, </a:t>
            </a:r>
            <a:r>
              <a:rPr lang="en-US" dirty="0" err="1" smtClean="0"/>
              <a:t>Giải</a:t>
            </a:r>
            <a:r>
              <a:rPr lang="en-US" dirty="0" smtClean="0"/>
              <a:t> </a:t>
            </a:r>
            <a:r>
              <a:rPr lang="en-US" dirty="0" err="1" smtClean="0"/>
              <a:t>pháp</a:t>
            </a:r>
            <a:r>
              <a:rPr lang="en-US" dirty="0" smtClean="0"/>
              <a:t> </a:t>
            </a:r>
            <a:r>
              <a:rPr lang="en-US" dirty="0" err="1" smtClean="0"/>
              <a:t>tổ</a:t>
            </a:r>
            <a:r>
              <a:rPr lang="en-US" dirty="0" smtClean="0"/>
              <a:t> </a:t>
            </a:r>
            <a:r>
              <a:rPr lang="en-US" dirty="0" err="1" smtClean="0"/>
              <a:t>chức</a:t>
            </a:r>
            <a:r>
              <a:rPr lang="en-US" dirty="0" smtClean="0"/>
              <a:t> </a:t>
            </a:r>
            <a:r>
              <a:rPr lang="en-US" dirty="0" err="1" smtClean="0"/>
              <a:t>lại</a:t>
            </a:r>
            <a:r>
              <a:rPr lang="en-US" dirty="0" smtClean="0"/>
              <a:t> </a:t>
            </a:r>
            <a:r>
              <a:rPr lang="en-US" dirty="0" err="1" smtClean="0"/>
              <a:t>sản</a:t>
            </a:r>
            <a:r>
              <a:rPr lang="en-US" dirty="0" smtClean="0"/>
              <a:t> </a:t>
            </a:r>
            <a:r>
              <a:rPr lang="en-US" dirty="0" err="1" smtClean="0"/>
              <a:t>xuất</a:t>
            </a:r>
            <a:r>
              <a:rPr lang="en-US" dirty="0" smtClean="0"/>
              <a:t> </a:t>
            </a:r>
            <a:r>
              <a:rPr lang="en-US" dirty="0" err="1" smtClean="0"/>
              <a:t>để</a:t>
            </a:r>
            <a:r>
              <a:rPr lang="en-US" dirty="0" smtClean="0"/>
              <a:t> </a:t>
            </a:r>
            <a:r>
              <a:rPr lang="en-US" dirty="0" err="1" smtClean="0"/>
              <a:t>nâng</a:t>
            </a:r>
            <a:r>
              <a:rPr lang="en-US" dirty="0" smtClean="0"/>
              <a:t> </a:t>
            </a:r>
            <a:r>
              <a:rPr lang="en-US" dirty="0" err="1" smtClean="0"/>
              <a:t>cao</a:t>
            </a:r>
            <a:r>
              <a:rPr lang="en-US" dirty="0" smtClean="0"/>
              <a:t> </a:t>
            </a:r>
            <a:r>
              <a:rPr lang="en-US" dirty="0" err="1" smtClean="0"/>
              <a:t>chất</a:t>
            </a:r>
            <a:r>
              <a:rPr lang="en-US" dirty="0" smtClean="0"/>
              <a:t> </a:t>
            </a:r>
            <a:r>
              <a:rPr lang="en-US" dirty="0" err="1" smtClean="0"/>
              <a:t>lượng</a:t>
            </a:r>
            <a:r>
              <a:rPr lang="en-US" dirty="0" smtClean="0"/>
              <a:t> </a:t>
            </a:r>
            <a:r>
              <a:rPr lang="en-US" dirty="0" err="1" smtClean="0"/>
              <a:t>sản</a:t>
            </a:r>
            <a:r>
              <a:rPr lang="en-US" dirty="0" smtClean="0"/>
              <a:t> </a:t>
            </a:r>
            <a:r>
              <a:rPr lang="en-US" dirty="0" err="1" smtClean="0"/>
              <a:t>phẩm</a:t>
            </a:r>
            <a:r>
              <a:rPr lang="en-US" dirty="0" smtClean="0"/>
              <a:t>, </a:t>
            </a:r>
            <a:r>
              <a:rPr lang="en-US" dirty="0" err="1" smtClean="0"/>
              <a:t>đảm</a:t>
            </a:r>
            <a:r>
              <a:rPr lang="en-US" dirty="0" smtClean="0"/>
              <a:t> </a:t>
            </a:r>
            <a:r>
              <a:rPr lang="en-US" dirty="0" err="1" smtClean="0"/>
              <a:t>bảo</a:t>
            </a:r>
            <a:r>
              <a:rPr lang="en-US" dirty="0" smtClean="0"/>
              <a:t> </a:t>
            </a:r>
            <a:r>
              <a:rPr lang="en-US" dirty="0" err="1" smtClean="0"/>
              <a:t>các</a:t>
            </a:r>
            <a:r>
              <a:rPr lang="en-US" dirty="0" smtClean="0"/>
              <a:t> </a:t>
            </a:r>
            <a:r>
              <a:rPr lang="en-US" dirty="0" err="1" smtClean="0"/>
              <a:t>yêu</a:t>
            </a:r>
            <a:r>
              <a:rPr lang="en-US" dirty="0" smtClean="0"/>
              <a:t> </a:t>
            </a:r>
            <a:r>
              <a:rPr lang="en-US" dirty="0" err="1" smtClean="0"/>
              <a:t>cầu</a:t>
            </a:r>
            <a:r>
              <a:rPr lang="en-US" dirty="0" smtClean="0"/>
              <a:t> an </a:t>
            </a:r>
            <a:r>
              <a:rPr lang="en-US" dirty="0" err="1" smtClean="0"/>
              <a:t>toàn</a:t>
            </a:r>
            <a:r>
              <a:rPr lang="en-US" dirty="0" smtClean="0"/>
              <a:t> </a:t>
            </a:r>
            <a:r>
              <a:rPr lang="en-US" dirty="0" err="1" smtClean="0"/>
              <a:t>vệ</a:t>
            </a:r>
            <a:r>
              <a:rPr lang="en-US" dirty="0" smtClean="0"/>
              <a:t> </a:t>
            </a:r>
            <a:r>
              <a:rPr lang="en-US" dirty="0" err="1" smtClean="0"/>
              <a:t>sinh</a:t>
            </a:r>
            <a:r>
              <a:rPr lang="en-US" dirty="0" smtClean="0"/>
              <a:t> </a:t>
            </a:r>
            <a:r>
              <a:rPr lang="en-US" dirty="0" err="1" smtClean="0"/>
              <a:t>thực</a:t>
            </a:r>
            <a:r>
              <a:rPr lang="en-US" dirty="0" smtClean="0"/>
              <a:t> </a:t>
            </a:r>
            <a:r>
              <a:rPr lang="en-US" dirty="0" err="1" smtClean="0"/>
              <a:t>phẩm</a:t>
            </a:r>
            <a:r>
              <a:rPr lang="en-US" dirty="0" smtClean="0"/>
              <a:t> </a:t>
            </a:r>
            <a:r>
              <a:rPr lang="en-US" dirty="0" err="1" smtClean="0"/>
              <a:t>hàng</a:t>
            </a:r>
            <a:r>
              <a:rPr lang="en-US" dirty="0" smtClean="0"/>
              <a:t> </a:t>
            </a:r>
            <a:r>
              <a:rPr lang="en-US" dirty="0" err="1" smtClean="0"/>
              <a:t>hóa</a:t>
            </a:r>
            <a:r>
              <a:rPr lang="en-US" dirty="0" smtClean="0"/>
              <a:t>. </a:t>
            </a:r>
            <a:r>
              <a:rPr lang="en-US" dirty="0" err="1" smtClean="0"/>
              <a:t>Trong</a:t>
            </a:r>
            <a:r>
              <a:rPr lang="en-US" dirty="0" smtClean="0"/>
              <a:t> </a:t>
            </a:r>
            <a:r>
              <a:rPr lang="en-US" dirty="0" err="1" smtClean="0"/>
              <a:t>đó</a:t>
            </a:r>
            <a:r>
              <a:rPr lang="en-US" dirty="0" smtClean="0"/>
              <a:t> </a:t>
            </a:r>
            <a:r>
              <a:rPr lang="en-US" dirty="0" err="1" smtClean="0"/>
              <a:t>các</a:t>
            </a:r>
            <a:r>
              <a:rPr lang="en-US" dirty="0" smtClean="0"/>
              <a:t> DN </a:t>
            </a:r>
            <a:r>
              <a:rPr lang="en-US" dirty="0" err="1" smtClean="0"/>
              <a:t>phải</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quy</a:t>
            </a:r>
            <a:r>
              <a:rPr lang="en-US" dirty="0" smtClean="0"/>
              <a:t> </a:t>
            </a:r>
            <a:r>
              <a:rPr lang="en-US" dirty="0" err="1" smtClean="0"/>
              <a:t>mô</a:t>
            </a:r>
            <a:r>
              <a:rPr lang="en-US" dirty="0" smtClean="0"/>
              <a:t> </a:t>
            </a:r>
            <a:r>
              <a:rPr lang="en-US" dirty="0" err="1" smtClean="0"/>
              <a:t>sản</a:t>
            </a:r>
            <a:r>
              <a:rPr lang="en-US" dirty="0" smtClean="0"/>
              <a:t> </a:t>
            </a:r>
            <a:r>
              <a:rPr lang="en-US" dirty="0" err="1" smtClean="0"/>
              <a:t>xuất</a:t>
            </a:r>
            <a:r>
              <a:rPr lang="en-US" dirty="0" smtClean="0"/>
              <a:t> </a:t>
            </a:r>
            <a:r>
              <a:rPr lang="en-US" dirty="0" err="1" smtClean="0"/>
              <a:t>theo</a:t>
            </a:r>
            <a:r>
              <a:rPr lang="en-US" dirty="0" smtClean="0"/>
              <a:t> </a:t>
            </a:r>
            <a:r>
              <a:rPr lang="en-US" dirty="0" err="1" smtClean="0"/>
              <a:t>từng</a:t>
            </a:r>
            <a:r>
              <a:rPr lang="en-US" dirty="0" smtClean="0"/>
              <a:t> </a:t>
            </a:r>
            <a:r>
              <a:rPr lang="en-US" dirty="0" err="1" smtClean="0"/>
              <a:t>ngành</a:t>
            </a:r>
            <a:r>
              <a:rPr lang="en-US" dirty="0" smtClean="0"/>
              <a:t> </a:t>
            </a:r>
            <a:r>
              <a:rPr lang="en-US" dirty="0" err="1" smtClean="0"/>
              <a:t>hàng</a:t>
            </a:r>
            <a:r>
              <a:rPr lang="en-US" dirty="0" smtClean="0"/>
              <a:t>, </a:t>
            </a:r>
            <a:r>
              <a:rPr lang="en-US" dirty="0" err="1" smtClean="0"/>
              <a:t>chuyển</a:t>
            </a:r>
            <a:r>
              <a:rPr lang="en-US" dirty="0" smtClean="0"/>
              <a:t> </a:t>
            </a:r>
            <a:r>
              <a:rPr lang="en-US" dirty="0" err="1" smtClean="0"/>
              <a:t>đổi</a:t>
            </a:r>
            <a:r>
              <a:rPr lang="en-US" dirty="0" smtClean="0"/>
              <a:t> </a:t>
            </a:r>
            <a:r>
              <a:rPr lang="en-US" dirty="0" err="1" smtClean="0"/>
              <a:t>cơ</a:t>
            </a:r>
            <a:r>
              <a:rPr lang="en-US" dirty="0" smtClean="0"/>
              <a:t> </a:t>
            </a:r>
            <a:r>
              <a:rPr lang="en-US" dirty="0" err="1" smtClean="0"/>
              <a:t>cấu</a:t>
            </a:r>
            <a:r>
              <a:rPr lang="en-US" dirty="0" smtClean="0"/>
              <a:t> </a:t>
            </a:r>
            <a:r>
              <a:rPr lang="en-US" dirty="0" err="1" smtClean="0"/>
              <a:t>sản</a:t>
            </a:r>
            <a:r>
              <a:rPr lang="en-US" dirty="0" smtClean="0"/>
              <a:t> </a:t>
            </a:r>
            <a:r>
              <a:rPr lang="en-US" dirty="0" err="1" smtClean="0"/>
              <a:t>phẩm</a:t>
            </a:r>
            <a:r>
              <a:rPr lang="en-US" dirty="0" smtClean="0"/>
              <a:t> </a:t>
            </a:r>
            <a:r>
              <a:rPr lang="en-US" dirty="0" err="1" smtClean="0"/>
              <a:t>theo</a:t>
            </a:r>
            <a:r>
              <a:rPr lang="en-US" dirty="0" smtClean="0"/>
              <a:t> </a:t>
            </a:r>
            <a:r>
              <a:rPr lang="en-US" dirty="0" err="1" smtClean="0"/>
              <a:t>chuỗi</a:t>
            </a:r>
            <a:r>
              <a:rPr lang="en-US" dirty="0" smtClean="0"/>
              <a:t> </a:t>
            </a:r>
            <a:r>
              <a:rPr lang="en-US" dirty="0" err="1" smtClean="0"/>
              <a:t>giá</a:t>
            </a:r>
            <a:r>
              <a:rPr lang="en-US" dirty="0" smtClean="0"/>
              <a:t> </a:t>
            </a:r>
            <a:r>
              <a:rPr lang="en-US" dirty="0" err="1" smtClean="0"/>
              <a:t>trị</a:t>
            </a:r>
            <a:r>
              <a:rPr lang="en-US" dirty="0" smtClean="0"/>
              <a:t>, </a:t>
            </a:r>
            <a:r>
              <a:rPr lang="en-US" dirty="0" err="1" smtClean="0"/>
              <a:t>từ</a:t>
            </a:r>
            <a:r>
              <a:rPr lang="en-US" dirty="0" smtClean="0"/>
              <a:t> XK </a:t>
            </a:r>
            <a:r>
              <a:rPr lang="en-US" dirty="0" err="1" smtClean="0"/>
              <a:t>nguyên</a:t>
            </a:r>
            <a:r>
              <a:rPr lang="en-US" dirty="0" smtClean="0"/>
              <a:t> </a:t>
            </a:r>
            <a:r>
              <a:rPr lang="en-US" dirty="0" err="1" smtClean="0"/>
              <a:t>liệu</a:t>
            </a:r>
            <a:r>
              <a:rPr lang="en-US" dirty="0" smtClean="0"/>
              <a:t> </a:t>
            </a:r>
            <a:r>
              <a:rPr lang="en-US" dirty="0" err="1" smtClean="0"/>
              <a:t>thô</a:t>
            </a:r>
            <a:r>
              <a:rPr lang="en-US" dirty="0" smtClean="0"/>
              <a:t> sang </a:t>
            </a:r>
            <a:r>
              <a:rPr lang="en-US" dirty="0" err="1" smtClean="0"/>
              <a:t>sản</a:t>
            </a:r>
            <a:r>
              <a:rPr lang="en-US" dirty="0" smtClean="0"/>
              <a:t> </a:t>
            </a:r>
            <a:r>
              <a:rPr lang="en-US" dirty="0" err="1" smtClean="0"/>
              <a:t>phẩm</a:t>
            </a:r>
            <a:r>
              <a:rPr lang="en-US" dirty="0" smtClean="0"/>
              <a:t> </a:t>
            </a:r>
            <a:r>
              <a:rPr lang="en-US" dirty="0" err="1" smtClean="0"/>
              <a:t>chế</a:t>
            </a:r>
            <a:r>
              <a:rPr lang="en-US" dirty="0" smtClean="0"/>
              <a:t> </a:t>
            </a:r>
            <a:r>
              <a:rPr lang="en-US" dirty="0" err="1" smtClean="0"/>
              <a:t>biến</a:t>
            </a:r>
            <a:r>
              <a:rPr lang="en-US" dirty="0" smtClean="0"/>
              <a:t>, </a:t>
            </a:r>
            <a:r>
              <a:rPr lang="en-US" dirty="0" err="1" smtClean="0"/>
              <a:t>chế</a:t>
            </a:r>
            <a:r>
              <a:rPr lang="en-US" dirty="0" smtClean="0"/>
              <a:t> </a:t>
            </a:r>
            <a:r>
              <a:rPr lang="en-US" dirty="0" err="1" smtClean="0"/>
              <a:t>biến</a:t>
            </a:r>
            <a:r>
              <a:rPr lang="en-US" dirty="0" smtClean="0"/>
              <a:t> </a:t>
            </a:r>
            <a:r>
              <a:rPr lang="en-US" dirty="0" err="1" smtClean="0"/>
              <a:t>sâu</a:t>
            </a:r>
            <a:r>
              <a:rPr lang="en-US" dirty="0" smtClean="0"/>
              <a:t>, </a:t>
            </a:r>
            <a:r>
              <a:rPr lang="en-US" dirty="0" err="1" smtClean="0"/>
              <a:t>từ</a:t>
            </a:r>
            <a:r>
              <a:rPr lang="en-US" dirty="0" smtClean="0"/>
              <a:t> </a:t>
            </a:r>
            <a:r>
              <a:rPr lang="en-US" dirty="0" err="1" smtClean="0"/>
              <a:t>giá</a:t>
            </a:r>
            <a:r>
              <a:rPr lang="en-US" dirty="0" smtClean="0"/>
              <a:t> </a:t>
            </a:r>
            <a:r>
              <a:rPr lang="en-US" dirty="0" err="1" smtClean="0"/>
              <a:t>trị</a:t>
            </a:r>
            <a:r>
              <a:rPr lang="en-US" dirty="0" smtClean="0"/>
              <a:t> </a:t>
            </a:r>
            <a:r>
              <a:rPr lang="en-US" dirty="0" err="1" smtClean="0"/>
              <a:t>gia</a:t>
            </a:r>
            <a:r>
              <a:rPr lang="en-US" dirty="0" smtClean="0"/>
              <a:t> </a:t>
            </a:r>
            <a:r>
              <a:rPr lang="en-US" dirty="0" err="1" smtClean="0"/>
              <a:t>tăng</a:t>
            </a:r>
            <a:r>
              <a:rPr lang="en-US" dirty="0" smtClean="0"/>
              <a:t> </a:t>
            </a:r>
            <a:r>
              <a:rPr lang="en-US" dirty="0" err="1" smtClean="0"/>
              <a:t>thấp</a:t>
            </a:r>
            <a:r>
              <a:rPr lang="en-US" dirty="0" smtClean="0"/>
              <a:t> sang </a:t>
            </a:r>
            <a:r>
              <a:rPr lang="en-US" dirty="0" err="1" smtClean="0"/>
              <a:t>sản</a:t>
            </a:r>
            <a:r>
              <a:rPr lang="en-US" dirty="0" smtClean="0"/>
              <a:t> </a:t>
            </a:r>
            <a:r>
              <a:rPr lang="en-US" dirty="0" err="1" smtClean="0"/>
              <a:t>phẩm</a:t>
            </a:r>
            <a:r>
              <a:rPr lang="en-US" dirty="0" smtClean="0"/>
              <a:t> </a:t>
            </a:r>
            <a:r>
              <a:rPr lang="en-US" dirty="0" err="1" smtClean="0"/>
              <a:t>giá</a:t>
            </a:r>
            <a:r>
              <a:rPr lang="en-US" dirty="0" smtClean="0"/>
              <a:t> </a:t>
            </a:r>
            <a:r>
              <a:rPr lang="en-US" dirty="0" err="1" smtClean="0"/>
              <a:t>trị</a:t>
            </a:r>
            <a:r>
              <a:rPr lang="en-US" dirty="0" smtClean="0"/>
              <a:t> </a:t>
            </a:r>
            <a:r>
              <a:rPr lang="en-US" dirty="0" err="1" smtClean="0"/>
              <a:t>gia</a:t>
            </a:r>
            <a:r>
              <a:rPr lang="en-US" dirty="0" smtClean="0"/>
              <a:t> </a:t>
            </a:r>
            <a:r>
              <a:rPr lang="en-US" dirty="0" err="1" smtClean="0"/>
              <a:t>tăng</a:t>
            </a:r>
            <a:r>
              <a:rPr lang="en-US" dirty="0" smtClean="0"/>
              <a:t> </a:t>
            </a:r>
            <a:r>
              <a:rPr lang="en-US" dirty="0" err="1" smtClean="0"/>
              <a:t>cao</a:t>
            </a:r>
            <a:r>
              <a:rPr lang="en-US" dirty="0" smtClean="0"/>
              <a:t>; </a:t>
            </a:r>
            <a:r>
              <a:rPr lang="en-US" dirty="0" err="1" smtClean="0"/>
              <a:t>Đầu</a:t>
            </a:r>
            <a:r>
              <a:rPr lang="en-US" dirty="0" smtClean="0"/>
              <a:t> </a:t>
            </a:r>
            <a:r>
              <a:rPr lang="en-US" dirty="0" err="1" smtClean="0"/>
              <a:t>tư</a:t>
            </a:r>
            <a:r>
              <a:rPr lang="en-US" dirty="0" smtClean="0"/>
              <a:t> </a:t>
            </a:r>
            <a:r>
              <a:rPr lang="en-US" dirty="0" err="1" smtClean="0"/>
              <a:t>đổi</a:t>
            </a:r>
            <a:r>
              <a:rPr lang="en-US" dirty="0" smtClean="0"/>
              <a:t> </a:t>
            </a:r>
            <a:r>
              <a:rPr lang="en-US" dirty="0" err="1" smtClean="0"/>
              <a:t>mới</a:t>
            </a:r>
            <a:r>
              <a:rPr lang="en-US" dirty="0" smtClean="0"/>
              <a:t> </a:t>
            </a:r>
            <a:r>
              <a:rPr lang="en-US" dirty="0" err="1" smtClean="0"/>
              <a:t>và</a:t>
            </a:r>
            <a:r>
              <a:rPr lang="en-US" dirty="0" smtClean="0"/>
              <a:t> </a:t>
            </a:r>
            <a:r>
              <a:rPr lang="en-US" dirty="0" err="1" smtClean="0"/>
              <a:t>nâng</a:t>
            </a:r>
            <a:r>
              <a:rPr lang="en-US" dirty="0" smtClean="0"/>
              <a:t> </a:t>
            </a:r>
            <a:r>
              <a:rPr lang="en-US" dirty="0" err="1" smtClean="0"/>
              <a:t>cao</a:t>
            </a:r>
            <a:r>
              <a:rPr lang="en-US" dirty="0" smtClean="0"/>
              <a:t> </a:t>
            </a:r>
            <a:r>
              <a:rPr lang="en-US" dirty="0" err="1" smtClean="0"/>
              <a:t>công</a:t>
            </a:r>
            <a:r>
              <a:rPr lang="en-US" dirty="0" smtClean="0"/>
              <a:t> </a:t>
            </a:r>
            <a:r>
              <a:rPr lang="en-US" dirty="0" err="1" smtClean="0"/>
              <a:t>nghệ</a:t>
            </a:r>
            <a:r>
              <a:rPr lang="en-US" dirty="0" smtClean="0"/>
              <a:t> </a:t>
            </a:r>
            <a:r>
              <a:rPr lang="en-US" dirty="0" err="1" smtClean="0"/>
              <a:t>máy</a:t>
            </a:r>
            <a:r>
              <a:rPr lang="en-US" dirty="0" smtClean="0"/>
              <a:t> </a:t>
            </a:r>
            <a:r>
              <a:rPr lang="en-US" dirty="0" err="1" smtClean="0"/>
              <a:t>móc</a:t>
            </a:r>
            <a:r>
              <a:rPr lang="en-US" dirty="0" smtClean="0"/>
              <a:t>, </a:t>
            </a:r>
            <a:r>
              <a:rPr lang="en-US" dirty="0" err="1" smtClean="0"/>
              <a:t>công</a:t>
            </a:r>
            <a:r>
              <a:rPr lang="en-US" dirty="0" smtClean="0"/>
              <a:t> </a:t>
            </a:r>
            <a:r>
              <a:rPr lang="en-US" dirty="0" err="1" smtClean="0"/>
              <a:t>nghệ</a:t>
            </a:r>
            <a:r>
              <a:rPr lang="en-US" dirty="0" smtClean="0"/>
              <a:t> </a:t>
            </a:r>
            <a:r>
              <a:rPr lang="en-US" dirty="0" err="1" smtClean="0"/>
              <a:t>sản</a:t>
            </a:r>
            <a:r>
              <a:rPr lang="en-US" dirty="0" smtClean="0"/>
              <a:t> </a:t>
            </a:r>
            <a:r>
              <a:rPr lang="en-US" dirty="0" err="1" smtClean="0"/>
              <a:t>xuất</a:t>
            </a:r>
            <a:r>
              <a:rPr lang="en-US" dirty="0" smtClean="0"/>
              <a:t>; </a:t>
            </a:r>
            <a:r>
              <a:rPr lang="en-US" dirty="0" err="1" smtClean="0"/>
              <a:t>Đổi</a:t>
            </a:r>
            <a:r>
              <a:rPr lang="en-US" dirty="0" smtClean="0"/>
              <a:t> </a:t>
            </a:r>
            <a:r>
              <a:rPr lang="en-US" dirty="0" err="1" smtClean="0"/>
              <a:t>mới</a:t>
            </a:r>
            <a:r>
              <a:rPr lang="en-US" dirty="0" smtClean="0"/>
              <a:t> </a:t>
            </a:r>
            <a:r>
              <a:rPr lang="en-US" dirty="0" err="1" smtClean="0"/>
              <a:t>công</a:t>
            </a:r>
            <a:r>
              <a:rPr lang="en-US" dirty="0" smtClean="0"/>
              <a:t> </a:t>
            </a:r>
            <a:r>
              <a:rPr lang="en-US" dirty="0" err="1" smtClean="0"/>
              <a:t>nghệ</a:t>
            </a:r>
            <a:r>
              <a:rPr lang="en-US" dirty="0" smtClean="0"/>
              <a:t> </a:t>
            </a:r>
            <a:r>
              <a:rPr lang="en-US" dirty="0" err="1" smtClean="0"/>
              <a:t>mềm</a:t>
            </a:r>
            <a:r>
              <a:rPr lang="en-US" dirty="0" smtClean="0"/>
              <a:t>, </a:t>
            </a:r>
            <a:r>
              <a:rPr lang="en-US" dirty="0" err="1" smtClean="0"/>
              <a:t>chứng</a:t>
            </a:r>
            <a:r>
              <a:rPr lang="en-US" dirty="0" smtClean="0"/>
              <a:t> </a:t>
            </a:r>
            <a:r>
              <a:rPr lang="en-US" dirty="0" err="1" smtClean="0"/>
              <a:t>nhận</a:t>
            </a:r>
            <a:r>
              <a:rPr lang="en-US" dirty="0" smtClean="0"/>
              <a:t> </a:t>
            </a:r>
            <a:r>
              <a:rPr lang="en-US" dirty="0" err="1" smtClean="0"/>
              <a:t>tiêu</a:t>
            </a:r>
            <a:r>
              <a:rPr lang="en-US" dirty="0" smtClean="0"/>
              <a:t> </a:t>
            </a:r>
            <a:r>
              <a:rPr lang="en-US" dirty="0" err="1" smtClean="0"/>
              <a:t>chuẩn</a:t>
            </a:r>
            <a:r>
              <a:rPr lang="en-US" dirty="0" smtClean="0"/>
              <a:t> </a:t>
            </a:r>
            <a:r>
              <a:rPr lang="en-US" dirty="0" err="1" smtClean="0"/>
              <a:t>tiên</a:t>
            </a:r>
            <a:r>
              <a:rPr lang="en-US" dirty="0" smtClean="0"/>
              <a:t> </a:t>
            </a:r>
            <a:r>
              <a:rPr lang="en-US" dirty="0" err="1" smtClean="0"/>
              <a:t>tiến</a:t>
            </a:r>
            <a:r>
              <a:rPr lang="en-US" dirty="0" smtClean="0"/>
              <a:t>.</a:t>
            </a:r>
          </a:p>
          <a:p>
            <a:r>
              <a:rPr lang="en-US" dirty="0" smtClean="0"/>
              <a:t>“</a:t>
            </a:r>
            <a:r>
              <a:rPr lang="en-US" dirty="0" err="1" smtClean="0"/>
              <a:t>Để</a:t>
            </a:r>
            <a:r>
              <a:rPr lang="en-US" dirty="0" smtClean="0"/>
              <a:t> </a:t>
            </a:r>
            <a:r>
              <a:rPr lang="en-US" dirty="0" err="1" smtClean="0"/>
              <a:t>đáp</a:t>
            </a:r>
            <a:r>
              <a:rPr lang="en-US" dirty="0" smtClean="0"/>
              <a:t> </a:t>
            </a:r>
            <a:r>
              <a:rPr lang="en-US" dirty="0" err="1" smtClean="0"/>
              <a:t>ứng</a:t>
            </a:r>
            <a:r>
              <a:rPr lang="en-US" dirty="0" smtClean="0"/>
              <a:t> </a:t>
            </a:r>
            <a:r>
              <a:rPr lang="en-US" dirty="0" err="1" smtClean="0"/>
              <a:t>rào</a:t>
            </a:r>
            <a:r>
              <a:rPr lang="en-US" dirty="0" smtClean="0"/>
              <a:t> </a:t>
            </a:r>
            <a:r>
              <a:rPr lang="en-US" dirty="0" err="1" smtClean="0"/>
              <a:t>cản</a:t>
            </a:r>
            <a:r>
              <a:rPr lang="en-US" dirty="0" smtClean="0"/>
              <a:t> </a:t>
            </a:r>
            <a:r>
              <a:rPr lang="en-US" dirty="0" err="1" smtClean="0"/>
              <a:t>kỹ</a:t>
            </a:r>
            <a:r>
              <a:rPr lang="en-US" dirty="0" smtClean="0"/>
              <a:t> </a:t>
            </a:r>
            <a:r>
              <a:rPr lang="en-US" dirty="0" err="1" smtClean="0"/>
              <a:t>thuật</a:t>
            </a:r>
            <a:r>
              <a:rPr lang="en-US" dirty="0" smtClean="0"/>
              <a:t> </a:t>
            </a:r>
            <a:r>
              <a:rPr lang="en-US" dirty="0" err="1" smtClean="0"/>
              <a:t>của</a:t>
            </a:r>
            <a:r>
              <a:rPr lang="en-US" dirty="0" smtClean="0"/>
              <a:t> </a:t>
            </a:r>
            <a:r>
              <a:rPr lang="en-US" dirty="0" err="1" smtClean="0"/>
              <a:t>quốc</a:t>
            </a:r>
            <a:r>
              <a:rPr lang="en-US" dirty="0" smtClean="0"/>
              <a:t> </a:t>
            </a:r>
            <a:r>
              <a:rPr lang="en-US" dirty="0" err="1" smtClean="0"/>
              <a:t>gia</a:t>
            </a:r>
            <a:r>
              <a:rPr lang="en-US" dirty="0" smtClean="0"/>
              <a:t> NK, </a:t>
            </a:r>
            <a:r>
              <a:rPr lang="en-US" dirty="0" err="1" smtClean="0"/>
              <a:t>các</a:t>
            </a:r>
            <a:r>
              <a:rPr lang="en-US" dirty="0" smtClean="0"/>
              <a:t> DN, </a:t>
            </a:r>
            <a:r>
              <a:rPr lang="en-US" dirty="0" err="1" smtClean="0"/>
              <a:t>trang</a:t>
            </a:r>
            <a:r>
              <a:rPr lang="en-US" dirty="0" smtClean="0"/>
              <a:t> </a:t>
            </a:r>
            <a:r>
              <a:rPr lang="en-US" dirty="0" err="1" smtClean="0"/>
              <a:t>trại</a:t>
            </a:r>
            <a:r>
              <a:rPr lang="en-US" dirty="0" smtClean="0"/>
              <a:t> </a:t>
            </a:r>
            <a:r>
              <a:rPr lang="en-US" dirty="0" err="1" smtClean="0"/>
              <a:t>sản</a:t>
            </a:r>
            <a:r>
              <a:rPr lang="en-US" dirty="0" smtClean="0"/>
              <a:t> </a:t>
            </a:r>
            <a:r>
              <a:rPr lang="en-US" dirty="0" err="1" smtClean="0"/>
              <a:t>xuất</a:t>
            </a:r>
            <a:r>
              <a:rPr lang="en-US" dirty="0" smtClean="0"/>
              <a:t> </a:t>
            </a:r>
            <a:r>
              <a:rPr lang="en-US" dirty="0" err="1" smtClean="0"/>
              <a:t>cần</a:t>
            </a:r>
            <a:r>
              <a:rPr lang="en-US" dirty="0" smtClean="0"/>
              <a:t> </a:t>
            </a:r>
            <a:r>
              <a:rPr lang="en-US" dirty="0" err="1" smtClean="0"/>
              <a:t>phải</a:t>
            </a:r>
            <a:r>
              <a:rPr lang="en-US" dirty="0" smtClean="0"/>
              <a:t> </a:t>
            </a:r>
            <a:r>
              <a:rPr lang="en-US" dirty="0" err="1" smtClean="0"/>
              <a:t>áp</a:t>
            </a:r>
            <a:r>
              <a:rPr lang="en-US" dirty="0" smtClean="0"/>
              <a:t> </a:t>
            </a:r>
            <a:r>
              <a:rPr lang="en-US" dirty="0" err="1" smtClean="0"/>
              <a:t>dụng</a:t>
            </a:r>
            <a:r>
              <a:rPr lang="en-US" dirty="0" smtClean="0"/>
              <a:t> </a:t>
            </a:r>
            <a:r>
              <a:rPr lang="en-US" dirty="0" err="1" smtClean="0"/>
              <a:t>các</a:t>
            </a:r>
            <a:r>
              <a:rPr lang="en-US" dirty="0" smtClean="0"/>
              <a:t> </a:t>
            </a:r>
            <a:r>
              <a:rPr lang="en-US" dirty="0" err="1" smtClean="0"/>
              <a:t>quy</a:t>
            </a:r>
            <a:r>
              <a:rPr lang="en-US" dirty="0" smtClean="0"/>
              <a:t> </a:t>
            </a:r>
            <a:r>
              <a:rPr lang="en-US" dirty="0" err="1" smtClean="0"/>
              <a:t>trình</a:t>
            </a:r>
            <a:r>
              <a:rPr lang="en-US" dirty="0" smtClean="0"/>
              <a:t> </a:t>
            </a:r>
            <a:r>
              <a:rPr lang="en-US" dirty="0" err="1" smtClean="0"/>
              <a:t>tiên</a:t>
            </a:r>
            <a:r>
              <a:rPr lang="en-US" dirty="0" smtClean="0"/>
              <a:t> </a:t>
            </a:r>
            <a:r>
              <a:rPr lang="en-US" dirty="0" err="1" smtClean="0"/>
              <a:t>tiến</a:t>
            </a:r>
            <a:r>
              <a:rPr lang="en-US" dirty="0" smtClean="0"/>
              <a:t> </a:t>
            </a:r>
            <a:r>
              <a:rPr lang="en-US" dirty="0" err="1" smtClean="0"/>
              <a:t>vào</a:t>
            </a:r>
            <a:r>
              <a:rPr lang="en-US" dirty="0" smtClean="0"/>
              <a:t> </a:t>
            </a:r>
            <a:r>
              <a:rPr lang="en-US" dirty="0" err="1" smtClean="0"/>
              <a:t>lĩnh</a:t>
            </a:r>
            <a:r>
              <a:rPr lang="en-US" dirty="0" smtClean="0"/>
              <a:t> </a:t>
            </a:r>
            <a:r>
              <a:rPr lang="en-US" dirty="0" err="1" smtClean="0"/>
              <a:t>vực</a:t>
            </a:r>
            <a:r>
              <a:rPr lang="en-US" dirty="0" smtClean="0"/>
              <a:t> </a:t>
            </a:r>
            <a:r>
              <a:rPr lang="en-US" dirty="0" err="1" smtClean="0"/>
              <a:t>nông</a:t>
            </a:r>
            <a:r>
              <a:rPr lang="en-US" dirty="0" smtClean="0"/>
              <a:t> </a:t>
            </a:r>
            <a:r>
              <a:rPr lang="en-US" dirty="0" err="1" smtClean="0"/>
              <a:t>nghiệp</a:t>
            </a:r>
            <a:r>
              <a:rPr lang="en-US" dirty="0" smtClean="0"/>
              <a:t>, </a:t>
            </a:r>
            <a:r>
              <a:rPr lang="en-US" dirty="0" err="1" smtClean="0"/>
              <a:t>nông</a:t>
            </a:r>
            <a:r>
              <a:rPr lang="en-US" dirty="0" smtClean="0"/>
              <a:t> </a:t>
            </a:r>
            <a:r>
              <a:rPr lang="en-US" dirty="0" err="1" smtClean="0"/>
              <a:t>thôn</a:t>
            </a:r>
            <a:r>
              <a:rPr lang="en-US" dirty="0" smtClean="0"/>
              <a:t> </a:t>
            </a:r>
            <a:r>
              <a:rPr lang="en-US" dirty="0" err="1" smtClean="0"/>
              <a:t>thông</a:t>
            </a:r>
            <a:r>
              <a:rPr lang="en-US" dirty="0" smtClean="0"/>
              <a:t> qua </a:t>
            </a:r>
            <a:r>
              <a:rPr lang="en-US" dirty="0" err="1" smtClean="0"/>
              <a:t>hoàn</a:t>
            </a:r>
            <a:r>
              <a:rPr lang="en-US" dirty="0" smtClean="0"/>
              <a:t> </a:t>
            </a:r>
            <a:r>
              <a:rPr lang="en-US" dirty="0" err="1" smtClean="0"/>
              <a:t>thiện</a:t>
            </a:r>
            <a:r>
              <a:rPr lang="en-US" dirty="0" smtClean="0"/>
              <a:t> </a:t>
            </a:r>
            <a:r>
              <a:rPr lang="en-US" dirty="0" err="1" smtClean="0"/>
              <a:t>cơ</a:t>
            </a:r>
            <a:r>
              <a:rPr lang="en-US" dirty="0" smtClean="0"/>
              <a:t> </a:t>
            </a:r>
            <a:r>
              <a:rPr lang="en-US" dirty="0" err="1" smtClean="0"/>
              <a:t>sở</a:t>
            </a:r>
            <a:r>
              <a:rPr lang="en-US" dirty="0" smtClean="0"/>
              <a:t> </a:t>
            </a:r>
            <a:r>
              <a:rPr lang="en-US" dirty="0" err="1" smtClean="0"/>
              <a:t>hạ</a:t>
            </a:r>
            <a:r>
              <a:rPr lang="en-US" dirty="0" smtClean="0"/>
              <a:t> </a:t>
            </a:r>
            <a:r>
              <a:rPr lang="en-US" dirty="0" err="1" smtClean="0"/>
              <a:t>tầng</a:t>
            </a:r>
            <a:r>
              <a:rPr lang="en-US" dirty="0" smtClean="0"/>
              <a:t> </a:t>
            </a:r>
            <a:r>
              <a:rPr lang="en-US" dirty="0" err="1" smtClean="0"/>
              <a:t>và</a:t>
            </a:r>
            <a:r>
              <a:rPr lang="en-US" dirty="0" smtClean="0"/>
              <a:t> </a:t>
            </a:r>
            <a:r>
              <a:rPr lang="en-US" dirty="0" err="1" smtClean="0"/>
              <a:t>xây</a:t>
            </a:r>
            <a:r>
              <a:rPr lang="en-US" dirty="0" smtClean="0"/>
              <a:t> </a:t>
            </a:r>
            <a:r>
              <a:rPr lang="en-US" dirty="0" err="1" smtClean="0"/>
              <a:t>dựng</a:t>
            </a:r>
            <a:r>
              <a:rPr lang="en-US" dirty="0" smtClean="0"/>
              <a:t> </a:t>
            </a:r>
            <a:r>
              <a:rPr lang="en-US" dirty="0" err="1" smtClean="0"/>
              <a:t>hệ</a:t>
            </a:r>
            <a:r>
              <a:rPr lang="en-US" dirty="0" smtClean="0"/>
              <a:t> </a:t>
            </a:r>
            <a:r>
              <a:rPr lang="en-US" dirty="0" err="1" smtClean="0"/>
              <a:t>thống</a:t>
            </a:r>
            <a:r>
              <a:rPr lang="en-US" dirty="0" smtClean="0"/>
              <a:t> </a:t>
            </a:r>
            <a:r>
              <a:rPr lang="en-US" dirty="0" err="1" smtClean="0"/>
              <a:t>quản</a:t>
            </a:r>
            <a:r>
              <a:rPr lang="en-US" dirty="0" smtClean="0"/>
              <a:t> </a:t>
            </a:r>
            <a:r>
              <a:rPr lang="en-US" dirty="0" err="1" smtClean="0"/>
              <a:t>lý</a:t>
            </a:r>
            <a:r>
              <a:rPr lang="en-US" dirty="0" smtClean="0"/>
              <a:t> </a:t>
            </a:r>
            <a:r>
              <a:rPr lang="en-US" dirty="0" err="1" smtClean="0"/>
              <a:t>như</a:t>
            </a:r>
            <a:r>
              <a:rPr lang="en-US" dirty="0" smtClean="0"/>
              <a:t>: </a:t>
            </a:r>
            <a:r>
              <a:rPr lang="en-US" dirty="0" err="1" smtClean="0"/>
              <a:t>VietGAP</a:t>
            </a:r>
            <a:r>
              <a:rPr lang="en-US" dirty="0" smtClean="0"/>
              <a:t>, </a:t>
            </a:r>
            <a:r>
              <a:rPr lang="en-US" dirty="0" err="1" smtClean="0"/>
              <a:t>GlobalGAP</a:t>
            </a:r>
            <a:r>
              <a:rPr lang="en-US" dirty="0" smtClean="0"/>
              <a:t>, FOS, ÁC, BAP… </a:t>
            </a:r>
            <a:r>
              <a:rPr lang="en-US" dirty="0" err="1" smtClean="0"/>
              <a:t>đáp</a:t>
            </a:r>
            <a:r>
              <a:rPr lang="en-US" dirty="0" smtClean="0"/>
              <a:t> </a:t>
            </a:r>
            <a:r>
              <a:rPr lang="en-US" dirty="0" err="1" smtClean="0"/>
              <a:t>ứng</a:t>
            </a:r>
            <a:r>
              <a:rPr lang="en-US" dirty="0" smtClean="0"/>
              <a:t> </a:t>
            </a:r>
            <a:r>
              <a:rPr lang="en-US" dirty="0" err="1" smtClean="0"/>
              <a:t>theo</a:t>
            </a:r>
            <a:r>
              <a:rPr lang="en-US" dirty="0" smtClean="0"/>
              <a:t> </a:t>
            </a:r>
            <a:r>
              <a:rPr lang="en-US" dirty="0" err="1" smtClean="0"/>
              <a:t>yêu</a:t>
            </a:r>
            <a:r>
              <a:rPr lang="en-US" dirty="0" smtClean="0"/>
              <a:t> </a:t>
            </a:r>
            <a:r>
              <a:rPr lang="en-US" dirty="0" err="1" smtClean="0"/>
              <a:t>cầu</a:t>
            </a:r>
            <a:r>
              <a:rPr lang="en-US" dirty="0" smtClean="0"/>
              <a:t> </a:t>
            </a:r>
            <a:r>
              <a:rPr lang="en-US" dirty="0" err="1" smtClean="0"/>
              <a:t>của</a:t>
            </a:r>
            <a:r>
              <a:rPr lang="en-US" dirty="0" smtClean="0"/>
              <a:t> </a:t>
            </a:r>
            <a:r>
              <a:rPr lang="en-US" dirty="0" err="1" smtClean="0"/>
              <a:t>nhà</a:t>
            </a:r>
            <a:r>
              <a:rPr lang="en-US" dirty="0" smtClean="0"/>
              <a:t> NK </a:t>
            </a:r>
            <a:r>
              <a:rPr lang="en-US" dirty="0" err="1" smtClean="0"/>
              <a:t>và</a:t>
            </a:r>
            <a:r>
              <a:rPr lang="en-US" dirty="0" smtClean="0"/>
              <a:t> </a:t>
            </a:r>
            <a:r>
              <a:rPr lang="en-US" dirty="0" err="1" smtClean="0"/>
              <a:t>người</a:t>
            </a:r>
            <a:r>
              <a:rPr lang="en-US" dirty="0" smtClean="0"/>
              <a:t> </a:t>
            </a:r>
            <a:r>
              <a:rPr lang="en-US" dirty="0" err="1" smtClean="0"/>
              <a:t>tiêu</a:t>
            </a:r>
            <a:r>
              <a:rPr lang="en-US" dirty="0" smtClean="0"/>
              <a:t> </a:t>
            </a:r>
            <a:r>
              <a:rPr lang="en-US" dirty="0" err="1" smtClean="0"/>
              <a:t>dùng</a:t>
            </a:r>
            <a:r>
              <a:rPr lang="en-US" dirty="0" smtClean="0"/>
              <a:t>” </a:t>
            </a:r>
            <a:r>
              <a:rPr lang="en-US" dirty="0" smtClean="0"/>
              <a:t>-</a:t>
            </a:r>
            <a:endParaRPr lang="en-US" dirty="0"/>
          </a:p>
        </p:txBody>
      </p:sp>
      <p:sp>
        <p:nvSpPr>
          <p:cNvPr id="7" name="Rectangle 6"/>
          <p:cNvSpPr/>
          <p:nvPr/>
        </p:nvSpPr>
        <p:spPr>
          <a:xfrm>
            <a:off x="162106" y="3174103"/>
            <a:ext cx="3190694" cy="923330"/>
          </a:xfrm>
          <a:prstGeom prst="rect">
            <a:avLst/>
          </a:prstGeom>
        </p:spPr>
        <p:txBody>
          <a:bodyPr wrap="square">
            <a:spAutoFit/>
          </a:bodyPr>
          <a:lstStyle/>
          <a:p>
            <a:r>
              <a:rPr lang="en-US" i="1" dirty="0" err="1"/>
              <a:t>Ông</a:t>
            </a:r>
            <a:r>
              <a:rPr lang="en-US" i="1" dirty="0"/>
              <a:t> </a:t>
            </a:r>
            <a:r>
              <a:rPr lang="en-US" i="1" dirty="0" err="1"/>
              <a:t>Lê</a:t>
            </a:r>
            <a:r>
              <a:rPr lang="en-US" i="1" dirty="0"/>
              <a:t> </a:t>
            </a:r>
            <a:r>
              <a:rPr lang="en-US" i="1" dirty="0" err="1"/>
              <a:t>Duy</a:t>
            </a:r>
            <a:r>
              <a:rPr lang="en-US" i="1" dirty="0"/>
              <a:t> Minh - </a:t>
            </a:r>
            <a:r>
              <a:rPr lang="en-US" i="1" dirty="0" err="1"/>
              <a:t>Chủ</a:t>
            </a:r>
            <a:r>
              <a:rPr lang="en-US" i="1" dirty="0"/>
              <a:t> </a:t>
            </a:r>
            <a:r>
              <a:rPr lang="en-US" i="1" dirty="0" err="1"/>
              <a:t>tịch</a:t>
            </a:r>
            <a:r>
              <a:rPr lang="en-US" i="1" dirty="0"/>
              <a:t> </a:t>
            </a:r>
            <a:r>
              <a:rPr lang="en-US" i="1" dirty="0" err="1"/>
              <a:t>Hiệp</a:t>
            </a:r>
            <a:r>
              <a:rPr lang="en-US" i="1" dirty="0"/>
              <a:t> </a:t>
            </a:r>
            <a:r>
              <a:rPr lang="en-US" i="1" dirty="0" err="1"/>
              <a:t>hội</a:t>
            </a:r>
            <a:r>
              <a:rPr lang="en-US" i="1" dirty="0"/>
              <a:t> </a:t>
            </a:r>
            <a:r>
              <a:rPr lang="en-US" i="1" dirty="0" err="1"/>
              <a:t>Trang</a:t>
            </a:r>
            <a:r>
              <a:rPr lang="en-US" i="1" dirty="0"/>
              <a:t> </a:t>
            </a:r>
            <a:r>
              <a:rPr lang="en-US" i="1" dirty="0" err="1"/>
              <a:t>trại</a:t>
            </a:r>
            <a:r>
              <a:rPr lang="en-US" i="1" dirty="0"/>
              <a:t> </a:t>
            </a:r>
            <a:r>
              <a:rPr lang="en-US" i="1" dirty="0" err="1"/>
              <a:t>và</a:t>
            </a:r>
            <a:r>
              <a:rPr lang="en-US" i="1" dirty="0"/>
              <a:t> </a:t>
            </a:r>
            <a:r>
              <a:rPr lang="en-US" i="1" dirty="0" err="1"/>
              <a:t>Doanh</a:t>
            </a:r>
            <a:r>
              <a:rPr lang="en-US" i="1" dirty="0"/>
              <a:t> </a:t>
            </a:r>
            <a:r>
              <a:rPr lang="en-US" i="1" dirty="0" err="1"/>
              <a:t>nghiệp</a:t>
            </a:r>
            <a:r>
              <a:rPr lang="en-US" i="1" dirty="0"/>
              <a:t> </a:t>
            </a:r>
            <a:r>
              <a:rPr lang="en-US" i="1" dirty="0" err="1"/>
              <a:t>Nông</a:t>
            </a:r>
            <a:r>
              <a:rPr lang="en-US" i="1" dirty="0"/>
              <a:t> </a:t>
            </a:r>
            <a:r>
              <a:rPr lang="en-US" i="1" dirty="0" err="1"/>
              <a:t>nghiệp</a:t>
            </a:r>
            <a:r>
              <a:rPr lang="en-US" i="1" dirty="0"/>
              <a:t> </a:t>
            </a:r>
            <a:r>
              <a:rPr lang="en-US" i="1" dirty="0" err="1"/>
              <a:t>Việt</a:t>
            </a:r>
            <a:r>
              <a:rPr lang="en-US" i="1" dirty="0"/>
              <a:t> Nam</a:t>
            </a:r>
            <a:endParaRPr lang="en-US" dirty="0"/>
          </a:p>
        </p:txBody>
      </p:sp>
      <p:sp>
        <p:nvSpPr>
          <p:cNvPr id="2" name="Rectangle 1"/>
          <p:cNvSpPr/>
          <p:nvPr/>
        </p:nvSpPr>
        <p:spPr>
          <a:xfrm>
            <a:off x="19367" y="4495800"/>
            <a:ext cx="3562033" cy="2031325"/>
          </a:xfrm>
          <a:prstGeom prst="rect">
            <a:avLst/>
          </a:prstGeom>
        </p:spPr>
        <p:txBody>
          <a:bodyPr wrap="square">
            <a:spAutoFit/>
          </a:bodyPr>
          <a:lstStyle/>
          <a:p>
            <a:r>
              <a:rPr lang="vi-VN" dirty="0"/>
              <a:t>hội nghị, tập huấn, bồi dưỡng các vấn đề liên quan đến tận dụng cơ hội, tham gia vào chuỗi giá trị Việt Nam - EU. Các buổi này được phân theo nhóm doanh nghiệp với sự phân tích sâu hơn theo ngành hàng.</a:t>
            </a:r>
            <a:endParaRPr lang="en-US" dirty="0"/>
          </a:p>
        </p:txBody>
      </p:sp>
    </p:spTree>
    <p:extLst>
      <p:ext uri="{BB962C8B-B14F-4D97-AF65-F5344CB8AC3E}">
        <p14:creationId xmlns:p14="http://schemas.microsoft.com/office/powerpoint/2010/main" val="109243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b="1" dirty="0" smtClean="0">
                <a:solidFill>
                  <a:srgbClr val="0033CC"/>
                </a:solidFill>
                <a:latin typeface="Times New Roman" pitchFamily="18" charset="0"/>
                <a:cs typeface="Times New Roman" pitchFamily="18" charset="0"/>
              </a:rPr>
              <a:t>3.6.Tận </a:t>
            </a:r>
            <a:r>
              <a:rPr lang="en-US" sz="3200" b="1" dirty="0" err="1">
                <a:solidFill>
                  <a:srgbClr val="0033CC"/>
                </a:solidFill>
                <a:latin typeface="Times New Roman" pitchFamily="18" charset="0"/>
                <a:cs typeface="Times New Roman" pitchFamily="18" charset="0"/>
              </a:rPr>
              <a:t>dụng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cơ</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hội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hỗ</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trợ</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và</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thu</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hút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đầu</a:t>
            </a:r>
            <a:r>
              <a:rPr lang="en-US" sz="3200" b="1" dirty="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tư</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các</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nước</a:t>
            </a:r>
            <a:r>
              <a:rPr lang="en-US" sz="3200" b="1" dirty="0" smtClean="0">
                <a:solidFill>
                  <a:srgbClr val="0033CC"/>
                </a:solidFill>
                <a:latin typeface="Times New Roman" pitchFamily="18" charset="0"/>
                <a:cs typeface="Times New Roman" pitchFamily="18" charset="0"/>
              </a:rPr>
              <a:t> EU</a:t>
            </a:r>
            <a:endParaRPr lang="en-US" sz="3200" b="1" dirty="0"/>
          </a:p>
        </p:txBody>
      </p:sp>
      <p:sp>
        <p:nvSpPr>
          <p:cNvPr id="3" name="Content Placeholder 2"/>
          <p:cNvSpPr>
            <a:spLocks noGrp="1"/>
          </p:cNvSpPr>
          <p:nvPr>
            <p:ph idx="1"/>
          </p:nvPr>
        </p:nvSpPr>
        <p:spPr>
          <a:xfrm>
            <a:off x="228600" y="1066800"/>
            <a:ext cx="8610600" cy="5410200"/>
          </a:xfrm>
        </p:spPr>
        <p:txBody>
          <a:bodyPr>
            <a:noAutofit/>
          </a:bodyPr>
          <a:lstStyle/>
          <a:p>
            <a:pPr>
              <a:buFont typeface="Arial" charset="0"/>
              <a:buChar char="•"/>
            </a:pPr>
            <a:r>
              <a:rPr lang="en-US" sz="2000" dirty="0" err="1" smtClean="0">
                <a:solidFill>
                  <a:srgbClr val="C00000"/>
                </a:solidFill>
                <a:latin typeface="Times New Roman" pitchFamily="18" charset="0"/>
                <a:cs typeface="Times New Roman" pitchFamily="18" charset="0"/>
              </a:rPr>
              <a:t>Lý</a:t>
            </a:r>
            <a:r>
              <a:rPr lang="en-US" sz="2000" dirty="0" smtClean="0">
                <a:solidFill>
                  <a:srgbClr val="C00000"/>
                </a:solidFill>
                <a:latin typeface="Times New Roman" pitchFamily="18" charset="0"/>
                <a:cs typeface="Times New Roman" pitchFamily="18" charset="0"/>
              </a:rPr>
              <a:t> do: </a:t>
            </a:r>
            <a:r>
              <a:rPr lang="en-US" sz="2000" dirty="0" smtClean="0">
                <a:solidFill>
                  <a:srgbClr val="0033CC"/>
                </a:solidFill>
                <a:latin typeface="Times New Roman" pitchFamily="18" charset="0"/>
                <a:cs typeface="Times New Roman" pitchFamily="18" charset="0"/>
              </a:rPr>
              <a:t>- DN </a:t>
            </a:r>
            <a:r>
              <a:rPr lang="en-US" sz="2000" dirty="0" err="1">
                <a:solidFill>
                  <a:srgbClr val="0033CC"/>
                </a:solidFill>
                <a:latin typeface="Times New Roman" pitchFamily="18" charset="0"/>
                <a:cs typeface="Times New Roman" pitchFamily="18" charset="0"/>
              </a:rPr>
              <a:t>phải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cải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thiện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nhiều</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khâu</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công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nghệ</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kỹ</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thuật</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quy</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trình</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sản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xuất-vận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hành</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công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ty</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doanh</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nghiệp</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nhằm</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cải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thiện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chất</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lượng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sản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phẩm</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hàng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hóa</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cho</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đạt</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tiêu</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chuẩn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Liên</a:t>
            </a:r>
            <a:r>
              <a:rPr lang="en-US" sz="2000" dirty="0">
                <a:solidFill>
                  <a:srgbClr val="0033CC"/>
                </a:solidFill>
                <a:latin typeface="Times New Roman" pitchFamily="18" charset="0"/>
                <a:cs typeface="Times New Roman" pitchFamily="18" charset="0"/>
              </a:rPr>
              <a:t> minh </a:t>
            </a:r>
            <a:r>
              <a:rPr lang="en-US" sz="2000" dirty="0" err="1">
                <a:solidFill>
                  <a:srgbClr val="0033CC"/>
                </a:solidFill>
                <a:latin typeface="Times New Roman" pitchFamily="18" charset="0"/>
                <a:cs typeface="Times New Roman" pitchFamily="18" charset="0"/>
              </a:rPr>
              <a:t>Châu</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Âu</a:t>
            </a:r>
            <a:endParaRPr lang="en-US" sz="2000" dirty="0" smtClean="0">
              <a:solidFill>
                <a:srgbClr val="0033CC"/>
              </a:solidFill>
              <a:latin typeface="Times New Roman" pitchFamily="18" charset="0"/>
              <a:cs typeface="Times New Roman" pitchFamily="18" charset="0"/>
            </a:endParaRPr>
          </a:p>
          <a:p>
            <a:pPr marL="0" indent="0">
              <a:buNone/>
            </a:pPr>
            <a:r>
              <a:rPr lang="en-US" sz="2000" dirty="0" smtClean="0">
                <a:solidFill>
                  <a:srgbClr val="0033CC"/>
                </a:solidFill>
                <a:latin typeface="Times New Roman" pitchFamily="18" charset="0"/>
                <a:cs typeface="Times New Roman" pitchFamily="18" charset="0"/>
              </a:rPr>
              <a:t>                 - </a:t>
            </a:r>
            <a:r>
              <a:rPr lang="en-US" sz="2000" dirty="0" err="1" smtClean="0">
                <a:solidFill>
                  <a:srgbClr val="0033CC"/>
                </a:solidFill>
                <a:latin typeface="Times New Roman" pitchFamily="18" charset="0"/>
                <a:cs typeface="Times New Roman" pitchFamily="18" charset="0"/>
              </a:rPr>
              <a:t>Nguồn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vốn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của</a:t>
            </a:r>
            <a:r>
              <a:rPr lang="en-US" sz="2000" dirty="0" smtClean="0">
                <a:solidFill>
                  <a:srgbClr val="0033CC"/>
                </a:solidFill>
                <a:latin typeface="Times New Roman" pitchFamily="18" charset="0"/>
                <a:cs typeface="Times New Roman" pitchFamily="18" charset="0"/>
              </a:rPr>
              <a:t> DN, </a:t>
            </a:r>
            <a:r>
              <a:rPr lang="en-US" sz="2000" dirty="0" err="1" smtClean="0">
                <a:solidFill>
                  <a:srgbClr val="0033CC"/>
                </a:solidFill>
                <a:latin typeface="Times New Roman" pitchFamily="18" charset="0"/>
                <a:cs typeface="Times New Roman" pitchFamily="18" charset="0"/>
              </a:rPr>
              <a:t>nhất</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là</a:t>
            </a:r>
            <a:r>
              <a:rPr lang="en-US" sz="2000" dirty="0" smtClean="0">
                <a:solidFill>
                  <a:srgbClr val="0033CC"/>
                </a:solidFill>
                <a:latin typeface="Times New Roman" pitchFamily="18" charset="0"/>
                <a:cs typeface="Times New Roman" pitchFamily="18" charset="0"/>
              </a:rPr>
              <a:t> DNN VV </a:t>
            </a:r>
            <a:r>
              <a:rPr lang="en-US" sz="2000" dirty="0" err="1" smtClean="0">
                <a:solidFill>
                  <a:srgbClr val="0033CC"/>
                </a:solidFill>
                <a:latin typeface="Times New Roman" pitchFamily="18" charset="0"/>
                <a:cs typeface="Times New Roman" pitchFamily="18" charset="0"/>
              </a:rPr>
              <a:t>hạn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chế</a:t>
            </a:r>
            <a:r>
              <a:rPr lang="en-US" sz="2000" dirty="0" smtClean="0">
                <a:solidFill>
                  <a:srgbClr val="0033CC"/>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(Minh </a:t>
            </a:r>
            <a:r>
              <a:rPr lang="en-US" sz="2000" dirty="0" err="1" smtClean="0">
                <a:solidFill>
                  <a:srgbClr val="C00000"/>
                </a:solidFill>
                <a:latin typeface="Times New Roman" pitchFamily="18" charset="0"/>
                <a:cs typeface="Times New Roman" pitchFamily="18" charset="0"/>
              </a:rPr>
              <a:t>họa</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trang</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sau</a:t>
            </a:r>
            <a:r>
              <a:rPr lang="en-US" sz="2000" dirty="0" smtClean="0">
                <a:solidFill>
                  <a:srgbClr val="C00000"/>
                </a:solidFill>
                <a:latin typeface="Times New Roman" pitchFamily="18" charset="0"/>
                <a:cs typeface="Times New Roman" pitchFamily="18" charset="0"/>
              </a:rPr>
              <a:t>)</a:t>
            </a:r>
          </a:p>
          <a:p>
            <a:pPr marL="0" indent="0">
              <a:buNone/>
            </a:pPr>
            <a:r>
              <a:rPr lang="en-US" sz="2000" dirty="0" smtClean="0">
                <a:solidFill>
                  <a:srgbClr val="0033CC"/>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Mục</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đích</a:t>
            </a:r>
            <a:r>
              <a:rPr lang="en-US" sz="2000" dirty="0" smtClean="0">
                <a:solidFill>
                  <a:srgbClr val="0033CC"/>
                </a:solidFill>
                <a:latin typeface="Times New Roman" pitchFamily="18" charset="0"/>
                <a:cs typeface="Times New Roman" pitchFamily="18" charset="0"/>
              </a:rPr>
              <a:t>: - </a:t>
            </a:r>
            <a:r>
              <a:rPr lang="de-DE" sz="2000" dirty="0" smtClean="0">
                <a:solidFill>
                  <a:srgbClr val="0033CC"/>
                </a:solidFill>
                <a:latin typeface="Times New Roman" pitchFamily="18" charset="0"/>
                <a:cs typeface="Times New Roman" pitchFamily="18" charset="0"/>
              </a:rPr>
              <a:t>Đầu </a:t>
            </a:r>
            <a:r>
              <a:rPr lang="de-DE" sz="2000" dirty="0">
                <a:solidFill>
                  <a:srgbClr val="0033CC"/>
                </a:solidFill>
                <a:latin typeface="Times New Roman" pitchFamily="18" charset="0"/>
                <a:cs typeface="Times New Roman" pitchFamily="18" charset="0"/>
              </a:rPr>
              <a:t>tư nâng cao giá trị, chất lượng sản phẩm hàng hóa</a:t>
            </a:r>
          </a:p>
          <a:p>
            <a:pPr marL="0" indent="0">
              <a:buNone/>
            </a:pPr>
            <a:r>
              <a:rPr lang="de-DE" sz="2000" dirty="0" smtClean="0">
                <a:solidFill>
                  <a:srgbClr val="0033CC"/>
                </a:solidFill>
                <a:latin typeface="Times New Roman" pitchFamily="18" charset="0"/>
                <a:cs typeface="Times New Roman" pitchFamily="18" charset="0"/>
              </a:rPr>
              <a:t>                    - Đảm bảo VSATTP  </a:t>
            </a:r>
            <a:r>
              <a:rPr lang="de-DE" sz="2000" dirty="0">
                <a:solidFill>
                  <a:srgbClr val="0033CC"/>
                </a:solidFill>
                <a:latin typeface="Times New Roman" pitchFamily="18" charset="0"/>
                <a:cs typeface="Times New Roman" pitchFamily="18" charset="0"/>
              </a:rPr>
              <a:t>đáp ứng các tiêu chuẩn và quy trình quản lý </a:t>
            </a:r>
            <a:r>
              <a:rPr lang="de-DE" sz="2000" dirty="0" smtClean="0">
                <a:solidFill>
                  <a:srgbClr val="0033CC"/>
                </a:solidFill>
                <a:latin typeface="Times New Roman" pitchFamily="18" charset="0"/>
                <a:cs typeface="Times New Roman" pitchFamily="18" charset="0"/>
              </a:rPr>
              <a:t>do</a:t>
            </a:r>
          </a:p>
          <a:p>
            <a:pPr marL="0" indent="0">
              <a:buNone/>
            </a:pPr>
            <a:r>
              <a:rPr lang="de-DE" sz="2000" dirty="0">
                <a:solidFill>
                  <a:srgbClr val="0033CC"/>
                </a:solidFill>
                <a:latin typeface="Times New Roman" pitchFamily="18" charset="0"/>
                <a:cs typeface="Times New Roman" pitchFamily="18" charset="0"/>
              </a:rPr>
              <a:t> </a:t>
            </a:r>
            <a:r>
              <a:rPr lang="de-DE" sz="2000" dirty="0" smtClean="0">
                <a:solidFill>
                  <a:srgbClr val="0033CC"/>
                </a:solidFill>
                <a:latin typeface="Times New Roman" pitchFamily="18" charset="0"/>
                <a:cs typeface="Times New Roman" pitchFamily="18" charset="0"/>
              </a:rPr>
              <a:t>                     </a:t>
            </a:r>
            <a:r>
              <a:rPr lang="de-DE" sz="2000" dirty="0">
                <a:solidFill>
                  <a:srgbClr val="0033CC"/>
                </a:solidFill>
                <a:latin typeface="Times New Roman" pitchFamily="18" charset="0"/>
                <a:cs typeface="Times New Roman" pitchFamily="18" charset="0"/>
              </a:rPr>
              <a:t>EU quy định, </a:t>
            </a:r>
            <a:endParaRPr lang="de-DE" sz="2000" dirty="0" smtClean="0">
              <a:solidFill>
                <a:srgbClr val="0033CC"/>
              </a:solidFill>
              <a:latin typeface="Times New Roman" pitchFamily="18" charset="0"/>
              <a:cs typeface="Times New Roman" pitchFamily="18" charset="0"/>
            </a:endParaRPr>
          </a:p>
          <a:p>
            <a:pPr>
              <a:buFont typeface="Arial" charset="0"/>
              <a:buChar char="•"/>
            </a:pPr>
            <a:r>
              <a:rPr lang="de-DE" sz="2000" dirty="0" smtClean="0">
                <a:solidFill>
                  <a:srgbClr val="C00000"/>
                </a:solidFill>
                <a:latin typeface="Times New Roman" pitchFamily="18" charset="0"/>
                <a:cs typeface="Times New Roman" pitchFamily="18" charset="0"/>
              </a:rPr>
              <a:t>Cách thức</a:t>
            </a:r>
            <a:r>
              <a:rPr lang="de-DE" sz="2000" dirty="0" smtClean="0">
                <a:solidFill>
                  <a:srgbClr val="0033CC"/>
                </a:solidFill>
                <a:latin typeface="Times New Roman" pitchFamily="18" charset="0"/>
                <a:cs typeface="Times New Roman" pitchFamily="18" charset="0"/>
              </a:rPr>
              <a:t>:</a:t>
            </a:r>
          </a:p>
          <a:p>
            <a:pPr>
              <a:buFontTx/>
              <a:buChar char="-"/>
            </a:pPr>
            <a:r>
              <a:rPr lang="en-US" sz="2000" dirty="0" err="1" smtClean="0">
                <a:solidFill>
                  <a:srgbClr val="0033CC"/>
                </a:solidFill>
                <a:latin typeface="Times New Roman" pitchFamily="18" charset="0"/>
                <a:cs typeface="Times New Roman" pitchFamily="18" charset="0"/>
              </a:rPr>
              <a:t>Tiếp</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tục</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cải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cách</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thể</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chế</a:t>
            </a:r>
            <a:r>
              <a:rPr lang="en-US" sz="2000" dirty="0">
                <a:solidFill>
                  <a:srgbClr val="0033CC"/>
                </a:solidFill>
                <a:latin typeface="Times New Roman" pitchFamily="18" charset="0"/>
                <a:cs typeface="Times New Roman" pitchFamily="18" charset="0"/>
              </a:rPr>
              <a:t> </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thủ</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tục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hành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chính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Nhà</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nước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và</a:t>
            </a:r>
            <a:r>
              <a:rPr lang="en-US" sz="2000" dirty="0" smtClean="0">
                <a:solidFill>
                  <a:srgbClr val="0033CC"/>
                </a:solidFill>
                <a:latin typeface="Times New Roman" pitchFamily="18" charset="0"/>
                <a:cs typeface="Times New Roman" pitchFamily="18" charset="0"/>
              </a:rPr>
              <a:t> DN)</a:t>
            </a:r>
          </a:p>
          <a:p>
            <a:pPr>
              <a:buFontTx/>
              <a:buChar char="-"/>
            </a:pPr>
            <a:r>
              <a:rPr lang="de-DE" sz="2000" dirty="0" smtClean="0">
                <a:solidFill>
                  <a:srgbClr val="0033CC"/>
                </a:solidFill>
                <a:latin typeface="Times New Roman" pitchFamily="18" charset="0"/>
                <a:cs typeface="Times New Roman" pitchFamily="18" charset="0"/>
              </a:rPr>
              <a:t>Minh </a:t>
            </a:r>
            <a:r>
              <a:rPr lang="de-DE" sz="2000" dirty="0">
                <a:solidFill>
                  <a:srgbClr val="0033CC"/>
                </a:solidFill>
                <a:latin typeface="Times New Roman" pitchFamily="18" charset="0"/>
                <a:cs typeface="Times New Roman" pitchFamily="18" charset="0"/>
              </a:rPr>
              <a:t>bạch hóa thông tin về lao động, môi trường sản xuất, đặc biệt đảm bảo quy tắc xuất xứ khi xuất khẩu vào EU</a:t>
            </a:r>
            <a:r>
              <a:rPr lang="de-DE" sz="2000" dirty="0" smtClean="0">
                <a:solidFill>
                  <a:srgbClr val="0033CC"/>
                </a:solidFill>
                <a:latin typeface="Times New Roman" pitchFamily="18" charset="0"/>
                <a:cs typeface="Times New Roman" pitchFamily="18" charset="0"/>
              </a:rPr>
              <a:t>.</a:t>
            </a:r>
          </a:p>
          <a:p>
            <a:pPr>
              <a:buFontTx/>
              <a:buChar char="-"/>
            </a:pPr>
            <a:r>
              <a:rPr lang="de-DE" sz="2000" dirty="0" smtClean="0">
                <a:solidFill>
                  <a:srgbClr val="0033CC"/>
                </a:solidFill>
                <a:latin typeface="Times New Roman" pitchFamily="18" charset="0"/>
                <a:cs typeface="Times New Roman" pitchFamily="18" charset="0"/>
              </a:rPr>
              <a:t>Đào tạo nguồn nhân lực quản lý vê sử dụng đầu tư</a:t>
            </a:r>
          </a:p>
          <a:p>
            <a:pPr>
              <a:buFontTx/>
              <a:buChar char="-"/>
            </a:pPr>
            <a:endParaRPr lang="de-DE" sz="2000" dirty="0" smtClean="0">
              <a:solidFill>
                <a:srgbClr val="0033CC"/>
              </a:solidFill>
              <a:latin typeface="Times New Roman" pitchFamily="18" charset="0"/>
              <a:cs typeface="Times New Roman" pitchFamily="18" charset="0"/>
            </a:endParaRPr>
          </a:p>
          <a:p>
            <a:pPr>
              <a:buFontTx/>
              <a:buChar char="-"/>
            </a:pPr>
            <a:endParaRPr lang="de-DE" sz="2000" dirty="0" smtClean="0">
              <a:solidFill>
                <a:srgbClr val="0033CC"/>
              </a:solidFill>
              <a:latin typeface="Times New Roman" pitchFamily="18" charset="0"/>
              <a:cs typeface="Times New Roman" pitchFamily="18" charset="0"/>
            </a:endParaRPr>
          </a:p>
          <a:p>
            <a:pPr>
              <a:buFontTx/>
              <a:buChar char="-"/>
            </a:pPr>
            <a:endParaRPr lang="de-DE" sz="2000" dirty="0">
              <a:solidFill>
                <a:srgbClr val="0033CC"/>
              </a:solidFill>
              <a:latin typeface="Times New Roman" pitchFamily="18" charset="0"/>
              <a:cs typeface="Times New Roman" pitchFamily="18" charset="0"/>
            </a:endParaRPr>
          </a:p>
          <a:p>
            <a:pPr>
              <a:buFontTx/>
              <a:buChar char="-"/>
            </a:pPr>
            <a:endParaRPr lang="en-US" sz="2000" dirty="0" smtClean="0">
              <a:solidFill>
                <a:srgbClr val="0033CC"/>
              </a:solidFill>
              <a:latin typeface="Times New Roman" pitchFamily="18" charset="0"/>
              <a:cs typeface="Times New Roman" pitchFamily="18" charset="0"/>
            </a:endParaRPr>
          </a:p>
          <a:p>
            <a:pPr>
              <a:buFontTx/>
              <a:buChar char="-"/>
            </a:pPr>
            <a:endParaRPr lang="de-DE" sz="2000" dirty="0">
              <a:solidFill>
                <a:srgbClr val="0033CC"/>
              </a:solidFill>
              <a:latin typeface="Times New Roman" pitchFamily="18" charset="0"/>
              <a:cs typeface="Times New Roman" pitchFamily="18" charset="0"/>
            </a:endParaRPr>
          </a:p>
          <a:p>
            <a:pPr marL="0" indent="0">
              <a:buNone/>
            </a:pPr>
            <a:endParaRPr lang="en-US" sz="2000" dirty="0">
              <a:solidFill>
                <a:srgbClr val="0033CC"/>
              </a:solidFill>
              <a:latin typeface="Times New Roman" pitchFamily="18" charset="0"/>
              <a:cs typeface="Times New Roman" pitchFamily="18" charset="0"/>
            </a:endParaRPr>
          </a:p>
          <a:p>
            <a:pPr marL="0" indent="0">
              <a:buNone/>
            </a:pPr>
            <a:r>
              <a:rPr lang="en-US" sz="2000" dirty="0" smtClean="0">
                <a:solidFill>
                  <a:srgbClr val="0033CC"/>
                </a:solidFill>
                <a:latin typeface="Times New Roman" pitchFamily="18" charset="0"/>
                <a:cs typeface="Times New Roman" pitchFamily="18" charset="0"/>
              </a:rPr>
              <a:t> </a:t>
            </a:r>
            <a:endParaRPr lang="en-US" sz="20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205878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944562"/>
          </a:xfrm>
        </p:spPr>
        <p:txBody>
          <a:bodyPr>
            <a:noAutofit/>
          </a:bodyPr>
          <a:lstStyle/>
          <a:p>
            <a:r>
              <a:rPr lang="en-US" sz="3200" b="1" dirty="0" err="1" smtClean="0">
                <a:solidFill>
                  <a:srgbClr val="C00000"/>
                </a:solidFill>
                <a:latin typeface="Times New Roman" pitchFamily="18" charset="0"/>
                <a:cs typeface="Times New Roman" pitchFamily="18" charset="0"/>
              </a:rPr>
              <a:t>Doanh</a:t>
            </a:r>
            <a:r>
              <a:rPr lang="en-US" sz="3200" b="1" dirty="0" smtClean="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nghiệp</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nhỏ</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và</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vừa</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khó</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tiếp</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vốn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để</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cạnh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tranh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khi</a:t>
            </a:r>
            <a:r>
              <a:rPr lang="en-US" sz="3200" b="1" dirty="0">
                <a:solidFill>
                  <a:srgbClr val="C00000"/>
                </a:solidFill>
                <a:latin typeface="Times New Roman" pitchFamily="18" charset="0"/>
                <a:cs typeface="Times New Roman" pitchFamily="18" charset="0"/>
              </a:rPr>
              <a:t> EVFTA </a:t>
            </a:r>
            <a:r>
              <a:rPr lang="en-US" sz="3200" b="1" dirty="0" err="1">
                <a:solidFill>
                  <a:srgbClr val="C00000"/>
                </a:solidFill>
                <a:latin typeface="Times New Roman" pitchFamily="18" charset="0"/>
                <a:cs typeface="Times New Roman" pitchFamily="18" charset="0"/>
              </a:rPr>
              <a:t>thực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thi</a:t>
            </a:r>
            <a:r>
              <a:rPr lang="en-US" sz="3200" b="1" dirty="0">
                <a:solidFill>
                  <a:srgbClr val="C00000"/>
                </a:solidFill>
                <a:latin typeface="Times New Roman" pitchFamily="18" charset="0"/>
                <a:cs typeface="Times New Roman" pitchFamily="18" charset="0"/>
              </a:rPr>
              <a:t/>
            </a:r>
            <a:br>
              <a:rPr lang="en-US" sz="3200" b="1" dirty="0">
                <a:solidFill>
                  <a:srgbClr val="C00000"/>
                </a:solidFill>
                <a:latin typeface="Times New Roman" pitchFamily="18" charset="0"/>
                <a:cs typeface="Times New Roman" pitchFamily="18" charset="0"/>
              </a:rPr>
            </a:br>
            <a:endParaRPr lang="en-US" sz="3200" dirty="0">
              <a:solidFill>
                <a:srgbClr val="C00000"/>
              </a:solidFill>
              <a:latin typeface="Times New Roman" pitchFamily="18" charset="0"/>
              <a:cs typeface="Times New Roman" pitchFamily="18" charset="0"/>
            </a:endParaRPr>
          </a:p>
        </p:txBody>
      </p:sp>
      <p:pic>
        <p:nvPicPr>
          <p:cNvPr id="4" name="Picture 3" descr="doanh nghiep nho va vua kho tiep can vay von de canh tranh khi evfta thuc thi hinh 1">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28601" y="1447800"/>
            <a:ext cx="2819399" cy="1447800"/>
          </a:xfrm>
          <a:prstGeom prst="rect">
            <a:avLst/>
          </a:prstGeom>
          <a:noFill/>
          <a:ln>
            <a:noFill/>
          </a:ln>
        </p:spPr>
      </p:pic>
      <p:sp>
        <p:nvSpPr>
          <p:cNvPr id="5" name="Rectangle 4"/>
          <p:cNvSpPr/>
          <p:nvPr/>
        </p:nvSpPr>
        <p:spPr>
          <a:xfrm>
            <a:off x="3276600" y="1295400"/>
            <a:ext cx="5686425" cy="1477328"/>
          </a:xfrm>
          <a:prstGeom prst="rect">
            <a:avLst/>
          </a:prstGeom>
        </p:spPr>
        <p:txBody>
          <a:bodyPr wrap="square">
            <a:spAutoFit/>
          </a:bodyPr>
          <a:lstStyle/>
          <a:p>
            <a:r>
              <a:rPr lang="en-US" dirty="0" err="1"/>
              <a:t>Đ</a:t>
            </a:r>
            <a:r>
              <a:rPr lang="en-US" dirty="0" err="1" smtClean="0"/>
              <a:t>ể</a:t>
            </a:r>
            <a:r>
              <a:rPr lang="en-US" dirty="0" smtClean="0"/>
              <a:t> </a:t>
            </a:r>
            <a:r>
              <a:rPr lang="en-US" dirty="0" err="1"/>
              <a:t>nắm</a:t>
            </a:r>
            <a:r>
              <a:rPr lang="en-US" dirty="0"/>
              <a:t> </a:t>
            </a:r>
            <a:r>
              <a:rPr lang="en-US" dirty="0" err="1"/>
              <a:t>bắt</a:t>
            </a:r>
            <a:r>
              <a:rPr lang="en-US" dirty="0"/>
              <a:t> </a:t>
            </a:r>
            <a:r>
              <a:rPr lang="en-US" dirty="0" err="1"/>
              <a:t>được</a:t>
            </a:r>
            <a:r>
              <a:rPr lang="en-US" dirty="0"/>
              <a:t> </a:t>
            </a:r>
            <a:r>
              <a:rPr lang="en-US" dirty="0" err="1"/>
              <a:t>những</a:t>
            </a:r>
            <a:r>
              <a:rPr lang="en-US" dirty="0"/>
              <a:t> </a:t>
            </a:r>
            <a:r>
              <a:rPr lang="en-US" dirty="0" err="1"/>
              <a:t>cơ</a:t>
            </a:r>
            <a:r>
              <a:rPr lang="en-US" dirty="0"/>
              <a:t> </a:t>
            </a:r>
            <a:r>
              <a:rPr lang="en-US" dirty="0" err="1" smtClean="0"/>
              <a:t>hội</a:t>
            </a:r>
            <a:r>
              <a:rPr lang="en-US" dirty="0" smtClean="0"/>
              <a:t> </a:t>
            </a:r>
            <a:r>
              <a:rPr lang="en-US" dirty="0" err="1" smtClean="0"/>
              <a:t>của</a:t>
            </a:r>
            <a:r>
              <a:rPr lang="en-US" dirty="0" smtClean="0"/>
              <a:t> EVFTA, </a:t>
            </a:r>
            <a:r>
              <a:rPr lang="en-US" dirty="0" err="1"/>
              <a:t>doanh</a:t>
            </a:r>
            <a:r>
              <a:rPr lang="en-US" dirty="0"/>
              <a:t> </a:t>
            </a:r>
            <a:r>
              <a:rPr lang="en-US" dirty="0" err="1"/>
              <a:t>nghiệp</a:t>
            </a:r>
            <a:r>
              <a:rPr lang="en-US" dirty="0"/>
              <a:t> </a:t>
            </a:r>
            <a:r>
              <a:rPr lang="en-US" dirty="0" err="1"/>
              <a:t>phải</a:t>
            </a:r>
            <a:r>
              <a:rPr lang="en-US" dirty="0"/>
              <a:t> </a:t>
            </a:r>
            <a:r>
              <a:rPr lang="en-US" dirty="0" err="1"/>
              <a:t>cải</a:t>
            </a:r>
            <a:r>
              <a:rPr lang="en-US" dirty="0"/>
              <a:t> </a:t>
            </a:r>
            <a:r>
              <a:rPr lang="en-US" dirty="0" err="1"/>
              <a:t>thiện</a:t>
            </a:r>
            <a:r>
              <a:rPr lang="en-US" dirty="0"/>
              <a:t> </a:t>
            </a:r>
            <a:r>
              <a:rPr lang="en-US" dirty="0" err="1"/>
              <a:t>nhiều</a:t>
            </a:r>
            <a:r>
              <a:rPr lang="en-US" dirty="0"/>
              <a:t> </a:t>
            </a:r>
            <a:r>
              <a:rPr lang="en-US" dirty="0" err="1"/>
              <a:t>khâu</a:t>
            </a:r>
            <a:r>
              <a:rPr lang="en-US" dirty="0"/>
              <a:t>: </a:t>
            </a:r>
            <a:r>
              <a:rPr lang="en-US" dirty="0" err="1"/>
              <a:t>công</a:t>
            </a:r>
            <a:r>
              <a:rPr lang="en-US" dirty="0"/>
              <a:t> </a:t>
            </a:r>
            <a:r>
              <a:rPr lang="en-US" dirty="0" err="1"/>
              <a:t>nghệ</a:t>
            </a:r>
            <a:r>
              <a:rPr lang="en-US" dirty="0"/>
              <a:t> </a:t>
            </a:r>
            <a:r>
              <a:rPr lang="en-US" dirty="0" err="1"/>
              <a:t>kỹ</a:t>
            </a:r>
            <a:r>
              <a:rPr lang="en-US" dirty="0"/>
              <a:t> </a:t>
            </a:r>
            <a:r>
              <a:rPr lang="en-US" dirty="0" err="1"/>
              <a:t>thuật</a:t>
            </a:r>
            <a:r>
              <a:rPr lang="en-US" dirty="0"/>
              <a:t>, </a:t>
            </a:r>
            <a:r>
              <a:rPr lang="en-US" dirty="0" err="1"/>
              <a:t>quy</a:t>
            </a:r>
            <a:r>
              <a:rPr lang="en-US" dirty="0"/>
              <a:t> </a:t>
            </a:r>
            <a:r>
              <a:rPr lang="en-US" dirty="0" err="1"/>
              <a:t>trình</a:t>
            </a:r>
            <a:r>
              <a:rPr lang="en-US" dirty="0"/>
              <a:t> </a:t>
            </a:r>
            <a:r>
              <a:rPr lang="en-US" dirty="0" err="1"/>
              <a:t>sản</a:t>
            </a:r>
            <a:r>
              <a:rPr lang="en-US" dirty="0"/>
              <a:t> </a:t>
            </a:r>
            <a:r>
              <a:rPr lang="en-US" dirty="0" err="1"/>
              <a:t>xuất-vận</a:t>
            </a:r>
            <a:r>
              <a:rPr lang="en-US" dirty="0"/>
              <a:t> </a:t>
            </a:r>
            <a:r>
              <a:rPr lang="en-US" dirty="0" err="1"/>
              <a:t>hành</a:t>
            </a:r>
            <a:r>
              <a:rPr lang="en-US" dirty="0"/>
              <a:t> </a:t>
            </a:r>
            <a:r>
              <a:rPr lang="en-US" dirty="0" err="1"/>
              <a:t>công</a:t>
            </a:r>
            <a:r>
              <a:rPr lang="en-US" dirty="0"/>
              <a:t> </a:t>
            </a:r>
            <a:r>
              <a:rPr lang="en-US" dirty="0" err="1"/>
              <a:t>ty</a:t>
            </a:r>
            <a:r>
              <a:rPr lang="en-US" dirty="0"/>
              <a:t>, </a:t>
            </a:r>
            <a:r>
              <a:rPr lang="en-US" dirty="0" err="1"/>
              <a:t>doanh</a:t>
            </a:r>
            <a:r>
              <a:rPr lang="en-US" dirty="0"/>
              <a:t> </a:t>
            </a:r>
            <a:r>
              <a:rPr lang="en-US" dirty="0" err="1"/>
              <a:t>nghiệp</a:t>
            </a:r>
            <a:r>
              <a:rPr lang="en-US" dirty="0"/>
              <a:t>… </a:t>
            </a:r>
            <a:r>
              <a:rPr lang="en-US" dirty="0" err="1"/>
              <a:t>nhằm</a:t>
            </a:r>
            <a:r>
              <a:rPr lang="en-US" dirty="0"/>
              <a:t> </a:t>
            </a:r>
            <a:r>
              <a:rPr lang="en-US" dirty="0" err="1"/>
              <a:t>cải</a:t>
            </a:r>
            <a:r>
              <a:rPr lang="en-US" dirty="0"/>
              <a:t> </a:t>
            </a:r>
            <a:r>
              <a:rPr lang="en-US" dirty="0" err="1"/>
              <a:t>thiện</a:t>
            </a:r>
            <a:r>
              <a:rPr lang="en-US" dirty="0"/>
              <a:t> </a:t>
            </a:r>
            <a:r>
              <a:rPr lang="en-US" dirty="0" err="1"/>
              <a:t>chất</a:t>
            </a:r>
            <a:r>
              <a:rPr lang="en-US" dirty="0"/>
              <a:t> </a:t>
            </a:r>
            <a:r>
              <a:rPr lang="en-US" dirty="0" err="1"/>
              <a:t>lượng</a:t>
            </a:r>
            <a:r>
              <a:rPr lang="en-US" dirty="0"/>
              <a:t> </a:t>
            </a:r>
            <a:r>
              <a:rPr lang="en-US" dirty="0" err="1"/>
              <a:t>sản</a:t>
            </a:r>
            <a:r>
              <a:rPr lang="en-US" dirty="0"/>
              <a:t> </a:t>
            </a:r>
            <a:r>
              <a:rPr lang="en-US" dirty="0" err="1"/>
              <a:t>phẩm</a:t>
            </a:r>
            <a:r>
              <a:rPr lang="en-US" dirty="0"/>
              <a:t> </a:t>
            </a:r>
            <a:r>
              <a:rPr lang="en-US" dirty="0" err="1"/>
              <a:t>hàng</a:t>
            </a:r>
            <a:r>
              <a:rPr lang="en-US" dirty="0"/>
              <a:t> </a:t>
            </a:r>
            <a:r>
              <a:rPr lang="en-US" dirty="0" err="1"/>
              <a:t>hóa</a:t>
            </a:r>
            <a:r>
              <a:rPr lang="en-US" dirty="0"/>
              <a:t> </a:t>
            </a:r>
            <a:r>
              <a:rPr lang="en-US" dirty="0" err="1"/>
              <a:t>cho</a:t>
            </a:r>
            <a:r>
              <a:rPr lang="en-US" dirty="0"/>
              <a:t> </a:t>
            </a:r>
            <a:r>
              <a:rPr lang="en-US" dirty="0" err="1"/>
              <a:t>đạt</a:t>
            </a:r>
            <a:r>
              <a:rPr lang="en-US" dirty="0"/>
              <a:t> </a:t>
            </a:r>
            <a:r>
              <a:rPr lang="en-US" dirty="0" err="1"/>
              <a:t>tiêu</a:t>
            </a:r>
            <a:r>
              <a:rPr lang="en-US" dirty="0"/>
              <a:t> </a:t>
            </a:r>
            <a:r>
              <a:rPr lang="en-US" dirty="0" err="1"/>
              <a:t>chuẩn</a:t>
            </a:r>
            <a:r>
              <a:rPr lang="en-US" dirty="0"/>
              <a:t> </a:t>
            </a:r>
            <a:r>
              <a:rPr lang="en-US" dirty="0" err="1"/>
              <a:t>Liên</a:t>
            </a:r>
            <a:r>
              <a:rPr lang="en-US" dirty="0"/>
              <a:t> minh </a:t>
            </a:r>
            <a:r>
              <a:rPr lang="en-US" dirty="0" err="1"/>
              <a:t>Châu</a:t>
            </a:r>
            <a:r>
              <a:rPr lang="en-US" dirty="0"/>
              <a:t> </a:t>
            </a:r>
            <a:r>
              <a:rPr lang="en-US" dirty="0" err="1"/>
              <a:t>Âu</a:t>
            </a:r>
            <a:endParaRPr lang="en-US" dirty="0"/>
          </a:p>
        </p:txBody>
      </p:sp>
      <p:sp>
        <p:nvSpPr>
          <p:cNvPr id="7" name="Rectangle 6"/>
          <p:cNvSpPr/>
          <p:nvPr/>
        </p:nvSpPr>
        <p:spPr>
          <a:xfrm>
            <a:off x="214087" y="4077564"/>
            <a:ext cx="9067800" cy="2585323"/>
          </a:xfrm>
          <a:prstGeom prst="rect">
            <a:avLst/>
          </a:prstGeom>
        </p:spPr>
        <p:txBody>
          <a:bodyPr wrap="square">
            <a:spAutoFit/>
          </a:bodyPr>
          <a:lstStyle/>
          <a:p>
            <a:pPr algn="ctr"/>
            <a:r>
              <a:rPr lang="en-US" dirty="0" err="1" smtClean="0">
                <a:solidFill>
                  <a:srgbClr val="C00000"/>
                </a:solidFill>
              </a:rPr>
              <a:t>Các</a:t>
            </a:r>
            <a:r>
              <a:rPr lang="en-US" dirty="0" smtClean="0">
                <a:solidFill>
                  <a:srgbClr val="C00000"/>
                </a:solidFill>
              </a:rPr>
              <a:t> </a:t>
            </a:r>
            <a:r>
              <a:rPr lang="en-US" dirty="0" err="1">
                <a:solidFill>
                  <a:srgbClr val="C00000"/>
                </a:solidFill>
              </a:rPr>
              <a:t>vấn</a:t>
            </a:r>
            <a:r>
              <a:rPr lang="en-US" dirty="0">
                <a:solidFill>
                  <a:srgbClr val="C00000"/>
                </a:solidFill>
              </a:rPr>
              <a:t> </a:t>
            </a:r>
            <a:r>
              <a:rPr lang="en-US" dirty="0" err="1">
                <a:solidFill>
                  <a:srgbClr val="C00000"/>
                </a:solidFill>
              </a:rPr>
              <a:t>đề</a:t>
            </a:r>
            <a:r>
              <a:rPr lang="en-US" dirty="0">
                <a:solidFill>
                  <a:srgbClr val="C00000"/>
                </a:solidFill>
              </a:rPr>
              <a:t> </a:t>
            </a:r>
            <a:r>
              <a:rPr lang="en-US" dirty="0" err="1">
                <a:solidFill>
                  <a:srgbClr val="C00000"/>
                </a:solidFill>
              </a:rPr>
              <a:t>của</a:t>
            </a:r>
            <a:r>
              <a:rPr lang="en-US" dirty="0">
                <a:solidFill>
                  <a:srgbClr val="C00000"/>
                </a:solidFill>
              </a:rPr>
              <a:t> </a:t>
            </a:r>
            <a:r>
              <a:rPr lang="en-US" dirty="0" err="1">
                <a:solidFill>
                  <a:srgbClr val="C00000"/>
                </a:solidFill>
              </a:rPr>
              <a:t>doanh</a:t>
            </a:r>
            <a:r>
              <a:rPr lang="en-US" dirty="0">
                <a:solidFill>
                  <a:srgbClr val="C00000"/>
                </a:solidFill>
              </a:rPr>
              <a:t> </a:t>
            </a:r>
            <a:r>
              <a:rPr lang="en-US" dirty="0" err="1">
                <a:solidFill>
                  <a:srgbClr val="C00000"/>
                </a:solidFill>
              </a:rPr>
              <a:t>nghiệp</a:t>
            </a:r>
            <a:r>
              <a:rPr lang="en-US" dirty="0">
                <a:solidFill>
                  <a:srgbClr val="C00000"/>
                </a:solidFill>
              </a:rPr>
              <a:t> </a:t>
            </a:r>
            <a:r>
              <a:rPr lang="en-US" dirty="0" err="1">
                <a:solidFill>
                  <a:srgbClr val="C00000"/>
                </a:solidFill>
              </a:rPr>
              <a:t>nhỏ</a:t>
            </a:r>
            <a:r>
              <a:rPr lang="en-US" dirty="0">
                <a:solidFill>
                  <a:srgbClr val="C00000"/>
                </a:solidFill>
              </a:rPr>
              <a:t> </a:t>
            </a:r>
            <a:r>
              <a:rPr lang="en-US" dirty="0" err="1">
                <a:solidFill>
                  <a:srgbClr val="C00000"/>
                </a:solidFill>
              </a:rPr>
              <a:t>và</a:t>
            </a:r>
            <a:r>
              <a:rPr lang="en-US" dirty="0">
                <a:solidFill>
                  <a:srgbClr val="C00000"/>
                </a:solidFill>
              </a:rPr>
              <a:t> </a:t>
            </a:r>
            <a:r>
              <a:rPr lang="en-US" dirty="0" err="1">
                <a:solidFill>
                  <a:srgbClr val="C00000"/>
                </a:solidFill>
              </a:rPr>
              <a:t>vừa</a:t>
            </a:r>
            <a:r>
              <a:rPr lang="en-US" dirty="0">
                <a:solidFill>
                  <a:srgbClr val="C00000"/>
                </a:solidFill>
              </a:rPr>
              <a:t> </a:t>
            </a:r>
            <a:r>
              <a:rPr lang="en-US" dirty="0" err="1">
                <a:solidFill>
                  <a:srgbClr val="C00000"/>
                </a:solidFill>
              </a:rPr>
              <a:t>khi</a:t>
            </a:r>
            <a:r>
              <a:rPr lang="en-US" dirty="0">
                <a:solidFill>
                  <a:srgbClr val="C00000"/>
                </a:solidFill>
              </a:rPr>
              <a:t> </a:t>
            </a:r>
            <a:r>
              <a:rPr lang="en-US" dirty="0" err="1">
                <a:solidFill>
                  <a:srgbClr val="C00000"/>
                </a:solidFill>
              </a:rPr>
              <a:t>Hiệp</a:t>
            </a:r>
            <a:r>
              <a:rPr lang="en-US" dirty="0">
                <a:solidFill>
                  <a:srgbClr val="C00000"/>
                </a:solidFill>
              </a:rPr>
              <a:t> </a:t>
            </a:r>
            <a:r>
              <a:rPr lang="en-US" dirty="0" err="1">
                <a:solidFill>
                  <a:srgbClr val="C00000"/>
                </a:solidFill>
              </a:rPr>
              <a:t>định</a:t>
            </a:r>
            <a:r>
              <a:rPr lang="en-US" dirty="0">
                <a:solidFill>
                  <a:srgbClr val="C00000"/>
                </a:solidFill>
              </a:rPr>
              <a:t> EVFTA </a:t>
            </a:r>
            <a:r>
              <a:rPr lang="en-US" dirty="0" err="1">
                <a:solidFill>
                  <a:srgbClr val="C00000"/>
                </a:solidFill>
              </a:rPr>
              <a:t>bắt</a:t>
            </a:r>
            <a:r>
              <a:rPr lang="en-US" dirty="0">
                <a:solidFill>
                  <a:srgbClr val="C00000"/>
                </a:solidFill>
              </a:rPr>
              <a:t> </a:t>
            </a:r>
            <a:r>
              <a:rPr lang="en-US" dirty="0" err="1">
                <a:solidFill>
                  <a:srgbClr val="C00000"/>
                </a:solidFill>
              </a:rPr>
              <a:t>đầu</a:t>
            </a:r>
            <a:r>
              <a:rPr lang="en-US" dirty="0">
                <a:solidFill>
                  <a:srgbClr val="C00000"/>
                </a:solidFill>
              </a:rPr>
              <a:t> </a:t>
            </a:r>
            <a:r>
              <a:rPr lang="en-US" dirty="0" err="1">
                <a:solidFill>
                  <a:srgbClr val="C00000"/>
                </a:solidFill>
              </a:rPr>
              <a:t>được</a:t>
            </a:r>
            <a:r>
              <a:rPr lang="en-US" dirty="0">
                <a:solidFill>
                  <a:srgbClr val="C00000"/>
                </a:solidFill>
              </a:rPr>
              <a:t> </a:t>
            </a:r>
            <a:r>
              <a:rPr lang="en-US" dirty="0" err="1">
                <a:solidFill>
                  <a:srgbClr val="C00000"/>
                </a:solidFill>
              </a:rPr>
              <a:t>thực</a:t>
            </a:r>
            <a:r>
              <a:rPr lang="en-US" dirty="0">
                <a:solidFill>
                  <a:srgbClr val="C00000"/>
                </a:solidFill>
              </a:rPr>
              <a:t> </a:t>
            </a:r>
            <a:r>
              <a:rPr lang="en-US" dirty="0" err="1">
                <a:solidFill>
                  <a:srgbClr val="C00000"/>
                </a:solidFill>
              </a:rPr>
              <a:t>hiện</a:t>
            </a:r>
            <a:r>
              <a:rPr lang="en-US" dirty="0" smtClean="0">
                <a:solidFill>
                  <a:srgbClr val="C00000"/>
                </a:solidFill>
              </a:rPr>
              <a:t>.</a:t>
            </a:r>
          </a:p>
          <a:p>
            <a:pPr marL="285750" indent="-285750" algn="just">
              <a:buFontTx/>
              <a:buChar char="-"/>
            </a:pPr>
            <a:r>
              <a:rPr lang="en-US" dirty="0" err="1" smtClean="0"/>
              <a:t>Không</a:t>
            </a:r>
            <a:r>
              <a:rPr lang="en-US" dirty="0" smtClean="0"/>
              <a:t> </a:t>
            </a:r>
            <a:r>
              <a:rPr lang="en-US" dirty="0" err="1"/>
              <a:t>phải</a:t>
            </a:r>
            <a:r>
              <a:rPr lang="en-US" dirty="0"/>
              <a:t> </a:t>
            </a:r>
            <a:r>
              <a:rPr lang="en-US" dirty="0" err="1"/>
              <a:t>ngành</a:t>
            </a:r>
            <a:r>
              <a:rPr lang="en-US" dirty="0"/>
              <a:t> </a:t>
            </a:r>
            <a:r>
              <a:rPr lang="en-US" dirty="0" err="1"/>
              <a:t>hàng</a:t>
            </a:r>
            <a:r>
              <a:rPr lang="en-US" dirty="0"/>
              <a:t> </a:t>
            </a:r>
            <a:r>
              <a:rPr lang="en-US" dirty="0" err="1"/>
              <a:t>nào</a:t>
            </a:r>
            <a:r>
              <a:rPr lang="en-US" dirty="0"/>
              <a:t> </a:t>
            </a:r>
            <a:r>
              <a:rPr lang="en-US" dirty="0" err="1"/>
              <a:t>cũng</a:t>
            </a:r>
            <a:r>
              <a:rPr lang="en-US" dirty="0"/>
              <a:t> </a:t>
            </a:r>
            <a:r>
              <a:rPr lang="en-US" dirty="0" err="1"/>
              <a:t>có</a:t>
            </a:r>
            <a:r>
              <a:rPr lang="en-US" dirty="0"/>
              <a:t> </a:t>
            </a:r>
            <a:r>
              <a:rPr lang="en-US" dirty="0" err="1"/>
              <a:t>cơ</a:t>
            </a:r>
            <a:r>
              <a:rPr lang="en-US" dirty="0"/>
              <a:t> </a:t>
            </a:r>
            <a:r>
              <a:rPr lang="en-US" dirty="0" err="1" smtClean="0"/>
              <a:t>hội</a:t>
            </a:r>
            <a:r>
              <a:rPr lang="en-US" dirty="0" smtClean="0"/>
              <a:t>, </a:t>
            </a:r>
            <a:r>
              <a:rPr lang="en-US" dirty="0" err="1" smtClean="0"/>
              <a:t>những</a:t>
            </a:r>
            <a:r>
              <a:rPr lang="en-US" dirty="0" smtClean="0"/>
              <a:t> </a:t>
            </a:r>
            <a:r>
              <a:rPr lang="en-US" dirty="0" err="1"/>
              <a:t>ngành</a:t>
            </a:r>
            <a:r>
              <a:rPr lang="en-US" dirty="0"/>
              <a:t> </a:t>
            </a:r>
            <a:r>
              <a:rPr lang="en-US" dirty="0" err="1"/>
              <a:t>hàng</a:t>
            </a:r>
            <a:r>
              <a:rPr lang="en-US" dirty="0"/>
              <a:t> </a:t>
            </a:r>
            <a:r>
              <a:rPr lang="en-US" dirty="0" err="1"/>
              <a:t>tiêu</a:t>
            </a:r>
            <a:r>
              <a:rPr lang="en-US" dirty="0"/>
              <a:t> </a:t>
            </a:r>
            <a:r>
              <a:rPr lang="en-US" dirty="0" err="1"/>
              <a:t>dùng</a:t>
            </a:r>
            <a:r>
              <a:rPr lang="en-US" dirty="0"/>
              <a:t>, </a:t>
            </a:r>
            <a:r>
              <a:rPr lang="en-US" dirty="0" err="1"/>
              <a:t>hàng</a:t>
            </a:r>
            <a:r>
              <a:rPr lang="en-US" dirty="0"/>
              <a:t> </a:t>
            </a:r>
            <a:r>
              <a:rPr lang="en-US" dirty="0" err="1"/>
              <a:t>sản</a:t>
            </a:r>
            <a:r>
              <a:rPr lang="en-US" dirty="0"/>
              <a:t> </a:t>
            </a:r>
            <a:r>
              <a:rPr lang="en-US" dirty="0" err="1"/>
              <a:t>xuất</a:t>
            </a:r>
            <a:r>
              <a:rPr lang="en-US" dirty="0"/>
              <a:t> </a:t>
            </a:r>
            <a:r>
              <a:rPr lang="en-US" dirty="0" err="1"/>
              <a:t>có</a:t>
            </a:r>
            <a:r>
              <a:rPr lang="en-US" dirty="0"/>
              <a:t> </a:t>
            </a:r>
            <a:r>
              <a:rPr lang="en-US" dirty="0" err="1"/>
              <a:t>quy</a:t>
            </a:r>
            <a:r>
              <a:rPr lang="en-US" dirty="0"/>
              <a:t> </a:t>
            </a:r>
            <a:r>
              <a:rPr lang="en-US" dirty="0" err="1"/>
              <a:t>mô</a:t>
            </a:r>
            <a:r>
              <a:rPr lang="en-US" dirty="0"/>
              <a:t> </a:t>
            </a:r>
            <a:r>
              <a:rPr lang="en-US" dirty="0" err="1"/>
              <a:t>tinh</a:t>
            </a:r>
            <a:r>
              <a:rPr lang="en-US" dirty="0"/>
              <a:t> </a:t>
            </a:r>
            <a:r>
              <a:rPr lang="en-US" dirty="0" err="1"/>
              <a:t>xảo</a:t>
            </a:r>
            <a:r>
              <a:rPr lang="en-US" dirty="0"/>
              <a:t> </a:t>
            </a:r>
            <a:r>
              <a:rPr lang="en-US" dirty="0" err="1"/>
              <a:t>là</a:t>
            </a:r>
            <a:r>
              <a:rPr lang="en-US" dirty="0"/>
              <a:t> </a:t>
            </a:r>
            <a:r>
              <a:rPr lang="en-US" dirty="0" err="1"/>
              <a:t>có</a:t>
            </a:r>
            <a:r>
              <a:rPr lang="en-US" dirty="0"/>
              <a:t> </a:t>
            </a:r>
            <a:r>
              <a:rPr lang="en-US" dirty="0" err="1"/>
              <a:t>thể</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với</a:t>
            </a:r>
            <a:r>
              <a:rPr lang="en-US" dirty="0"/>
              <a:t> </a:t>
            </a:r>
            <a:r>
              <a:rPr lang="en-US" dirty="0" err="1"/>
              <a:t>điều</a:t>
            </a:r>
            <a:r>
              <a:rPr lang="en-US" dirty="0"/>
              <a:t> </a:t>
            </a:r>
            <a:r>
              <a:rPr lang="en-US" dirty="0" err="1"/>
              <a:t>kiện</a:t>
            </a:r>
            <a:r>
              <a:rPr lang="en-US" dirty="0"/>
              <a:t> </a:t>
            </a:r>
            <a:r>
              <a:rPr lang="en-US" dirty="0" err="1"/>
              <a:t>chúng</a:t>
            </a:r>
            <a:r>
              <a:rPr lang="en-US" dirty="0"/>
              <a:t> ta </a:t>
            </a:r>
            <a:r>
              <a:rPr lang="en-US" dirty="0" err="1"/>
              <a:t>phải</a:t>
            </a:r>
            <a:r>
              <a:rPr lang="en-US" dirty="0"/>
              <a:t> </a:t>
            </a:r>
            <a:r>
              <a:rPr lang="en-US" dirty="0" err="1"/>
              <a:t>hiểu</a:t>
            </a:r>
            <a:r>
              <a:rPr lang="en-US" dirty="0"/>
              <a:t> </a:t>
            </a:r>
            <a:r>
              <a:rPr lang="en-US" dirty="0" err="1"/>
              <a:t>được</a:t>
            </a:r>
            <a:r>
              <a:rPr lang="en-US" dirty="0"/>
              <a:t> </a:t>
            </a:r>
            <a:r>
              <a:rPr lang="en-US" dirty="0" err="1"/>
              <a:t>tiêu</a:t>
            </a:r>
            <a:r>
              <a:rPr lang="en-US" dirty="0"/>
              <a:t> </a:t>
            </a:r>
            <a:r>
              <a:rPr lang="en-US" dirty="0" err="1"/>
              <a:t>chí</a:t>
            </a:r>
            <a:r>
              <a:rPr lang="en-US" dirty="0"/>
              <a:t>. </a:t>
            </a:r>
            <a:endParaRPr lang="en-US" dirty="0" smtClean="0"/>
          </a:p>
          <a:p>
            <a:pPr marL="285750" indent="-285750" algn="just">
              <a:buFontTx/>
              <a:buChar char="-"/>
            </a:pPr>
            <a:r>
              <a:rPr lang="en-US" dirty="0" err="1"/>
              <a:t>P</a:t>
            </a:r>
            <a:r>
              <a:rPr lang="en-US" dirty="0" err="1" smtClean="0"/>
              <a:t>hải</a:t>
            </a:r>
            <a:r>
              <a:rPr lang="en-US" dirty="0" smtClean="0"/>
              <a:t> </a:t>
            </a:r>
            <a:r>
              <a:rPr lang="en-US" dirty="0" err="1"/>
              <a:t>có</a:t>
            </a:r>
            <a:r>
              <a:rPr lang="en-US" dirty="0"/>
              <a:t> </a:t>
            </a:r>
            <a:r>
              <a:rPr lang="en-US" dirty="0" err="1"/>
              <a:t>máy</a:t>
            </a:r>
            <a:r>
              <a:rPr lang="en-US" dirty="0"/>
              <a:t> </a:t>
            </a:r>
            <a:r>
              <a:rPr lang="en-US" dirty="0" err="1"/>
              <a:t>móc</a:t>
            </a:r>
            <a:r>
              <a:rPr lang="en-US" dirty="0"/>
              <a:t> </a:t>
            </a:r>
            <a:r>
              <a:rPr lang="en-US" dirty="0" err="1"/>
              <a:t>dây</a:t>
            </a:r>
            <a:r>
              <a:rPr lang="en-US" dirty="0"/>
              <a:t> </a:t>
            </a:r>
            <a:r>
              <a:rPr lang="en-US" dirty="0" err="1"/>
              <a:t>chuyền</a:t>
            </a:r>
            <a:r>
              <a:rPr lang="en-US" dirty="0"/>
              <a:t> </a:t>
            </a:r>
            <a:r>
              <a:rPr lang="en-US" dirty="0" err="1"/>
              <a:t>và</a:t>
            </a:r>
            <a:r>
              <a:rPr lang="en-US" dirty="0"/>
              <a:t> </a:t>
            </a:r>
            <a:r>
              <a:rPr lang="en-US" dirty="0" err="1"/>
              <a:t>công</a:t>
            </a:r>
            <a:r>
              <a:rPr lang="en-US" dirty="0"/>
              <a:t> </a:t>
            </a:r>
            <a:r>
              <a:rPr lang="en-US" dirty="0" err="1"/>
              <a:t>nghệ</a:t>
            </a:r>
            <a:r>
              <a:rPr lang="en-US" dirty="0"/>
              <a:t> </a:t>
            </a:r>
            <a:r>
              <a:rPr lang="en-US" dirty="0" err="1"/>
              <a:t>thiết</a:t>
            </a:r>
            <a:r>
              <a:rPr lang="en-US" dirty="0"/>
              <a:t> </a:t>
            </a:r>
            <a:r>
              <a:rPr lang="en-US" dirty="0" err="1"/>
              <a:t>bị</a:t>
            </a:r>
            <a:r>
              <a:rPr lang="en-US" dirty="0"/>
              <a:t> </a:t>
            </a:r>
            <a:r>
              <a:rPr lang="en-US" dirty="0" err="1"/>
              <a:t>đáp</a:t>
            </a:r>
            <a:r>
              <a:rPr lang="en-US" dirty="0"/>
              <a:t> </a:t>
            </a:r>
            <a:r>
              <a:rPr lang="en-US" dirty="0" err="1"/>
              <a:t>ứng</a:t>
            </a:r>
            <a:r>
              <a:rPr lang="en-US" dirty="0"/>
              <a:t>. </a:t>
            </a:r>
            <a:r>
              <a:rPr lang="en-US" dirty="0" err="1"/>
              <a:t>Nếu</a:t>
            </a:r>
            <a:r>
              <a:rPr lang="en-US" dirty="0"/>
              <a:t> </a:t>
            </a:r>
            <a:r>
              <a:rPr lang="en-US" dirty="0" err="1"/>
              <a:t>dùng</a:t>
            </a:r>
            <a:r>
              <a:rPr lang="en-US" dirty="0"/>
              <a:t> </a:t>
            </a:r>
            <a:r>
              <a:rPr lang="en-US" dirty="0" err="1"/>
              <a:t>những</a:t>
            </a:r>
            <a:r>
              <a:rPr lang="en-US" dirty="0"/>
              <a:t> </a:t>
            </a:r>
            <a:r>
              <a:rPr lang="en-US" dirty="0" err="1"/>
              <a:t>công</a:t>
            </a:r>
            <a:r>
              <a:rPr lang="en-US" dirty="0"/>
              <a:t> </a:t>
            </a:r>
            <a:r>
              <a:rPr lang="en-US" dirty="0" err="1"/>
              <a:t>nghệ</a:t>
            </a:r>
            <a:r>
              <a:rPr lang="en-US" dirty="0"/>
              <a:t> </a:t>
            </a:r>
            <a:r>
              <a:rPr lang="en-US" dirty="0" err="1"/>
              <a:t>thông</a:t>
            </a:r>
            <a:r>
              <a:rPr lang="en-US" dirty="0"/>
              <a:t> </a:t>
            </a:r>
            <a:r>
              <a:rPr lang="en-US" dirty="0" err="1"/>
              <a:t>thường</a:t>
            </a:r>
            <a:r>
              <a:rPr lang="en-US" dirty="0"/>
              <a:t> </a:t>
            </a:r>
            <a:r>
              <a:rPr lang="en-US" dirty="0" err="1"/>
              <a:t>thì</a:t>
            </a:r>
            <a:r>
              <a:rPr lang="en-US" dirty="0"/>
              <a:t> </a:t>
            </a:r>
            <a:r>
              <a:rPr lang="en-US" dirty="0" err="1"/>
              <a:t>hàng</a:t>
            </a:r>
            <a:r>
              <a:rPr lang="en-US" dirty="0"/>
              <a:t> </a:t>
            </a:r>
            <a:r>
              <a:rPr lang="en-US" dirty="0" err="1"/>
              <a:t>hóa</a:t>
            </a:r>
            <a:r>
              <a:rPr lang="en-US" dirty="0"/>
              <a:t> </a:t>
            </a:r>
            <a:r>
              <a:rPr lang="en-US" dirty="0" err="1"/>
              <a:t>không</a:t>
            </a:r>
            <a:r>
              <a:rPr lang="en-US" dirty="0"/>
              <a:t> </a:t>
            </a:r>
            <a:r>
              <a:rPr lang="en-US" dirty="0" err="1"/>
              <a:t>thể</a:t>
            </a:r>
            <a:r>
              <a:rPr lang="en-US" dirty="0"/>
              <a:t> </a:t>
            </a:r>
            <a:r>
              <a:rPr lang="en-US" dirty="0" err="1"/>
              <a:t>đáp</a:t>
            </a:r>
            <a:r>
              <a:rPr lang="en-US" dirty="0"/>
              <a:t> </a:t>
            </a:r>
            <a:r>
              <a:rPr lang="en-US" dirty="0" err="1"/>
              <a:t>ứng</a:t>
            </a:r>
            <a:r>
              <a:rPr lang="en-US" dirty="0"/>
              <a:t> </a:t>
            </a:r>
            <a:r>
              <a:rPr lang="en-US" dirty="0" err="1"/>
              <a:t>được</a:t>
            </a:r>
            <a:r>
              <a:rPr lang="en-US" dirty="0"/>
              <a:t> </a:t>
            </a:r>
            <a:r>
              <a:rPr lang="en-US" dirty="0" err="1"/>
              <a:t>vào</a:t>
            </a:r>
            <a:r>
              <a:rPr lang="en-US" dirty="0"/>
              <a:t> </a:t>
            </a:r>
            <a:r>
              <a:rPr lang="en-US" dirty="0" err="1"/>
              <a:t>Đức</a:t>
            </a:r>
            <a:r>
              <a:rPr lang="en-US" dirty="0"/>
              <a:t>.</a:t>
            </a:r>
          </a:p>
          <a:p>
            <a:pPr marL="285750" indent="-285750" algn="just">
              <a:buFontTx/>
              <a:buChar char="-"/>
            </a:pPr>
            <a:r>
              <a:rPr lang="en-US" dirty="0" err="1" smtClean="0"/>
              <a:t>nguồn</a:t>
            </a:r>
            <a:r>
              <a:rPr lang="en-US" dirty="0" smtClean="0"/>
              <a:t> </a:t>
            </a:r>
            <a:r>
              <a:rPr lang="en-US" dirty="0" err="1"/>
              <a:t>vốn</a:t>
            </a:r>
            <a:r>
              <a:rPr lang="en-US" dirty="0"/>
              <a:t> </a:t>
            </a:r>
            <a:r>
              <a:rPr lang="en-US" dirty="0" err="1"/>
              <a:t>cho</a:t>
            </a:r>
            <a:r>
              <a:rPr lang="en-US" dirty="0"/>
              <a:t> </a:t>
            </a:r>
            <a:r>
              <a:rPr lang="en-US" dirty="0" err="1"/>
              <a:t>doanh</a:t>
            </a:r>
            <a:r>
              <a:rPr lang="en-US" dirty="0"/>
              <a:t> </a:t>
            </a:r>
            <a:r>
              <a:rPr lang="en-US" dirty="0" err="1"/>
              <a:t>nghiệp</a:t>
            </a:r>
            <a:r>
              <a:rPr lang="en-US" dirty="0"/>
              <a:t> </a:t>
            </a:r>
            <a:r>
              <a:rPr lang="en-US" dirty="0" err="1"/>
              <a:t>đang</a:t>
            </a:r>
            <a:r>
              <a:rPr lang="en-US" dirty="0"/>
              <a:t> </a:t>
            </a:r>
            <a:r>
              <a:rPr lang="en-US" dirty="0" err="1"/>
              <a:t>rất</a:t>
            </a:r>
            <a:r>
              <a:rPr lang="en-US" dirty="0"/>
              <a:t> </a:t>
            </a:r>
            <a:r>
              <a:rPr lang="en-US" dirty="0" err="1"/>
              <a:t>khó</a:t>
            </a:r>
            <a:r>
              <a:rPr lang="en-US" dirty="0"/>
              <a:t> </a:t>
            </a:r>
            <a:r>
              <a:rPr lang="en-US" dirty="0" err="1"/>
              <a:t>khăn</a:t>
            </a:r>
            <a:r>
              <a:rPr lang="en-US" dirty="0"/>
              <a:t> </a:t>
            </a:r>
            <a:r>
              <a:rPr lang="en-US" dirty="0" err="1"/>
              <a:t>vì</a:t>
            </a:r>
            <a:r>
              <a:rPr lang="en-US" dirty="0"/>
              <a:t> </a:t>
            </a:r>
            <a:r>
              <a:rPr lang="en-US" dirty="0" err="1"/>
              <a:t>các</a:t>
            </a:r>
            <a:r>
              <a:rPr lang="en-US" dirty="0"/>
              <a:t> </a:t>
            </a:r>
            <a:r>
              <a:rPr lang="en-US" dirty="0" err="1"/>
              <a:t>doanh</a:t>
            </a:r>
            <a:r>
              <a:rPr lang="en-US" dirty="0"/>
              <a:t> </a:t>
            </a:r>
            <a:r>
              <a:rPr lang="en-US" dirty="0" err="1"/>
              <a:t>nghiệp</a:t>
            </a:r>
            <a:r>
              <a:rPr lang="en-US" dirty="0"/>
              <a:t> </a:t>
            </a:r>
            <a:r>
              <a:rPr lang="en-US" dirty="0" err="1"/>
              <a:t>đang</a:t>
            </a:r>
            <a:r>
              <a:rPr lang="en-US" dirty="0"/>
              <a:t> </a:t>
            </a:r>
            <a:r>
              <a:rPr lang="en-US" dirty="0" err="1"/>
              <a:t>chưa</a:t>
            </a:r>
            <a:r>
              <a:rPr lang="en-US" dirty="0"/>
              <a:t> </a:t>
            </a:r>
            <a:r>
              <a:rPr lang="en-US" dirty="0" err="1"/>
              <a:t>thể</a:t>
            </a:r>
            <a:r>
              <a:rPr lang="en-US" dirty="0"/>
              <a:t> </a:t>
            </a:r>
            <a:r>
              <a:rPr lang="en-US" dirty="0" err="1"/>
              <a:t>đẩy</a:t>
            </a:r>
            <a:r>
              <a:rPr lang="en-US" dirty="0"/>
              <a:t> </a:t>
            </a:r>
            <a:r>
              <a:rPr lang="en-US" dirty="0" err="1"/>
              <a:t>mạnh</a:t>
            </a:r>
            <a:r>
              <a:rPr lang="en-US" dirty="0"/>
              <a:t> </a:t>
            </a:r>
            <a:r>
              <a:rPr lang="en-US" dirty="0" err="1"/>
              <a:t>sản</a:t>
            </a:r>
            <a:r>
              <a:rPr lang="en-US" dirty="0"/>
              <a:t> </a:t>
            </a:r>
            <a:r>
              <a:rPr lang="en-US" dirty="0" err="1"/>
              <a:t>xuất</a:t>
            </a:r>
            <a:r>
              <a:rPr lang="en-US" dirty="0"/>
              <a:t> </a:t>
            </a:r>
            <a:r>
              <a:rPr lang="en-US" dirty="0" err="1"/>
              <a:t>một</a:t>
            </a:r>
            <a:r>
              <a:rPr lang="en-US" dirty="0"/>
              <a:t> </a:t>
            </a:r>
            <a:r>
              <a:rPr lang="en-US" dirty="0" err="1"/>
              <a:t>cách</a:t>
            </a:r>
            <a:r>
              <a:rPr lang="en-US" dirty="0"/>
              <a:t> </a:t>
            </a:r>
            <a:r>
              <a:rPr lang="en-US" dirty="0" err="1"/>
              <a:t>mạnh</a:t>
            </a:r>
            <a:r>
              <a:rPr lang="en-US" dirty="0"/>
              <a:t> </a:t>
            </a:r>
            <a:r>
              <a:rPr lang="en-US" dirty="0" err="1"/>
              <a:t>mẽ</a:t>
            </a:r>
            <a:r>
              <a:rPr lang="en-US" dirty="0"/>
              <a:t> </a:t>
            </a:r>
            <a:r>
              <a:rPr lang="en-US" dirty="0" err="1"/>
              <a:t>được</a:t>
            </a:r>
            <a:r>
              <a:rPr lang="en-US" dirty="0"/>
              <a:t> </a:t>
            </a:r>
            <a:r>
              <a:rPr lang="en-US" dirty="0" err="1"/>
              <a:t>vì</a:t>
            </a:r>
            <a:r>
              <a:rPr lang="en-US" dirty="0"/>
              <a:t> </a:t>
            </a:r>
            <a:r>
              <a:rPr lang="en-US" dirty="0" err="1"/>
              <a:t>thị</a:t>
            </a:r>
            <a:r>
              <a:rPr lang="en-US" dirty="0"/>
              <a:t> </a:t>
            </a:r>
            <a:r>
              <a:rPr lang="en-US" dirty="0" err="1"/>
              <a:t>trường</a:t>
            </a:r>
            <a:r>
              <a:rPr lang="en-US" dirty="0"/>
              <a:t> </a:t>
            </a:r>
            <a:r>
              <a:rPr lang="en-US" dirty="0" err="1"/>
              <a:t>thế</a:t>
            </a:r>
            <a:r>
              <a:rPr lang="en-US" dirty="0"/>
              <a:t> </a:t>
            </a:r>
            <a:r>
              <a:rPr lang="en-US" dirty="0" err="1"/>
              <a:t>giới</a:t>
            </a:r>
            <a:r>
              <a:rPr lang="en-US" dirty="0"/>
              <a:t> </a:t>
            </a:r>
            <a:r>
              <a:rPr lang="en-US" dirty="0" err="1"/>
              <a:t>đang</a:t>
            </a:r>
            <a:r>
              <a:rPr lang="en-US" dirty="0"/>
              <a:t> </a:t>
            </a:r>
            <a:r>
              <a:rPr lang="en-US" dirty="0" err="1"/>
              <a:t>đóng</a:t>
            </a:r>
            <a:r>
              <a:rPr lang="en-US" dirty="0"/>
              <a:t> </a:t>
            </a:r>
            <a:r>
              <a:rPr lang="en-US" dirty="0" err="1"/>
              <a:t>băng</a:t>
            </a:r>
            <a:r>
              <a:rPr lang="en-US" dirty="0" smtClean="0"/>
              <a:t>,</a:t>
            </a:r>
            <a:endParaRPr lang="en-US" dirty="0"/>
          </a:p>
          <a:p>
            <a:pPr marL="285750" indent="-285750" algn="just">
              <a:buFontTx/>
              <a:buChar char="-"/>
            </a:pPr>
            <a:r>
              <a:rPr lang="en-US" dirty="0" err="1"/>
              <a:t>với</a:t>
            </a:r>
            <a:r>
              <a:rPr lang="en-US" dirty="0"/>
              <a:t> </a:t>
            </a:r>
            <a:r>
              <a:rPr lang="en-US" dirty="0" err="1"/>
              <a:t>doanh</a:t>
            </a:r>
            <a:r>
              <a:rPr lang="en-US" dirty="0"/>
              <a:t> </a:t>
            </a:r>
            <a:r>
              <a:rPr lang="en-US" dirty="0" err="1"/>
              <a:t>nghiệp</a:t>
            </a:r>
            <a:r>
              <a:rPr lang="en-US" dirty="0"/>
              <a:t> </a:t>
            </a:r>
            <a:r>
              <a:rPr lang="en-US" dirty="0" err="1"/>
              <a:t>nhỏ</a:t>
            </a:r>
            <a:r>
              <a:rPr lang="en-US" dirty="0"/>
              <a:t> </a:t>
            </a:r>
            <a:r>
              <a:rPr lang="en-US" dirty="0" err="1"/>
              <a:t>và</a:t>
            </a:r>
            <a:r>
              <a:rPr lang="en-US" dirty="0"/>
              <a:t> </a:t>
            </a:r>
            <a:r>
              <a:rPr lang="en-US" dirty="0" err="1"/>
              <a:t>vừa</a:t>
            </a:r>
            <a:r>
              <a:rPr lang="en-US" dirty="0"/>
              <a:t> </a:t>
            </a:r>
            <a:r>
              <a:rPr lang="en-US" dirty="0" err="1"/>
              <a:t>có</a:t>
            </a:r>
            <a:r>
              <a:rPr lang="en-US" dirty="0"/>
              <a:t> </a:t>
            </a:r>
            <a:r>
              <a:rPr lang="en-US" dirty="0" err="1"/>
              <a:t>thể</a:t>
            </a:r>
            <a:r>
              <a:rPr lang="en-US" dirty="0"/>
              <a:t> </a:t>
            </a:r>
            <a:r>
              <a:rPr lang="en-US" dirty="0" err="1"/>
              <a:t>là</a:t>
            </a:r>
            <a:r>
              <a:rPr lang="en-US" dirty="0"/>
              <a:t> </a:t>
            </a:r>
            <a:r>
              <a:rPr lang="en-US" dirty="0" err="1"/>
              <a:t>họ</a:t>
            </a:r>
            <a:r>
              <a:rPr lang="en-US" dirty="0"/>
              <a:t> </a:t>
            </a:r>
            <a:r>
              <a:rPr lang="en-US" dirty="0" err="1"/>
              <a:t>chuyển</a:t>
            </a:r>
            <a:r>
              <a:rPr lang="en-US" dirty="0"/>
              <a:t> </a:t>
            </a:r>
            <a:r>
              <a:rPr lang="en-US" dirty="0" err="1"/>
              <a:t>hướng</a:t>
            </a:r>
            <a:r>
              <a:rPr lang="en-US" dirty="0"/>
              <a:t> </a:t>
            </a:r>
            <a:r>
              <a:rPr lang="en-US" dirty="0" err="1"/>
              <a:t>sản</a:t>
            </a:r>
            <a:r>
              <a:rPr lang="en-US" dirty="0"/>
              <a:t> </a:t>
            </a:r>
            <a:r>
              <a:rPr lang="en-US" dirty="0" err="1" smtClean="0"/>
              <a:t>xuất</a:t>
            </a:r>
            <a:endParaRPr lang="en-US" dirty="0" smtClean="0"/>
          </a:p>
          <a:p>
            <a:pPr marL="285750" indent="-285750" algn="just">
              <a:buFontTx/>
              <a:buChar char="-"/>
            </a:pPr>
            <a:endParaRPr lang="en-US" dirty="0">
              <a:solidFill>
                <a:srgbClr val="C00000"/>
              </a:solidFill>
            </a:endParaRPr>
          </a:p>
        </p:txBody>
      </p:sp>
      <p:sp>
        <p:nvSpPr>
          <p:cNvPr id="8" name="Rectangle 7"/>
          <p:cNvSpPr/>
          <p:nvPr/>
        </p:nvSpPr>
        <p:spPr>
          <a:xfrm>
            <a:off x="235858" y="2880864"/>
            <a:ext cx="2888342" cy="1200329"/>
          </a:xfrm>
          <a:prstGeom prst="rect">
            <a:avLst/>
          </a:prstGeom>
        </p:spPr>
        <p:txBody>
          <a:bodyPr wrap="square">
            <a:spAutoFit/>
          </a:bodyPr>
          <a:lstStyle/>
          <a:p>
            <a:r>
              <a:rPr lang="en-US" i="1" dirty="0" err="1"/>
              <a:t>Ông</a:t>
            </a:r>
            <a:r>
              <a:rPr lang="en-US" i="1" dirty="0"/>
              <a:t> </a:t>
            </a:r>
            <a:r>
              <a:rPr lang="en-US" i="1" dirty="0" err="1"/>
              <a:t>Nguyễn</a:t>
            </a:r>
            <a:r>
              <a:rPr lang="en-US" i="1" dirty="0"/>
              <a:t> </a:t>
            </a:r>
            <a:r>
              <a:rPr lang="en-US" i="1" dirty="0" err="1"/>
              <a:t>Trung</a:t>
            </a:r>
            <a:r>
              <a:rPr lang="en-US" i="1" dirty="0"/>
              <a:t> </a:t>
            </a:r>
            <a:r>
              <a:rPr lang="en-US" i="1" dirty="0" err="1"/>
              <a:t>Thực</a:t>
            </a:r>
            <a:r>
              <a:rPr lang="en-US" i="1" dirty="0"/>
              <a:t>, </a:t>
            </a:r>
            <a:r>
              <a:rPr lang="en-US" i="1" dirty="0" err="1"/>
              <a:t>Chủ</a:t>
            </a:r>
            <a:r>
              <a:rPr lang="en-US" i="1" dirty="0"/>
              <a:t> </a:t>
            </a:r>
            <a:r>
              <a:rPr lang="en-US" i="1" dirty="0" err="1"/>
              <a:t>tịch</a:t>
            </a:r>
            <a:r>
              <a:rPr lang="en-US" i="1" dirty="0"/>
              <a:t> </a:t>
            </a:r>
            <a:r>
              <a:rPr lang="en-US" i="1" dirty="0" err="1"/>
              <a:t>Hội</a:t>
            </a:r>
            <a:r>
              <a:rPr lang="en-US" i="1" dirty="0"/>
              <a:t> </a:t>
            </a:r>
            <a:r>
              <a:rPr lang="en-US" i="1" dirty="0" err="1"/>
              <a:t>doanh</a:t>
            </a:r>
            <a:r>
              <a:rPr lang="en-US" i="1" dirty="0"/>
              <a:t> </a:t>
            </a:r>
            <a:r>
              <a:rPr lang="en-US" i="1" dirty="0" err="1"/>
              <a:t>nghiệp</a:t>
            </a:r>
            <a:r>
              <a:rPr lang="en-US" i="1" dirty="0"/>
              <a:t> </a:t>
            </a:r>
            <a:r>
              <a:rPr lang="en-US" i="1" dirty="0" err="1"/>
              <a:t>nhỏ</a:t>
            </a:r>
            <a:r>
              <a:rPr lang="en-US" i="1" dirty="0"/>
              <a:t> </a:t>
            </a:r>
            <a:r>
              <a:rPr lang="en-US" i="1" dirty="0" err="1"/>
              <a:t>và</a:t>
            </a:r>
            <a:r>
              <a:rPr lang="en-US" i="1" dirty="0"/>
              <a:t> </a:t>
            </a:r>
            <a:r>
              <a:rPr lang="en-US" i="1" dirty="0" err="1"/>
              <a:t>vừa</a:t>
            </a:r>
            <a:r>
              <a:rPr lang="en-US" i="1" dirty="0"/>
              <a:t> </a:t>
            </a:r>
            <a:r>
              <a:rPr lang="en-US" i="1" dirty="0" err="1"/>
              <a:t>Việt-Đức</a:t>
            </a:r>
            <a:r>
              <a:rPr lang="en-US" i="1" dirty="0"/>
              <a:t>. (</a:t>
            </a:r>
            <a:r>
              <a:rPr lang="en-US" i="1" dirty="0" err="1"/>
              <a:t>Ảnh</a:t>
            </a:r>
            <a:r>
              <a:rPr lang="en-US" i="1" dirty="0"/>
              <a:t>: KT</a:t>
            </a:r>
            <a:endParaRPr lang="en-US" dirty="0"/>
          </a:p>
        </p:txBody>
      </p:sp>
    </p:spTree>
    <p:extLst>
      <p:ext uri="{BB962C8B-B14F-4D97-AF65-F5344CB8AC3E}">
        <p14:creationId xmlns:p14="http://schemas.microsoft.com/office/powerpoint/2010/main" val="1829092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CC"/>
                </a:solidFill>
                <a:latin typeface="Times New Roman" pitchFamily="18" charset="0"/>
                <a:cs typeface="Times New Roman" pitchFamily="18" charset="0"/>
              </a:rPr>
              <a:t>3.7.Áp </a:t>
            </a:r>
            <a:r>
              <a:rPr lang="en-US" dirty="0" err="1">
                <a:solidFill>
                  <a:srgbClr val="0000CC"/>
                </a:solidFill>
                <a:latin typeface="Times New Roman" pitchFamily="18" charset="0"/>
                <a:cs typeface="Times New Roman" pitchFamily="18" charset="0"/>
              </a:rPr>
              <a:t>dụng</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các</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tiêu</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chuẩn</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sản</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xuất</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bền</a:t>
            </a:r>
            <a:r>
              <a:rPr lang="en-US" dirty="0">
                <a:solidFill>
                  <a:srgbClr val="0000CC"/>
                </a:solidFill>
                <a:latin typeface="Times New Roman" pitchFamily="18" charset="0"/>
                <a:cs typeface="Times New Roman" pitchFamily="18" charset="0"/>
              </a:rPr>
              <a:t> </a:t>
            </a:r>
            <a:r>
              <a:rPr lang="en-US" dirty="0" err="1" smtClean="0">
                <a:solidFill>
                  <a:srgbClr val="0000CC"/>
                </a:solidFill>
                <a:latin typeface="Times New Roman" pitchFamily="18" charset="0"/>
                <a:cs typeface="Times New Roman" pitchFamily="18" charset="0"/>
              </a:rPr>
              <a:t>vững</a:t>
            </a:r>
            <a:endParaRPr lang="en-US" dirty="0"/>
          </a:p>
        </p:txBody>
      </p:sp>
      <p:sp>
        <p:nvSpPr>
          <p:cNvPr id="3" name="Content Placeholder 2"/>
          <p:cNvSpPr>
            <a:spLocks noGrp="1"/>
          </p:cNvSpPr>
          <p:nvPr>
            <p:ph idx="1"/>
          </p:nvPr>
        </p:nvSpPr>
        <p:spPr/>
        <p:txBody>
          <a:bodyPr>
            <a:noAutofit/>
          </a:bodyPr>
          <a:lstStyle/>
          <a:p>
            <a:pPr marR="0" algn="just"/>
            <a:r>
              <a:rPr lang="en-US" sz="2400" kern="100" dirty="0" err="1" smtClean="0">
                <a:solidFill>
                  <a:srgbClr val="0033CC"/>
                </a:solidFill>
                <a:latin typeface="Times New Roman" pitchFamily="18" charset="0"/>
                <a:cs typeface="Times New Roman" pitchFamily="18" charset="0"/>
              </a:rPr>
              <a:t>Thực</a:t>
            </a:r>
            <a:r>
              <a:rPr lang="en-US" sz="2400" kern="100" dirty="0" smtClean="0">
                <a:solidFill>
                  <a:srgbClr val="0033CC"/>
                </a:solidFill>
                <a:latin typeface="Times New Roman" pitchFamily="18" charset="0"/>
                <a:cs typeface="Times New Roman" pitchFamily="18" charset="0"/>
              </a:rPr>
              <a:t> </a:t>
            </a:r>
            <a:r>
              <a:rPr lang="en-US" sz="2400" kern="100" dirty="0" err="1" smtClean="0">
                <a:solidFill>
                  <a:srgbClr val="0033CC"/>
                </a:solidFill>
                <a:latin typeface="Times New Roman" pitchFamily="18" charset="0"/>
                <a:cs typeface="Times New Roman" pitchFamily="18" charset="0"/>
              </a:rPr>
              <a:t>hành</a:t>
            </a:r>
            <a:r>
              <a:rPr lang="en-US" sz="2400" kern="100" dirty="0" smtClean="0">
                <a:solidFill>
                  <a:srgbClr val="0033CC"/>
                </a:solidFill>
                <a:latin typeface="Times New Roman" pitchFamily="18" charset="0"/>
                <a:cs typeface="Times New Roman" pitchFamily="18" charset="0"/>
              </a:rPr>
              <a:t> </a:t>
            </a:r>
            <a:r>
              <a:rPr lang="en-US" sz="2400" kern="100" dirty="0" err="1" smtClean="0">
                <a:solidFill>
                  <a:srgbClr val="0033CC"/>
                </a:solidFill>
                <a:latin typeface="Times New Roman" pitchFamily="18" charset="0"/>
                <a:cs typeface="Times New Roman" pitchFamily="18" charset="0"/>
              </a:rPr>
              <a:t>nông</a:t>
            </a:r>
            <a:r>
              <a:rPr lang="en-US" sz="2400" kern="100" dirty="0" smtClean="0">
                <a:solidFill>
                  <a:srgbClr val="0033CC"/>
                </a:solidFill>
                <a:latin typeface="Times New Roman" pitchFamily="18" charset="0"/>
                <a:cs typeface="Times New Roman" pitchFamily="18" charset="0"/>
              </a:rPr>
              <a:t> </a:t>
            </a:r>
            <a:r>
              <a:rPr lang="en-US" sz="2400" kern="100" dirty="0" err="1" smtClean="0">
                <a:solidFill>
                  <a:srgbClr val="0033CC"/>
                </a:solidFill>
                <a:latin typeface="Times New Roman" pitchFamily="18" charset="0"/>
                <a:cs typeface="Times New Roman" pitchFamily="18" charset="0"/>
              </a:rPr>
              <a:t>nghiệp</a:t>
            </a:r>
            <a:r>
              <a:rPr lang="en-US" sz="2400" kern="100" dirty="0" smtClean="0">
                <a:solidFill>
                  <a:srgbClr val="0033CC"/>
                </a:solidFill>
                <a:latin typeface="Times New Roman" pitchFamily="18" charset="0"/>
                <a:cs typeface="Times New Roman" pitchFamily="18" charset="0"/>
              </a:rPr>
              <a:t> </a:t>
            </a:r>
            <a:r>
              <a:rPr lang="en-US" sz="2400" kern="100" dirty="0" err="1" smtClean="0">
                <a:solidFill>
                  <a:srgbClr val="0033CC"/>
                </a:solidFill>
                <a:latin typeface="Times New Roman" pitchFamily="18" charset="0"/>
                <a:cs typeface="Times New Roman" pitchFamily="18" charset="0"/>
              </a:rPr>
              <a:t>tốt</a:t>
            </a:r>
            <a:r>
              <a:rPr lang="en-US" sz="2400" kern="100" dirty="0" smtClean="0">
                <a:solidFill>
                  <a:srgbClr val="0033CC"/>
                </a:solidFill>
                <a:latin typeface="Times New Roman" pitchFamily="18" charset="0"/>
                <a:cs typeface="Times New Roman" pitchFamily="18" charset="0"/>
              </a:rPr>
              <a:t> </a:t>
            </a:r>
            <a:r>
              <a:rPr lang="en-US" sz="2400" kern="100" dirty="0">
                <a:solidFill>
                  <a:srgbClr val="0033CC"/>
                </a:solidFill>
                <a:latin typeface="Times New Roman" pitchFamily="18" charset="0"/>
                <a:cs typeface="Times New Roman" pitchFamily="18" charset="0"/>
              </a:rPr>
              <a:t>(GAP)</a:t>
            </a:r>
          </a:p>
          <a:p>
            <a:r>
              <a:rPr lang="en-US" sz="2400" dirty="0" err="1" smtClean="0">
                <a:solidFill>
                  <a:srgbClr val="0033CC"/>
                </a:solidFill>
                <a:latin typeface="Times New Roman" pitchFamily="18" charset="0"/>
                <a:cs typeface="Times New Roman" pitchFamily="18" charset="0"/>
              </a:rPr>
              <a:t>Thực</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hành</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nông</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nghiệp</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tốt</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toàn</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cầu</a:t>
            </a:r>
            <a:r>
              <a:rPr lang="en-US" sz="2400" dirty="0" smtClean="0">
                <a:solidFill>
                  <a:srgbClr val="0033CC"/>
                </a:solidFill>
                <a:latin typeface="Times New Roman" pitchFamily="18" charset="0"/>
                <a:cs typeface="Times New Roman" pitchFamily="18" charset="0"/>
              </a:rPr>
              <a:t> (GLOBALG.A.P), </a:t>
            </a:r>
            <a:r>
              <a:rPr lang="en-US" sz="2400" dirty="0" err="1" smtClean="0">
                <a:solidFill>
                  <a:srgbClr val="0033CC"/>
                </a:solidFill>
                <a:latin typeface="Times New Roman" pitchFamily="18" charset="0"/>
                <a:cs typeface="Times New Roman" pitchFamily="18" charset="0"/>
              </a:rPr>
              <a:t>Việt</a:t>
            </a:r>
            <a:r>
              <a:rPr lang="en-US" sz="2400" dirty="0" smtClean="0">
                <a:solidFill>
                  <a:srgbClr val="0033CC"/>
                </a:solidFill>
                <a:latin typeface="Times New Roman" pitchFamily="18" charset="0"/>
                <a:cs typeface="Times New Roman" pitchFamily="18" charset="0"/>
              </a:rPr>
              <a:t> GAP</a:t>
            </a:r>
          </a:p>
          <a:p>
            <a:r>
              <a:rPr lang="en-US" sz="2400" dirty="0" err="1">
                <a:solidFill>
                  <a:srgbClr val="0033CC"/>
                </a:solidFill>
                <a:latin typeface="Times New Roman" pitchFamily="18" charset="0"/>
                <a:cs typeface="Times New Roman" pitchFamily="18" charset="0"/>
              </a:rPr>
              <a:t>Thực</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hành</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nông</a:t>
            </a:r>
            <a:r>
              <a:rPr lang="en-US" sz="2400" dirty="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nghiệp</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tốt</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của</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Đông</a:t>
            </a:r>
            <a:r>
              <a:rPr lang="en-US" sz="2400" dirty="0" smtClean="0">
                <a:solidFill>
                  <a:srgbClr val="0033CC"/>
                </a:solidFill>
                <a:latin typeface="Times New Roman" pitchFamily="18" charset="0"/>
                <a:cs typeface="Times New Roman" pitchFamily="18" charset="0"/>
              </a:rPr>
              <a:t> </a:t>
            </a:r>
            <a:r>
              <a:rPr lang="en-US" sz="2400" dirty="0">
                <a:solidFill>
                  <a:srgbClr val="0033CC"/>
                </a:solidFill>
                <a:latin typeface="Times New Roman" pitchFamily="18" charset="0"/>
                <a:cs typeface="Times New Roman" pitchFamily="18" charset="0"/>
              </a:rPr>
              <a:t>N</a:t>
            </a:r>
            <a:r>
              <a:rPr lang="en-US" sz="2400" dirty="0" smtClean="0">
                <a:solidFill>
                  <a:srgbClr val="0033CC"/>
                </a:solidFill>
                <a:latin typeface="Times New Roman" pitchFamily="18" charset="0"/>
                <a:cs typeface="Times New Roman" pitchFamily="18" charset="0"/>
              </a:rPr>
              <a:t>am  Á¸ </a:t>
            </a:r>
            <a:r>
              <a:rPr lang="en-US" sz="2400" dirty="0">
                <a:solidFill>
                  <a:srgbClr val="0033CC"/>
                </a:solidFill>
                <a:latin typeface="Times New Roman" pitchFamily="18" charset="0"/>
                <a:cs typeface="Times New Roman" pitchFamily="18" charset="0"/>
              </a:rPr>
              <a:t>(ASEANGAP</a:t>
            </a:r>
            <a:r>
              <a:rPr lang="en-US" sz="2400" dirty="0" smtClean="0">
                <a:solidFill>
                  <a:srgbClr val="0033CC"/>
                </a:solidFill>
                <a:latin typeface="Times New Roman" pitchFamily="18" charset="0"/>
                <a:cs typeface="Times New Roman" pitchFamily="18" charset="0"/>
              </a:rPr>
              <a:t>)</a:t>
            </a:r>
          </a:p>
          <a:p>
            <a:r>
              <a:rPr lang="en-US" sz="2400" dirty="0" err="1" smtClean="0">
                <a:solidFill>
                  <a:srgbClr val="0033CC"/>
                </a:solidFill>
                <a:latin typeface="Times New Roman" pitchFamily="18" charset="0"/>
                <a:cs typeface="Times New Roman" pitchFamily="18" charset="0"/>
              </a:rPr>
              <a:t>Sản</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xuất</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hữu</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cơ</a:t>
            </a:r>
            <a:endParaRPr lang="en-US" sz="2400" dirty="0" smtClean="0">
              <a:solidFill>
                <a:srgbClr val="0033CC"/>
              </a:solidFill>
              <a:latin typeface="Times New Roman" pitchFamily="18" charset="0"/>
              <a:cs typeface="Times New Roman" pitchFamily="18" charset="0"/>
            </a:endParaRPr>
          </a:p>
          <a:p>
            <a:r>
              <a:rPr lang="en-US" sz="2400" dirty="0" err="1" smtClean="0">
                <a:solidFill>
                  <a:srgbClr val="0033CC"/>
                </a:solidFill>
                <a:latin typeface="Times New Roman" pitchFamily="18" charset="0"/>
                <a:cs typeface="Times New Roman" pitchFamily="18" charset="0"/>
              </a:rPr>
              <a:t>Thực</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hành</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chế</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biến</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tốt</a:t>
            </a:r>
            <a:r>
              <a:rPr lang="en-US" sz="2400" dirty="0" smtClean="0">
                <a:solidFill>
                  <a:srgbClr val="0033CC"/>
                </a:solidFill>
                <a:latin typeface="Times New Roman" pitchFamily="18" charset="0"/>
                <a:cs typeface="Times New Roman" pitchFamily="18" charset="0"/>
              </a:rPr>
              <a:t> (IFS)</a:t>
            </a:r>
          </a:p>
          <a:p>
            <a:r>
              <a:rPr lang="en-US" sz="2400" dirty="0" err="1" smtClean="0">
                <a:solidFill>
                  <a:srgbClr val="0033CC"/>
                </a:solidFill>
                <a:latin typeface="Times New Roman" pitchFamily="18" charset="0"/>
                <a:cs typeface="Times New Roman" pitchFamily="18" charset="0"/>
              </a:rPr>
              <a:t>Đăng</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ký</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Chất</a:t>
            </a:r>
            <a:r>
              <a:rPr lang="en-US" sz="2400" dirty="0" smtClean="0">
                <a:solidFill>
                  <a:srgbClr val="0033CC"/>
                </a:solidFill>
                <a:latin typeface="Times New Roman" pitchFamily="18" charset="0"/>
                <a:cs typeface="Times New Roman" pitchFamily="18" charset="0"/>
              </a:rPr>
              <a:t> </a:t>
            </a:r>
            <a:r>
              <a:rPr lang="en-US" sz="2400" dirty="0" err="1" smtClean="0">
                <a:solidFill>
                  <a:srgbClr val="0033CC"/>
                </a:solidFill>
                <a:latin typeface="Times New Roman" pitchFamily="18" charset="0"/>
                <a:cs typeface="Times New Roman" pitchFamily="18" charset="0"/>
              </a:rPr>
              <a:t>lượng</a:t>
            </a:r>
            <a:r>
              <a:rPr lang="en-US" sz="2400" dirty="0" smtClean="0">
                <a:solidFill>
                  <a:srgbClr val="0033CC"/>
                </a:solidFill>
                <a:latin typeface="Times New Roman" pitchFamily="18" charset="0"/>
                <a:cs typeface="Times New Roman" pitchFamily="18" charset="0"/>
              </a:rPr>
              <a:t> ISO 22000</a:t>
            </a:r>
          </a:p>
          <a:p>
            <a:r>
              <a:rPr lang="en-US" sz="2400" dirty="0">
                <a:solidFill>
                  <a:srgbClr val="0033CC"/>
                </a:solidFill>
                <a:latin typeface="Times New Roman" pitchFamily="18" charset="0"/>
                <a:cs typeface="Times New Roman" pitchFamily="18" charset="0"/>
              </a:rPr>
              <a:t/>
            </a:r>
            <a:br>
              <a:rPr lang="en-US" sz="2400" dirty="0">
                <a:solidFill>
                  <a:srgbClr val="0033CC"/>
                </a:solidFill>
                <a:latin typeface="Times New Roman" pitchFamily="18" charset="0"/>
                <a:cs typeface="Times New Roman" pitchFamily="18" charset="0"/>
              </a:rPr>
            </a:br>
            <a:r>
              <a:rPr lang="en-US" sz="2400" dirty="0">
                <a:solidFill>
                  <a:srgbClr val="0033CC"/>
                </a:solidFill>
                <a:latin typeface="Times New Roman" pitchFamily="18" charset="0"/>
                <a:cs typeface="Times New Roman" pitchFamily="18" charset="0"/>
              </a:rPr>
              <a:t/>
            </a:r>
            <a:br>
              <a:rPr lang="en-US" sz="2400" dirty="0">
                <a:solidFill>
                  <a:srgbClr val="0033CC"/>
                </a:solidFill>
                <a:latin typeface="Times New Roman" pitchFamily="18" charset="0"/>
                <a:cs typeface="Times New Roman" pitchFamily="18" charset="0"/>
              </a:rPr>
            </a:br>
            <a:r>
              <a:rPr lang="en-US" sz="2400" dirty="0">
                <a:solidFill>
                  <a:srgbClr val="0033CC"/>
                </a:solidFill>
                <a:latin typeface="Times New Roman" pitchFamily="18" charset="0"/>
                <a:cs typeface="Times New Roman" pitchFamily="18" charset="0"/>
              </a:rPr>
              <a:t/>
            </a:r>
            <a:br>
              <a:rPr lang="en-US" sz="2400" dirty="0">
                <a:solidFill>
                  <a:srgbClr val="0033CC"/>
                </a:solidFill>
                <a:latin typeface="Times New Roman" pitchFamily="18" charset="0"/>
                <a:cs typeface="Times New Roman" pitchFamily="18" charset="0"/>
              </a:rPr>
            </a:br>
            <a:r>
              <a:rPr lang="en-US" sz="2400" dirty="0">
                <a:solidFill>
                  <a:srgbClr val="0033CC"/>
                </a:solidFill>
                <a:latin typeface="Times New Roman" pitchFamily="18" charset="0"/>
                <a:cs typeface="Times New Roman" pitchFamily="18" charset="0"/>
              </a:rPr>
              <a:t/>
            </a:r>
            <a:br>
              <a:rPr lang="en-US" sz="2400" dirty="0">
                <a:solidFill>
                  <a:srgbClr val="0033CC"/>
                </a:solidFill>
                <a:latin typeface="Times New Roman" pitchFamily="18" charset="0"/>
                <a:cs typeface="Times New Roman" pitchFamily="18" charset="0"/>
              </a:rPr>
            </a:br>
            <a:r>
              <a:rPr lang="en-US" sz="2400" dirty="0">
                <a:solidFill>
                  <a:srgbClr val="0033CC"/>
                </a:solidFill>
                <a:latin typeface="Times New Roman" pitchFamily="18" charset="0"/>
                <a:cs typeface="Times New Roman" pitchFamily="18" charset="0"/>
              </a:rPr>
              <a:t/>
            </a:r>
            <a:br>
              <a:rPr lang="en-US" sz="2400" dirty="0">
                <a:solidFill>
                  <a:srgbClr val="0033CC"/>
                </a:solidFill>
                <a:latin typeface="Times New Roman" pitchFamily="18" charset="0"/>
                <a:cs typeface="Times New Roman" pitchFamily="18" charset="0"/>
              </a:rPr>
            </a:br>
            <a:r>
              <a:rPr lang="en-US" sz="2400" dirty="0">
                <a:solidFill>
                  <a:srgbClr val="0033CC"/>
                </a:solidFill>
                <a:latin typeface="Times New Roman" pitchFamily="18" charset="0"/>
                <a:cs typeface="Times New Roman" pitchFamily="18" charset="0"/>
              </a:rPr>
              <a:t/>
            </a:r>
            <a:br>
              <a:rPr lang="en-US" sz="2400" dirty="0">
                <a:solidFill>
                  <a:srgbClr val="0033CC"/>
                </a:solidFill>
                <a:latin typeface="Times New Roman" pitchFamily="18" charset="0"/>
                <a:cs typeface="Times New Roman" pitchFamily="18" charset="0"/>
              </a:rPr>
            </a:br>
            <a:r>
              <a:rPr lang="en-US" sz="2400" dirty="0">
                <a:solidFill>
                  <a:srgbClr val="0033CC"/>
                </a:solidFill>
                <a:latin typeface="Times New Roman" pitchFamily="18" charset="0"/>
                <a:cs typeface="Times New Roman" pitchFamily="18" charset="0"/>
              </a:rPr>
              <a:t/>
            </a:r>
            <a:br>
              <a:rPr lang="en-US" sz="2400" dirty="0">
                <a:solidFill>
                  <a:srgbClr val="0033CC"/>
                </a:solidFill>
                <a:latin typeface="Times New Roman" pitchFamily="18" charset="0"/>
                <a:cs typeface="Times New Roman" pitchFamily="18" charset="0"/>
              </a:rPr>
            </a:br>
            <a:endParaRPr lang="en-US" sz="2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146372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09600"/>
          </a:xfrm>
        </p:spPr>
        <p:txBody>
          <a:bodyPr>
            <a:normAutofit fontScale="90000"/>
          </a:bodyPr>
          <a:lstStyle/>
          <a:p>
            <a:r>
              <a:rPr lang="en-US" sz="2800" b="1" dirty="0" smtClean="0">
                <a:solidFill>
                  <a:srgbClr val="0000CC"/>
                </a:solidFill>
                <a:latin typeface="Times New Roman" pitchFamily="18" charset="0"/>
                <a:cs typeface="Times New Roman" pitchFamily="18" charset="0"/>
              </a:rPr>
              <a:t>3.8. </a:t>
            </a:r>
            <a:r>
              <a:rPr lang="en-US" sz="2800" b="1" dirty="0" err="1" smtClean="0">
                <a:solidFill>
                  <a:srgbClr val="0000CC"/>
                </a:solidFill>
                <a:latin typeface="Times New Roman" pitchFamily="18" charset="0"/>
                <a:cs typeface="Times New Roman" pitchFamily="18" charset="0"/>
              </a:rPr>
              <a:t>Chuẩn</a:t>
            </a:r>
            <a:r>
              <a:rPr lang="en-US" sz="2800" b="1" dirty="0" smtClean="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bị</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các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thủ</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tục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chủ</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động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thực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thi</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EVFTA</a:t>
            </a:r>
            <a:endParaRPr lang="en-US" sz="2800" b="1" dirty="0"/>
          </a:p>
        </p:txBody>
      </p:sp>
      <p:pic>
        <p:nvPicPr>
          <p:cNvPr id="4" name="Picture 2" descr="EVFTA: Cơ hội lớn nhưng nội lực doanh nghiệp Việt cần cải thiện để tiếp cận tốt thị trường EU -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4" y="1066800"/>
            <a:ext cx="3352800" cy="24784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65030" y="1066800"/>
            <a:ext cx="5250370" cy="3477875"/>
          </a:xfrm>
          <a:prstGeom prst="rect">
            <a:avLst/>
          </a:prstGeom>
        </p:spPr>
        <p:txBody>
          <a:bodyPr wrap="square">
            <a:spAutoFit/>
          </a:bodyPr>
          <a:lstStyle/>
          <a:p>
            <a:pPr marL="342900" indent="-342900">
              <a:buAutoNum type="arabicPeriod"/>
            </a:pPr>
            <a:r>
              <a:rPr lang="en-US" sz="2000" dirty="0" smtClean="0">
                <a:solidFill>
                  <a:srgbClr val="0033CC"/>
                </a:solidFill>
                <a:latin typeface="Times New Roman" pitchFamily="18" charset="0"/>
                <a:cs typeface="Times New Roman" pitchFamily="18" charset="0"/>
              </a:rPr>
              <a:t>C</a:t>
            </a:r>
            <a:r>
              <a:rPr lang="vi-VN" sz="2000" dirty="0" smtClean="0">
                <a:solidFill>
                  <a:srgbClr val="0033CC"/>
                </a:solidFill>
                <a:latin typeface="Times New Roman" pitchFamily="18" charset="0"/>
                <a:cs typeface="Times New Roman" pitchFamily="18" charset="0"/>
              </a:rPr>
              <a:t>hủ </a:t>
            </a:r>
            <a:r>
              <a:rPr lang="vi-VN" sz="2000" dirty="0">
                <a:solidFill>
                  <a:srgbClr val="0033CC"/>
                </a:solidFill>
                <a:latin typeface="Times New Roman" pitchFamily="18" charset="0"/>
                <a:cs typeface="Times New Roman" pitchFamily="18" charset="0"/>
              </a:rPr>
              <a:t>động tìm hiểu kỹ lưỡng nội dung về Hiệp định, </a:t>
            </a:r>
            <a:endParaRPr lang="en-US" sz="2000" dirty="0" smtClean="0">
              <a:solidFill>
                <a:srgbClr val="0033CC"/>
              </a:solidFill>
              <a:latin typeface="Times New Roman" pitchFamily="18" charset="0"/>
              <a:cs typeface="Times New Roman" pitchFamily="18" charset="0"/>
            </a:endParaRPr>
          </a:p>
          <a:p>
            <a:pPr marL="342900" indent="-342900">
              <a:buAutoNum type="arabicPeriod"/>
            </a:pPr>
            <a:r>
              <a:rPr lang="en-US" sz="2000" dirty="0">
                <a:solidFill>
                  <a:srgbClr val="0033CC"/>
                </a:solidFill>
                <a:latin typeface="Times New Roman" pitchFamily="18" charset="0"/>
                <a:cs typeface="Times New Roman" pitchFamily="18" charset="0"/>
              </a:rPr>
              <a:t>C</a:t>
            </a:r>
            <a:r>
              <a:rPr lang="vi-VN" sz="2000" dirty="0" smtClean="0">
                <a:solidFill>
                  <a:srgbClr val="0033CC"/>
                </a:solidFill>
                <a:latin typeface="Times New Roman" pitchFamily="18" charset="0"/>
                <a:cs typeface="Times New Roman" pitchFamily="18" charset="0"/>
              </a:rPr>
              <a:t>huẩn </a:t>
            </a:r>
            <a:r>
              <a:rPr lang="vi-VN" sz="2000" dirty="0">
                <a:solidFill>
                  <a:srgbClr val="0033CC"/>
                </a:solidFill>
                <a:latin typeface="Times New Roman" pitchFamily="18" charset="0"/>
                <a:cs typeface="Times New Roman" pitchFamily="18" charset="0"/>
              </a:rPr>
              <a:t>bị đầy đủ nhân lực, tài lực cũng như các điều kiện cần thiết khác để có thể đáp ứng được các yêu cầu không chỉ của Hiệp định mà của cả thị trường EU</a:t>
            </a:r>
            <a:r>
              <a:rPr lang="vi-VN" sz="2000" dirty="0" smtClean="0">
                <a:solidFill>
                  <a:srgbClr val="0033CC"/>
                </a:solidFill>
                <a:latin typeface="Times New Roman" pitchFamily="18" charset="0"/>
                <a:cs typeface="Times New Roman" pitchFamily="18" charset="0"/>
              </a:rPr>
              <a:t>.</a:t>
            </a:r>
            <a:endParaRPr lang="en-US" sz="2000" dirty="0" smtClean="0">
              <a:solidFill>
                <a:srgbClr val="0033CC"/>
              </a:solidFill>
              <a:latin typeface="Times New Roman" pitchFamily="18" charset="0"/>
              <a:cs typeface="Times New Roman" pitchFamily="18" charset="0"/>
            </a:endParaRPr>
          </a:p>
          <a:p>
            <a:pPr marL="342900" indent="-342900">
              <a:buAutoNum type="arabicPeriod"/>
            </a:pPr>
            <a:r>
              <a:rPr lang="en-US" sz="2000" dirty="0" err="1" smtClean="0">
                <a:solidFill>
                  <a:srgbClr val="0033CC"/>
                </a:solidFill>
                <a:latin typeface="Times New Roman" pitchFamily="18" charset="0"/>
                <a:cs typeface="Times New Roman" pitchFamily="18" charset="0"/>
              </a:rPr>
              <a:t>Cần</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rà</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soát</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các</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văn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bản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quy</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phạm</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pháp</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luật</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cơ</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chế</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chính</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sách</a:t>
            </a:r>
            <a:endParaRPr lang="en-US" sz="2000" dirty="0" smtClean="0">
              <a:solidFill>
                <a:srgbClr val="0033CC"/>
              </a:solidFill>
              <a:latin typeface="Times New Roman" pitchFamily="18" charset="0"/>
              <a:cs typeface="Times New Roman" pitchFamily="18" charset="0"/>
            </a:endParaRPr>
          </a:p>
          <a:p>
            <a:pPr marL="342900" indent="-342900">
              <a:buAutoNum type="arabicPeriod"/>
            </a:pPr>
            <a:r>
              <a:rPr lang="en-US" sz="2000" dirty="0" err="1">
                <a:solidFill>
                  <a:srgbClr val="0033CC"/>
                </a:solidFill>
                <a:latin typeface="Times New Roman" pitchFamily="18" charset="0"/>
                <a:cs typeface="Times New Roman" pitchFamily="18" charset="0"/>
              </a:rPr>
              <a:t>ứng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dụng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công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nghệ</a:t>
            </a:r>
            <a:r>
              <a:rPr lang="en-US" sz="2000" dirty="0">
                <a:solidFill>
                  <a:srgbClr val="0033CC"/>
                </a:solidFill>
                <a:latin typeface="Times New Roman" pitchFamily="18" charset="0"/>
                <a:cs typeface="Times New Roman" pitchFamily="18" charset="0"/>
              </a:rPr>
              <a:t> </a:t>
            </a:r>
            <a:r>
              <a:rPr lang="en-US" sz="2000" dirty="0" smtClean="0">
                <a:solidFill>
                  <a:srgbClr val="0033CC"/>
                </a:solidFill>
                <a:latin typeface="Times New Roman" pitchFamily="18" charset="0"/>
                <a:cs typeface="Times New Roman" pitchFamily="18" charset="0"/>
              </a:rPr>
              <a:t>4.0</a:t>
            </a:r>
          </a:p>
          <a:p>
            <a:r>
              <a:rPr lang="en-US" sz="2000" dirty="0" smtClean="0">
                <a:solidFill>
                  <a:srgbClr val="0033CC"/>
                </a:solidFill>
                <a:latin typeface="Times New Roman" pitchFamily="18" charset="0"/>
                <a:cs typeface="Times New Roman" pitchFamily="18" charset="0"/>
              </a:rPr>
              <a:t>5.  </a:t>
            </a:r>
            <a:r>
              <a:rPr lang="en-US" sz="2000" dirty="0" err="1" smtClean="0">
                <a:solidFill>
                  <a:srgbClr val="0033CC"/>
                </a:solidFill>
                <a:latin typeface="Times New Roman" pitchFamily="18" charset="0"/>
                <a:cs typeface="Times New Roman" pitchFamily="18" charset="0"/>
              </a:rPr>
              <a:t>Đăng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ký</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sản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phẩm</a:t>
            </a:r>
            <a:r>
              <a:rPr lang="en-US" sz="2000" dirty="0" smtClean="0">
                <a:solidFill>
                  <a:srgbClr val="0033CC"/>
                </a:solidFill>
                <a:latin typeface="Times New Roman" pitchFamily="18" charset="0"/>
                <a:cs typeface="Times New Roman" pitchFamily="18" charset="0"/>
              </a:rPr>
              <a:t>, </a:t>
            </a:r>
            <a:r>
              <a:rPr lang="en-US" sz="2000" dirty="0" smtClean="0">
                <a:solidFill>
                  <a:srgbClr val="0033CC"/>
                </a:solidFill>
                <a:latin typeface="Times New Roman" pitchFamily="18" charset="0"/>
                <a:cs typeface="Times New Roman" pitchFamily="18" charset="0"/>
              </a:rPr>
              <a:t>T</a:t>
            </a:r>
            <a:r>
              <a:rPr lang="vi-VN" sz="2000" dirty="0" smtClean="0">
                <a:solidFill>
                  <a:srgbClr val="0033CC"/>
                </a:solidFill>
                <a:latin typeface="Times New Roman" pitchFamily="18" charset="0"/>
                <a:cs typeface="Times New Roman" pitchFamily="18" charset="0"/>
              </a:rPr>
              <a:t>ham </a:t>
            </a:r>
            <a:r>
              <a:rPr lang="vi-VN" sz="2000" dirty="0">
                <a:solidFill>
                  <a:srgbClr val="0033CC"/>
                </a:solidFill>
                <a:latin typeface="Times New Roman" pitchFamily="18" charset="0"/>
                <a:cs typeface="Times New Roman" pitchFamily="18" charset="0"/>
              </a:rPr>
              <a:t>gia chuỗi liên kết trong và ngoài nước, </a:t>
            </a:r>
            <a:endParaRPr lang="en-US" sz="2000" dirty="0">
              <a:solidFill>
                <a:srgbClr val="0033CC"/>
              </a:solidFill>
              <a:latin typeface="Times New Roman" pitchFamily="18" charset="0"/>
              <a:cs typeface="Times New Roman" pitchFamily="18" charset="0"/>
            </a:endParaRPr>
          </a:p>
        </p:txBody>
      </p:sp>
      <p:sp>
        <p:nvSpPr>
          <p:cNvPr id="6" name="Rectangle 5"/>
          <p:cNvSpPr/>
          <p:nvPr/>
        </p:nvSpPr>
        <p:spPr>
          <a:xfrm>
            <a:off x="-18143" y="3699133"/>
            <a:ext cx="3672287" cy="307777"/>
          </a:xfrm>
          <a:prstGeom prst="rect">
            <a:avLst/>
          </a:prstGeom>
        </p:spPr>
        <p:txBody>
          <a:bodyPr wrap="none">
            <a:spAutoFit/>
          </a:bodyPr>
          <a:lstStyle/>
          <a:p>
            <a:r>
              <a:rPr lang="en-US" sz="1400" i="1" dirty="0" smtClean="0"/>
              <a:t>T</a:t>
            </a:r>
            <a:r>
              <a:rPr lang="vi-VN" sz="1400" i="1" dirty="0" smtClean="0"/>
              <a:t>hứ </a:t>
            </a:r>
            <a:r>
              <a:rPr lang="vi-VN" sz="1400" i="1" dirty="0"/>
              <a:t>trưởng Công Thương Trần Quốc Khánh</a:t>
            </a:r>
            <a:endParaRPr lang="en-US" sz="1400" dirty="0"/>
          </a:p>
        </p:txBody>
      </p:sp>
      <p:pic>
        <p:nvPicPr>
          <p:cNvPr id="7" name="Picture 6" descr="http://ipvietnam.gov.vn/documents/20195/874802/Mr+Dinh+Huu+Phi.png/04e9aaaf-c950-4dd5-a024-6eb5ce754b35?t=1587703286109"/>
          <p:cNvPicPr/>
          <p:nvPr/>
        </p:nvPicPr>
        <p:blipFill>
          <a:blip r:embed="rId3">
            <a:extLst>
              <a:ext uri="{28A0092B-C50C-407E-A947-70E740481C1C}">
                <a14:useLocalDpi xmlns:a14="http://schemas.microsoft.com/office/drawing/2010/main" val="0"/>
              </a:ext>
            </a:extLst>
          </a:blip>
          <a:srcRect/>
          <a:stretch>
            <a:fillRect/>
          </a:stretch>
        </p:blipFill>
        <p:spPr bwMode="auto">
          <a:xfrm>
            <a:off x="29029" y="4191000"/>
            <a:ext cx="3476171" cy="2133600"/>
          </a:xfrm>
          <a:prstGeom prst="rect">
            <a:avLst/>
          </a:prstGeom>
          <a:noFill/>
          <a:ln>
            <a:noFill/>
          </a:ln>
        </p:spPr>
      </p:pic>
      <p:sp>
        <p:nvSpPr>
          <p:cNvPr id="10" name="Rectangle 9"/>
          <p:cNvSpPr/>
          <p:nvPr/>
        </p:nvSpPr>
        <p:spPr>
          <a:xfrm>
            <a:off x="0" y="6519446"/>
            <a:ext cx="4495800" cy="338554"/>
          </a:xfrm>
          <a:prstGeom prst="rect">
            <a:avLst/>
          </a:prstGeom>
        </p:spPr>
        <p:txBody>
          <a:bodyPr wrap="square">
            <a:spAutoFit/>
          </a:bodyPr>
          <a:lstStyle/>
          <a:p>
            <a:r>
              <a:rPr lang="en-US" sz="1600" i="1" dirty="0" err="1"/>
              <a:t>Ông</a:t>
            </a:r>
            <a:r>
              <a:rPr lang="en-US" sz="1600" i="1" dirty="0"/>
              <a:t> </a:t>
            </a:r>
            <a:r>
              <a:rPr lang="en-US" sz="1600" i="1" dirty="0" err="1"/>
              <a:t>Đinh</a:t>
            </a:r>
            <a:r>
              <a:rPr lang="en-US" sz="1600" i="1" dirty="0"/>
              <a:t> </a:t>
            </a:r>
            <a:r>
              <a:rPr lang="en-US" sz="1600" i="1" dirty="0" err="1"/>
              <a:t>Hữu</a:t>
            </a:r>
            <a:r>
              <a:rPr lang="en-US" sz="1600" i="1" dirty="0"/>
              <a:t> </a:t>
            </a:r>
            <a:r>
              <a:rPr lang="en-US" sz="1600" i="1" dirty="0" err="1"/>
              <a:t>Phí</a:t>
            </a:r>
            <a:r>
              <a:rPr lang="en-US" sz="1600" i="1" dirty="0"/>
              <a:t>, </a:t>
            </a:r>
            <a:r>
              <a:rPr lang="en-US" sz="1600" i="1" dirty="0" err="1"/>
              <a:t>Cục</a:t>
            </a:r>
            <a:r>
              <a:rPr lang="en-US" sz="1600" i="1" dirty="0"/>
              <a:t> </a:t>
            </a:r>
            <a:r>
              <a:rPr lang="en-US" sz="1600" i="1" dirty="0" err="1"/>
              <a:t>trưởng</a:t>
            </a:r>
            <a:r>
              <a:rPr lang="en-US" sz="1600" i="1" dirty="0"/>
              <a:t> </a:t>
            </a:r>
            <a:r>
              <a:rPr lang="en-US" sz="1600" i="1" dirty="0" err="1"/>
              <a:t>Cục</a:t>
            </a:r>
            <a:r>
              <a:rPr lang="en-US" sz="1600" i="1" dirty="0"/>
              <a:t> </a:t>
            </a:r>
            <a:r>
              <a:rPr lang="en-US" sz="1600" i="1" dirty="0" err="1"/>
              <a:t>Sở</a:t>
            </a:r>
            <a:r>
              <a:rPr lang="en-US" sz="1600" i="1" dirty="0"/>
              <a:t> </a:t>
            </a:r>
            <a:r>
              <a:rPr lang="en-US" sz="1600" i="1" dirty="0" err="1"/>
              <a:t>hữu</a:t>
            </a:r>
            <a:r>
              <a:rPr lang="en-US" sz="1600" i="1" dirty="0"/>
              <a:t> </a:t>
            </a:r>
            <a:r>
              <a:rPr lang="en-US" sz="1600" i="1" dirty="0" err="1"/>
              <a:t>trí</a:t>
            </a:r>
            <a:r>
              <a:rPr lang="en-US" sz="1600" i="1" dirty="0"/>
              <a:t> </a:t>
            </a:r>
            <a:r>
              <a:rPr lang="en-US" sz="1600" i="1" dirty="0" err="1"/>
              <a:t>tuệ</a:t>
            </a:r>
            <a:endParaRPr lang="en-US" sz="1600" dirty="0"/>
          </a:p>
        </p:txBody>
      </p:sp>
      <p:sp>
        <p:nvSpPr>
          <p:cNvPr id="11" name="Rectangle 10"/>
          <p:cNvSpPr/>
          <p:nvPr/>
        </p:nvSpPr>
        <p:spPr>
          <a:xfrm>
            <a:off x="3737515" y="4578400"/>
            <a:ext cx="5105400" cy="1015663"/>
          </a:xfrm>
          <a:prstGeom prst="rect">
            <a:avLst/>
          </a:prstGeom>
        </p:spPr>
        <p:txBody>
          <a:bodyPr wrap="square">
            <a:spAutoFit/>
          </a:bodyPr>
          <a:lstStyle/>
          <a:p>
            <a:pPr>
              <a:spcBef>
                <a:spcPts val="0"/>
              </a:spcBef>
            </a:pPr>
            <a:r>
              <a:rPr lang="en-US" sz="2000" dirty="0" smtClean="0">
                <a:solidFill>
                  <a:srgbClr val="0033CC"/>
                </a:solidFill>
                <a:latin typeface="Times New Roman" pitchFamily="18" charset="0"/>
                <a:cs typeface="Times New Roman" pitchFamily="18" charset="0"/>
              </a:rPr>
              <a:t>7. </a:t>
            </a:r>
            <a:r>
              <a:rPr lang="en-US" sz="2000" dirty="0" err="1" smtClean="0">
                <a:solidFill>
                  <a:srgbClr val="0033CC"/>
                </a:solidFill>
                <a:latin typeface="Times New Roman" pitchFamily="18" charset="0"/>
                <a:cs typeface="Times New Roman" pitchFamily="18" charset="0"/>
              </a:rPr>
              <a:t>Xây</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dựng</a:t>
            </a:r>
            <a:r>
              <a:rPr lang="en-US" sz="2000" dirty="0">
                <a:solidFill>
                  <a:srgbClr val="0033CC"/>
                </a:solidFill>
                <a:latin typeface="Times New Roman" pitchFamily="18" charset="0"/>
                <a:cs typeface="Times New Roman" pitchFamily="18" charset="0"/>
              </a:rPr>
              <a:t> , </a:t>
            </a:r>
            <a:r>
              <a:rPr lang="en-US" sz="2000" dirty="0" err="1">
                <a:solidFill>
                  <a:srgbClr val="0033CC"/>
                </a:solidFill>
                <a:latin typeface="Times New Roman" pitchFamily="18" charset="0"/>
                <a:cs typeface="Times New Roman" pitchFamily="18" charset="0"/>
              </a:rPr>
              <a:t>hoàn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thiện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và</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phát</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triển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chỉ</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dẫn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địa</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lý</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cho</a:t>
            </a:r>
            <a:r>
              <a:rPr lang="en-US" sz="2000" dirty="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cácsản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phẩm</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truy</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xuất</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nguồn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gốc</a:t>
            </a:r>
            <a:endParaRPr lang="en-US" sz="2000" dirty="0">
              <a:solidFill>
                <a:srgbClr val="0033CC"/>
              </a:solidFill>
              <a:latin typeface="Times New Roman" pitchFamily="18" charset="0"/>
              <a:cs typeface="Times New Roman" pitchFamily="18" charset="0"/>
            </a:endParaRPr>
          </a:p>
          <a:p>
            <a:pPr>
              <a:spcBef>
                <a:spcPts val="0"/>
              </a:spcBef>
            </a:pPr>
            <a:r>
              <a:rPr lang="en-US" sz="2000" dirty="0" smtClean="0">
                <a:solidFill>
                  <a:srgbClr val="0033CC"/>
                </a:solidFill>
                <a:latin typeface="Times New Roman" pitchFamily="18" charset="0"/>
                <a:cs typeface="Times New Roman" pitchFamily="18" charset="0"/>
              </a:rPr>
              <a:t>8. </a:t>
            </a:r>
            <a:r>
              <a:rPr lang="en-US" sz="2000" dirty="0" err="1" smtClean="0">
                <a:solidFill>
                  <a:srgbClr val="0033CC"/>
                </a:solidFill>
                <a:latin typeface="Times New Roman" pitchFamily="18" charset="0"/>
                <a:cs typeface="Times New Roman" pitchFamily="18" charset="0"/>
              </a:rPr>
              <a:t>Hoàn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thiện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thủ</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tục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hải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quan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các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thủ</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tục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khác</a:t>
            </a:r>
            <a:endParaRPr lang="en-US" sz="20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980213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Truy</a:t>
            </a:r>
            <a:r>
              <a:rPr lang="en-US" dirty="0" smtClean="0"/>
              <a:t> </a:t>
            </a:r>
            <a:r>
              <a:rPr lang="en-US" dirty="0" err="1" smtClean="0"/>
              <a:t>xuất</a:t>
            </a:r>
            <a:r>
              <a:rPr lang="en-US" dirty="0" smtClean="0"/>
              <a:t> </a:t>
            </a:r>
            <a:r>
              <a:rPr lang="en-US" dirty="0" err="1" smtClean="0"/>
              <a:t>nguồn</a:t>
            </a:r>
            <a:r>
              <a:rPr lang="en-US" dirty="0" smtClean="0"/>
              <a:t> </a:t>
            </a:r>
            <a:r>
              <a:rPr lang="en-US" dirty="0" err="1" smtClean="0"/>
              <a:t>gốc</a:t>
            </a:r>
            <a:endParaRPr lang="en-US" dirty="0"/>
          </a:p>
        </p:txBody>
      </p:sp>
      <p:pic>
        <p:nvPicPr>
          <p:cNvPr id="4" name="Picture 3" descr="http://ipvietnam.gov.vn/documents/20195/874019/truy-xuat-nguon-goc-nong-san-tren-nen-tang-blockchain-hieu-sao-cho-dung-2.jpg/68db15ce-fb1b-46e6-b552-c465d9a7e68e?t=1587541449994"/>
          <p:cNvPicPr/>
          <p:nvPr/>
        </p:nvPicPr>
        <p:blipFill>
          <a:blip r:embed="rId2">
            <a:extLst>
              <a:ext uri="{28A0092B-C50C-407E-A947-70E740481C1C}">
                <a14:useLocalDpi xmlns:a14="http://schemas.microsoft.com/office/drawing/2010/main" val="0"/>
              </a:ext>
            </a:extLst>
          </a:blip>
          <a:srcRect/>
          <a:stretch>
            <a:fillRect/>
          </a:stretch>
        </p:blipFill>
        <p:spPr bwMode="auto">
          <a:xfrm>
            <a:off x="18142" y="762000"/>
            <a:ext cx="3410857" cy="1905000"/>
          </a:xfrm>
          <a:prstGeom prst="rect">
            <a:avLst/>
          </a:prstGeom>
          <a:noFill/>
          <a:ln>
            <a:noFill/>
          </a:ln>
        </p:spPr>
      </p:pic>
      <p:sp>
        <p:nvSpPr>
          <p:cNvPr id="5" name="Rectangle 4"/>
          <p:cNvSpPr/>
          <p:nvPr/>
        </p:nvSpPr>
        <p:spPr>
          <a:xfrm>
            <a:off x="3581400" y="990600"/>
            <a:ext cx="4953000" cy="2031325"/>
          </a:xfrm>
          <a:prstGeom prst="rect">
            <a:avLst/>
          </a:prstGeom>
        </p:spPr>
        <p:txBody>
          <a:bodyPr wrap="square">
            <a:spAutoFit/>
          </a:bodyPr>
          <a:lstStyle/>
          <a:p>
            <a:r>
              <a:rPr lang="en-US" i="1" dirty="0" err="1"/>
              <a:t>triển</a:t>
            </a:r>
            <a:r>
              <a:rPr lang="en-US" i="1" dirty="0"/>
              <a:t> </a:t>
            </a:r>
            <a:r>
              <a:rPr lang="en-US" i="1" dirty="0" err="1"/>
              <a:t>khai</a:t>
            </a:r>
            <a:r>
              <a:rPr lang="en-US" i="1" dirty="0"/>
              <a:t> </a:t>
            </a:r>
            <a:r>
              <a:rPr lang="en-US" i="1" dirty="0" err="1"/>
              <a:t>các</a:t>
            </a:r>
            <a:r>
              <a:rPr lang="en-US" i="1" dirty="0"/>
              <a:t> </a:t>
            </a:r>
            <a:r>
              <a:rPr lang="en-US" i="1" dirty="0" err="1"/>
              <a:t>chương</a:t>
            </a:r>
            <a:r>
              <a:rPr lang="en-US" i="1" dirty="0"/>
              <a:t> </a:t>
            </a:r>
            <a:r>
              <a:rPr lang="en-US" i="1" dirty="0" err="1"/>
              <a:t>trình</a:t>
            </a:r>
            <a:r>
              <a:rPr lang="en-US" i="1" dirty="0"/>
              <a:t> </a:t>
            </a:r>
            <a:r>
              <a:rPr lang="en-US" i="1" dirty="0" err="1"/>
              <a:t>truy</a:t>
            </a:r>
            <a:r>
              <a:rPr lang="en-US" i="1" dirty="0"/>
              <a:t> </a:t>
            </a:r>
            <a:r>
              <a:rPr lang="en-US" i="1" dirty="0" err="1"/>
              <a:t>xuất</a:t>
            </a:r>
            <a:r>
              <a:rPr lang="en-US" i="1" dirty="0"/>
              <a:t> </a:t>
            </a:r>
            <a:r>
              <a:rPr lang="en-US" i="1" dirty="0" err="1"/>
              <a:t>nguồn</a:t>
            </a:r>
            <a:r>
              <a:rPr lang="en-US" i="1" dirty="0"/>
              <a:t> </a:t>
            </a:r>
            <a:r>
              <a:rPr lang="en-US" i="1" dirty="0" err="1"/>
              <a:t>gốc</a:t>
            </a:r>
            <a:r>
              <a:rPr lang="en-US" i="1" dirty="0"/>
              <a:t> </a:t>
            </a:r>
            <a:r>
              <a:rPr lang="en-US" i="1" dirty="0" err="1"/>
              <a:t>trên</a:t>
            </a:r>
            <a:r>
              <a:rPr lang="en-US" i="1" dirty="0"/>
              <a:t> </a:t>
            </a:r>
            <a:r>
              <a:rPr lang="en-US" i="1" dirty="0" err="1"/>
              <a:t>nông</a:t>
            </a:r>
            <a:r>
              <a:rPr lang="en-US" i="1" dirty="0"/>
              <a:t> </a:t>
            </a:r>
            <a:r>
              <a:rPr lang="en-US" i="1" dirty="0" err="1"/>
              <a:t>sản</a:t>
            </a:r>
            <a:r>
              <a:rPr lang="en-US" i="1" dirty="0"/>
              <a:t>, </a:t>
            </a:r>
            <a:r>
              <a:rPr lang="en-US" i="1" dirty="0" err="1"/>
              <a:t>đặc</a:t>
            </a:r>
            <a:r>
              <a:rPr lang="en-US" i="1" dirty="0"/>
              <a:t> </a:t>
            </a:r>
            <a:r>
              <a:rPr lang="en-US" i="1" dirty="0" err="1"/>
              <a:t>biệt</a:t>
            </a:r>
            <a:r>
              <a:rPr lang="en-US" i="1" dirty="0"/>
              <a:t> </a:t>
            </a:r>
            <a:r>
              <a:rPr lang="en-US" i="1" dirty="0" err="1"/>
              <a:t>với</a:t>
            </a:r>
            <a:r>
              <a:rPr lang="en-US" i="1" dirty="0"/>
              <a:t> </a:t>
            </a:r>
            <a:r>
              <a:rPr lang="en-US" i="1" dirty="0" err="1"/>
              <a:t>những</a:t>
            </a:r>
            <a:r>
              <a:rPr lang="en-US" i="1" dirty="0"/>
              <a:t> </a:t>
            </a:r>
            <a:r>
              <a:rPr lang="en-US" i="1" dirty="0" err="1"/>
              <a:t>mặt</a:t>
            </a:r>
            <a:r>
              <a:rPr lang="en-US" i="1" dirty="0"/>
              <a:t> </a:t>
            </a:r>
            <a:r>
              <a:rPr lang="en-US" i="1" dirty="0" err="1"/>
              <a:t>hàng</a:t>
            </a:r>
            <a:r>
              <a:rPr lang="en-US" i="1" dirty="0"/>
              <a:t> </a:t>
            </a:r>
            <a:r>
              <a:rPr lang="en-US" i="1" dirty="0" err="1"/>
              <a:t>có</a:t>
            </a:r>
            <a:r>
              <a:rPr lang="en-US" i="1" dirty="0"/>
              <a:t> </a:t>
            </a:r>
            <a:r>
              <a:rPr lang="en-US" i="1" dirty="0" err="1"/>
              <a:t>tiềm</a:t>
            </a:r>
            <a:r>
              <a:rPr lang="en-US" i="1" dirty="0"/>
              <a:t> </a:t>
            </a:r>
            <a:r>
              <a:rPr lang="en-US" i="1" dirty="0" err="1"/>
              <a:t>năng</a:t>
            </a:r>
            <a:r>
              <a:rPr lang="en-US" i="1" dirty="0"/>
              <a:t> </a:t>
            </a:r>
            <a:r>
              <a:rPr lang="en-US" i="1" dirty="0" err="1"/>
              <a:t>trao</a:t>
            </a:r>
            <a:r>
              <a:rPr lang="en-US" i="1" dirty="0"/>
              <a:t> </a:t>
            </a:r>
            <a:r>
              <a:rPr lang="en-US" i="1" dirty="0" err="1"/>
              <a:t>đổi</a:t>
            </a:r>
            <a:r>
              <a:rPr lang="en-US" i="1" dirty="0"/>
              <a:t> </a:t>
            </a:r>
            <a:r>
              <a:rPr lang="en-US" i="1" dirty="0" err="1"/>
              <a:t>với</a:t>
            </a:r>
            <a:r>
              <a:rPr lang="en-US" i="1" dirty="0"/>
              <a:t> </a:t>
            </a:r>
            <a:r>
              <a:rPr lang="en-US" i="1" dirty="0" err="1"/>
              <a:t>thị</a:t>
            </a:r>
            <a:r>
              <a:rPr lang="en-US" i="1" dirty="0"/>
              <a:t> </a:t>
            </a:r>
            <a:r>
              <a:rPr lang="en-US" i="1" dirty="0" err="1"/>
              <a:t>trường</a:t>
            </a:r>
            <a:r>
              <a:rPr lang="en-US" i="1" dirty="0"/>
              <a:t> </a:t>
            </a:r>
            <a:r>
              <a:rPr lang="en-US" i="1" dirty="0" smtClean="0"/>
              <a:t>EU</a:t>
            </a:r>
          </a:p>
          <a:p>
            <a:r>
              <a:rPr lang="en-US" i="1" dirty="0" err="1" smtClean="0"/>
              <a:t>Thanh</a:t>
            </a:r>
            <a:r>
              <a:rPr lang="en-US" i="1" dirty="0" smtClean="0"/>
              <a:t> Long </a:t>
            </a:r>
            <a:r>
              <a:rPr lang="en-US" i="1" dirty="0" err="1" smtClean="0"/>
              <a:t>Ninh</a:t>
            </a:r>
            <a:r>
              <a:rPr lang="en-US" i="1" dirty="0" smtClean="0"/>
              <a:t> </a:t>
            </a:r>
            <a:r>
              <a:rPr lang="en-US" i="1" dirty="0" err="1" smtClean="0"/>
              <a:t>Thuận</a:t>
            </a:r>
            <a:r>
              <a:rPr lang="en-US" i="1" dirty="0" smtClean="0"/>
              <a:t>, </a:t>
            </a:r>
            <a:r>
              <a:rPr lang="en-US" dirty="0"/>
              <a:t>cam Cao </a:t>
            </a:r>
            <a:r>
              <a:rPr lang="en-US" dirty="0" err="1"/>
              <a:t>Phong</a:t>
            </a:r>
            <a:r>
              <a:rPr lang="en-US" dirty="0"/>
              <a:t>; </a:t>
            </a:r>
            <a:r>
              <a:rPr lang="en-US" dirty="0" err="1"/>
              <a:t>tôm</a:t>
            </a:r>
            <a:r>
              <a:rPr lang="en-US" dirty="0"/>
              <a:t> </a:t>
            </a:r>
            <a:r>
              <a:rPr lang="en-US" dirty="0" err="1"/>
              <a:t>sú</a:t>
            </a:r>
            <a:r>
              <a:rPr lang="en-US" dirty="0"/>
              <a:t> </a:t>
            </a:r>
            <a:r>
              <a:rPr lang="en-US" dirty="0" err="1"/>
              <a:t>Cà</a:t>
            </a:r>
            <a:r>
              <a:rPr lang="en-US" dirty="0"/>
              <a:t> Mau; </a:t>
            </a:r>
            <a:r>
              <a:rPr lang="en-US" dirty="0" err="1"/>
              <a:t>chuối</a:t>
            </a:r>
            <a:r>
              <a:rPr lang="en-US" dirty="0"/>
              <a:t> </a:t>
            </a:r>
            <a:r>
              <a:rPr lang="en-US" dirty="0" err="1"/>
              <a:t>ngự</a:t>
            </a:r>
            <a:r>
              <a:rPr lang="en-US" dirty="0"/>
              <a:t> </a:t>
            </a:r>
            <a:r>
              <a:rPr lang="en-US" dirty="0" err="1"/>
              <a:t>Đại</a:t>
            </a:r>
            <a:r>
              <a:rPr lang="en-US" dirty="0"/>
              <a:t> </a:t>
            </a:r>
            <a:r>
              <a:rPr lang="en-US" dirty="0" err="1"/>
              <a:t>Hoàng</a:t>
            </a:r>
            <a:r>
              <a:rPr lang="en-US" dirty="0"/>
              <a:t>; </a:t>
            </a:r>
            <a:r>
              <a:rPr lang="en-US" dirty="0" err="1"/>
              <a:t>dầu</a:t>
            </a:r>
            <a:r>
              <a:rPr lang="en-US" dirty="0"/>
              <a:t> </a:t>
            </a:r>
            <a:r>
              <a:rPr lang="en-US" dirty="0" err="1"/>
              <a:t>tràm</a:t>
            </a:r>
            <a:r>
              <a:rPr lang="en-US" dirty="0"/>
              <a:t> </a:t>
            </a:r>
            <a:r>
              <a:rPr lang="en-US" dirty="0" err="1"/>
              <a:t>Huế</a:t>
            </a:r>
            <a:r>
              <a:rPr lang="en-US" dirty="0"/>
              <a:t>; </a:t>
            </a:r>
            <a:r>
              <a:rPr lang="en-US" dirty="0" err="1"/>
              <a:t>gạo</a:t>
            </a:r>
            <a:r>
              <a:rPr lang="en-US" dirty="0"/>
              <a:t> </a:t>
            </a:r>
            <a:r>
              <a:rPr lang="en-US" dirty="0" err="1"/>
              <a:t>Điện</a:t>
            </a:r>
            <a:r>
              <a:rPr lang="en-US" dirty="0"/>
              <a:t> </a:t>
            </a:r>
            <a:r>
              <a:rPr lang="en-US" dirty="0" err="1"/>
              <a:t>Biên</a:t>
            </a:r>
            <a:r>
              <a:rPr lang="en-US" dirty="0"/>
              <a:t>, </a:t>
            </a:r>
            <a:r>
              <a:rPr lang="en-US" dirty="0" err="1"/>
              <a:t>gạo</a:t>
            </a:r>
            <a:r>
              <a:rPr lang="en-US" dirty="0"/>
              <a:t> </a:t>
            </a:r>
            <a:r>
              <a:rPr lang="en-US" dirty="0" err="1"/>
              <a:t>Séng</a:t>
            </a:r>
            <a:r>
              <a:rPr lang="en-US" dirty="0"/>
              <a:t> </a:t>
            </a:r>
            <a:r>
              <a:rPr lang="en-US" dirty="0" err="1"/>
              <a:t>Cù</a:t>
            </a:r>
            <a:r>
              <a:rPr lang="en-US" dirty="0"/>
              <a:t> v.v..</a:t>
            </a:r>
          </a:p>
          <a:p>
            <a:endParaRPr lang="en-US" dirty="0"/>
          </a:p>
        </p:txBody>
      </p:sp>
      <p:pic>
        <p:nvPicPr>
          <p:cNvPr id="6" name="Picture 5" descr="hiep dinh evfta nang cao nang luc cho dn nong nghiep tham gia chuoi gia tri toan cau"/>
          <p:cNvPicPr/>
          <p:nvPr/>
        </p:nvPicPr>
        <p:blipFill>
          <a:blip r:embed="rId3">
            <a:extLst>
              <a:ext uri="{28A0092B-C50C-407E-A947-70E740481C1C}">
                <a14:useLocalDpi xmlns:a14="http://schemas.microsoft.com/office/drawing/2010/main" val="0"/>
              </a:ext>
            </a:extLst>
          </a:blip>
          <a:srcRect/>
          <a:stretch>
            <a:fillRect/>
          </a:stretch>
        </p:blipFill>
        <p:spPr bwMode="auto">
          <a:xfrm>
            <a:off x="30845" y="2720556"/>
            <a:ext cx="3399970" cy="1927644"/>
          </a:xfrm>
          <a:prstGeom prst="rect">
            <a:avLst/>
          </a:prstGeom>
          <a:noFill/>
          <a:ln>
            <a:noFill/>
          </a:ln>
        </p:spPr>
      </p:pic>
      <p:sp>
        <p:nvSpPr>
          <p:cNvPr id="7" name="Rectangle 6"/>
          <p:cNvSpPr/>
          <p:nvPr/>
        </p:nvSpPr>
        <p:spPr>
          <a:xfrm>
            <a:off x="3962400" y="3634956"/>
            <a:ext cx="4572000" cy="2585323"/>
          </a:xfrm>
          <a:prstGeom prst="rect">
            <a:avLst/>
          </a:prstGeom>
        </p:spPr>
        <p:txBody>
          <a:bodyPr>
            <a:spAutoFit/>
          </a:bodyPr>
          <a:lstStyle/>
          <a:p>
            <a:r>
              <a:rPr lang="en-US" dirty="0" err="1"/>
              <a:t>Để</a:t>
            </a:r>
            <a:r>
              <a:rPr lang="en-US" dirty="0"/>
              <a:t> </a:t>
            </a:r>
            <a:r>
              <a:rPr lang="en-US" dirty="0" err="1"/>
              <a:t>tận</a:t>
            </a:r>
            <a:r>
              <a:rPr lang="en-US" dirty="0"/>
              <a:t> </a:t>
            </a:r>
            <a:r>
              <a:rPr lang="en-US" dirty="0" err="1"/>
              <a:t>dụng</a:t>
            </a:r>
            <a:r>
              <a:rPr lang="en-US" dirty="0"/>
              <a:t> </a:t>
            </a:r>
            <a:r>
              <a:rPr lang="en-US" dirty="0" err="1"/>
              <a:t>tốt</a:t>
            </a:r>
            <a:r>
              <a:rPr lang="en-US" dirty="0"/>
              <a:t> </a:t>
            </a:r>
            <a:r>
              <a:rPr lang="en-US" dirty="0" err="1"/>
              <a:t>cơ</a:t>
            </a:r>
            <a:r>
              <a:rPr lang="en-US" dirty="0"/>
              <a:t> </a:t>
            </a:r>
            <a:r>
              <a:rPr lang="en-US" dirty="0" err="1"/>
              <a:t>hội</a:t>
            </a:r>
            <a:r>
              <a:rPr lang="en-US" dirty="0"/>
              <a:t> </a:t>
            </a:r>
            <a:r>
              <a:rPr lang="en-US" dirty="0" err="1"/>
              <a:t>về</a:t>
            </a:r>
            <a:r>
              <a:rPr lang="en-US" dirty="0"/>
              <a:t> </a:t>
            </a:r>
            <a:r>
              <a:rPr lang="en-US" dirty="0" err="1"/>
              <a:t>thương</a:t>
            </a:r>
            <a:r>
              <a:rPr lang="en-US" dirty="0"/>
              <a:t> </a:t>
            </a:r>
            <a:r>
              <a:rPr lang="en-US" dirty="0" err="1"/>
              <a:t>mại</a:t>
            </a:r>
            <a:r>
              <a:rPr lang="en-US" dirty="0"/>
              <a:t> </a:t>
            </a:r>
            <a:r>
              <a:rPr lang="en-US" dirty="0" err="1"/>
              <a:t>và</a:t>
            </a:r>
            <a:r>
              <a:rPr lang="en-US" dirty="0"/>
              <a:t> </a:t>
            </a:r>
            <a:r>
              <a:rPr lang="en-US" dirty="0" err="1"/>
              <a:t>đầu</a:t>
            </a:r>
            <a:r>
              <a:rPr lang="en-US" dirty="0"/>
              <a:t> </a:t>
            </a:r>
            <a:r>
              <a:rPr lang="en-US" dirty="0" err="1"/>
              <a:t>tư</a:t>
            </a:r>
            <a:r>
              <a:rPr lang="en-US" dirty="0"/>
              <a:t>, </a:t>
            </a:r>
            <a:r>
              <a:rPr lang="en-US" dirty="0" err="1"/>
              <a:t>các</a:t>
            </a:r>
            <a:r>
              <a:rPr lang="en-US" dirty="0"/>
              <a:t> DN </a:t>
            </a:r>
            <a:r>
              <a:rPr lang="en-US" dirty="0" err="1"/>
              <a:t>nông</a:t>
            </a:r>
            <a:r>
              <a:rPr lang="en-US" dirty="0"/>
              <a:t> </a:t>
            </a:r>
            <a:r>
              <a:rPr lang="en-US" dirty="0" err="1"/>
              <a:t>nghiệp</a:t>
            </a:r>
            <a:r>
              <a:rPr lang="en-US" dirty="0"/>
              <a:t>, </a:t>
            </a:r>
            <a:r>
              <a:rPr lang="en-US" dirty="0" err="1"/>
              <a:t>trang</a:t>
            </a:r>
            <a:r>
              <a:rPr lang="en-US" dirty="0"/>
              <a:t> </a:t>
            </a:r>
            <a:r>
              <a:rPr lang="en-US" dirty="0" err="1"/>
              <a:t>trại</a:t>
            </a:r>
            <a:r>
              <a:rPr lang="en-US" dirty="0"/>
              <a:t>, HTX </a:t>
            </a:r>
            <a:r>
              <a:rPr lang="en-US" dirty="0" err="1"/>
              <a:t>cần</a:t>
            </a:r>
            <a:r>
              <a:rPr lang="en-US" dirty="0"/>
              <a:t> </a:t>
            </a:r>
            <a:r>
              <a:rPr lang="en-US" dirty="0" err="1"/>
              <a:t>đáp</a:t>
            </a:r>
            <a:r>
              <a:rPr lang="en-US" dirty="0"/>
              <a:t> </a:t>
            </a:r>
            <a:r>
              <a:rPr lang="en-US" dirty="0" err="1"/>
              <a:t>ứng</a:t>
            </a:r>
            <a:r>
              <a:rPr lang="en-US" dirty="0"/>
              <a:t> </a:t>
            </a:r>
            <a:r>
              <a:rPr lang="en-US" dirty="0" err="1"/>
              <a:t>một</a:t>
            </a:r>
            <a:r>
              <a:rPr lang="en-US" dirty="0"/>
              <a:t> </a:t>
            </a:r>
            <a:r>
              <a:rPr lang="en-US" dirty="0" err="1"/>
              <a:t>loạt</a:t>
            </a:r>
            <a:r>
              <a:rPr lang="en-US" dirty="0"/>
              <a:t> </a:t>
            </a:r>
            <a:r>
              <a:rPr lang="en-US" dirty="0" err="1"/>
              <a:t>yêu</a:t>
            </a:r>
            <a:r>
              <a:rPr lang="en-US" dirty="0"/>
              <a:t> </a:t>
            </a:r>
            <a:r>
              <a:rPr lang="en-US" dirty="0" err="1"/>
              <a:t>cầu</a:t>
            </a:r>
            <a:r>
              <a:rPr lang="en-US" dirty="0"/>
              <a:t> </a:t>
            </a:r>
            <a:r>
              <a:rPr lang="en-US" dirty="0" err="1"/>
              <a:t>khắt</a:t>
            </a:r>
            <a:r>
              <a:rPr lang="en-US" dirty="0"/>
              <a:t> </a:t>
            </a:r>
            <a:r>
              <a:rPr lang="en-US" dirty="0" err="1"/>
              <a:t>khe</a:t>
            </a:r>
            <a:r>
              <a:rPr lang="en-US" dirty="0"/>
              <a:t> </a:t>
            </a:r>
            <a:r>
              <a:rPr lang="en-US" dirty="0" err="1"/>
              <a:t>về</a:t>
            </a:r>
            <a:r>
              <a:rPr lang="en-US" dirty="0"/>
              <a:t> </a:t>
            </a:r>
            <a:r>
              <a:rPr lang="en-US" dirty="0" err="1"/>
              <a:t>nguồn</a:t>
            </a:r>
            <a:r>
              <a:rPr lang="en-US" dirty="0"/>
              <a:t> </a:t>
            </a:r>
            <a:r>
              <a:rPr lang="en-US" dirty="0" err="1"/>
              <a:t>gốc</a:t>
            </a:r>
            <a:r>
              <a:rPr lang="en-US" dirty="0"/>
              <a:t> </a:t>
            </a:r>
            <a:r>
              <a:rPr lang="en-US" dirty="0" err="1"/>
              <a:t>sản</a:t>
            </a:r>
            <a:r>
              <a:rPr lang="en-US" dirty="0"/>
              <a:t> </a:t>
            </a:r>
            <a:r>
              <a:rPr lang="en-US" dirty="0" err="1"/>
              <a:t>phẩm</a:t>
            </a:r>
            <a:r>
              <a:rPr lang="en-US" dirty="0"/>
              <a:t>, </a:t>
            </a:r>
            <a:r>
              <a:rPr lang="en-US" dirty="0" err="1"/>
              <a:t>tiêu</a:t>
            </a:r>
            <a:r>
              <a:rPr lang="en-US" dirty="0"/>
              <a:t> </a:t>
            </a:r>
            <a:r>
              <a:rPr lang="en-US" dirty="0" err="1"/>
              <a:t>chuẩn</a:t>
            </a:r>
            <a:r>
              <a:rPr lang="en-US" dirty="0"/>
              <a:t> </a:t>
            </a:r>
            <a:r>
              <a:rPr lang="en-US" dirty="0" err="1"/>
              <a:t>chất</a:t>
            </a:r>
            <a:r>
              <a:rPr lang="en-US" dirty="0"/>
              <a:t> </a:t>
            </a:r>
            <a:r>
              <a:rPr lang="en-US" dirty="0" err="1"/>
              <a:t>lượng</a:t>
            </a:r>
            <a:r>
              <a:rPr lang="en-US" dirty="0"/>
              <a:t> </a:t>
            </a:r>
            <a:r>
              <a:rPr lang="en-US" dirty="0" err="1"/>
              <a:t>và</a:t>
            </a:r>
            <a:r>
              <a:rPr lang="en-US" dirty="0"/>
              <a:t> ATTP, </a:t>
            </a:r>
            <a:r>
              <a:rPr lang="en-US" dirty="0" err="1"/>
              <a:t>tiêu</a:t>
            </a:r>
            <a:r>
              <a:rPr lang="en-US" dirty="0"/>
              <a:t> </a:t>
            </a:r>
            <a:r>
              <a:rPr lang="en-US" dirty="0" err="1"/>
              <a:t>chuẩn</a:t>
            </a:r>
            <a:r>
              <a:rPr lang="en-US" dirty="0"/>
              <a:t> </a:t>
            </a:r>
            <a:r>
              <a:rPr lang="en-US" dirty="0" err="1"/>
              <a:t>bền</a:t>
            </a:r>
            <a:r>
              <a:rPr lang="en-US" dirty="0"/>
              <a:t> </a:t>
            </a:r>
            <a:r>
              <a:rPr lang="en-US" dirty="0" err="1"/>
              <a:t>vững</a:t>
            </a:r>
            <a:r>
              <a:rPr lang="en-US" dirty="0"/>
              <a:t> </a:t>
            </a:r>
            <a:r>
              <a:rPr lang="en-US" dirty="0" err="1"/>
              <a:t>về</a:t>
            </a:r>
            <a:r>
              <a:rPr lang="en-US" dirty="0"/>
              <a:t> </a:t>
            </a:r>
            <a:r>
              <a:rPr lang="en-US" dirty="0" err="1"/>
              <a:t>môi</a:t>
            </a:r>
            <a:r>
              <a:rPr lang="en-US" dirty="0"/>
              <a:t> </a:t>
            </a:r>
            <a:r>
              <a:rPr lang="en-US" dirty="0" err="1"/>
              <a:t>trường</a:t>
            </a:r>
            <a:r>
              <a:rPr lang="en-US" dirty="0"/>
              <a:t>, </a:t>
            </a:r>
            <a:r>
              <a:rPr lang="en-US" dirty="0" err="1"/>
              <a:t>phải</a:t>
            </a:r>
            <a:r>
              <a:rPr lang="en-US" dirty="0"/>
              <a:t> </a:t>
            </a:r>
            <a:r>
              <a:rPr lang="en-US" dirty="0" err="1"/>
              <a:t>chủ</a:t>
            </a:r>
            <a:r>
              <a:rPr lang="en-US" dirty="0"/>
              <a:t> </a:t>
            </a:r>
            <a:r>
              <a:rPr lang="en-US" dirty="0" err="1"/>
              <a:t>động</a:t>
            </a:r>
            <a:r>
              <a:rPr lang="en-US" dirty="0"/>
              <a:t> </a:t>
            </a:r>
            <a:r>
              <a:rPr lang="en-US" dirty="0" err="1"/>
              <a:t>nâng</a:t>
            </a:r>
            <a:r>
              <a:rPr lang="en-US" dirty="0"/>
              <a:t> </a:t>
            </a:r>
            <a:r>
              <a:rPr lang="en-US" dirty="0" err="1"/>
              <a:t>cao</a:t>
            </a:r>
            <a:r>
              <a:rPr lang="en-US" dirty="0"/>
              <a:t> </a:t>
            </a:r>
            <a:r>
              <a:rPr lang="en-US" dirty="0" err="1"/>
              <a:t>năng</a:t>
            </a:r>
            <a:r>
              <a:rPr lang="en-US" dirty="0"/>
              <a:t> </a:t>
            </a:r>
            <a:r>
              <a:rPr lang="en-US" dirty="0" err="1"/>
              <a:t>lực</a:t>
            </a:r>
            <a:r>
              <a:rPr lang="en-US" dirty="0"/>
              <a:t> </a:t>
            </a:r>
            <a:r>
              <a:rPr lang="en-US" dirty="0" err="1"/>
              <a:t>sản</a:t>
            </a:r>
            <a:r>
              <a:rPr lang="en-US" dirty="0"/>
              <a:t> </a:t>
            </a:r>
            <a:r>
              <a:rPr lang="en-US" dirty="0" err="1"/>
              <a:t>xuất</a:t>
            </a:r>
            <a:r>
              <a:rPr lang="en-US" dirty="0"/>
              <a:t>, </a:t>
            </a:r>
            <a:r>
              <a:rPr lang="en-US" dirty="0" err="1"/>
              <a:t>xây</a:t>
            </a:r>
            <a:r>
              <a:rPr lang="en-US" dirty="0"/>
              <a:t> </a:t>
            </a:r>
            <a:r>
              <a:rPr lang="en-US" dirty="0" err="1"/>
              <a:t>dựng</a:t>
            </a:r>
            <a:r>
              <a:rPr lang="en-US" dirty="0"/>
              <a:t> </a:t>
            </a:r>
            <a:r>
              <a:rPr lang="en-US" dirty="0" err="1"/>
              <a:t>thương</a:t>
            </a:r>
            <a:r>
              <a:rPr lang="en-US" dirty="0"/>
              <a:t> </a:t>
            </a:r>
            <a:r>
              <a:rPr lang="en-US" dirty="0" err="1"/>
              <a:t>hiệu</a:t>
            </a:r>
            <a:r>
              <a:rPr lang="en-US" dirty="0"/>
              <a:t> </a:t>
            </a:r>
            <a:r>
              <a:rPr lang="en-US" dirty="0" err="1"/>
              <a:t>cho</a:t>
            </a:r>
            <a:r>
              <a:rPr lang="en-US" dirty="0"/>
              <a:t> </a:t>
            </a:r>
            <a:r>
              <a:rPr lang="en-US" dirty="0" err="1"/>
              <a:t>sản</a:t>
            </a:r>
            <a:r>
              <a:rPr lang="en-US" dirty="0"/>
              <a:t> </a:t>
            </a:r>
            <a:r>
              <a:rPr lang="en-US" dirty="0" err="1"/>
              <a:t>phẩm</a:t>
            </a:r>
            <a:r>
              <a:rPr lang="en-US" dirty="0"/>
              <a:t> </a:t>
            </a:r>
            <a:r>
              <a:rPr lang="en-US" dirty="0" err="1"/>
              <a:t>nông</a:t>
            </a:r>
            <a:r>
              <a:rPr lang="en-US" dirty="0"/>
              <a:t> </a:t>
            </a:r>
            <a:r>
              <a:rPr lang="en-US" dirty="0" err="1"/>
              <a:t>sản</a:t>
            </a:r>
            <a:r>
              <a:rPr lang="en-US" dirty="0"/>
              <a:t> </a:t>
            </a:r>
            <a:r>
              <a:rPr lang="en-US" dirty="0" err="1"/>
              <a:t>Việt</a:t>
            </a:r>
            <a:r>
              <a:rPr lang="en-US" dirty="0"/>
              <a:t> Nam </a:t>
            </a:r>
            <a:r>
              <a:rPr lang="en-US" dirty="0" err="1"/>
              <a:t>đáp</a:t>
            </a:r>
            <a:r>
              <a:rPr lang="en-US" dirty="0"/>
              <a:t> </a:t>
            </a:r>
            <a:r>
              <a:rPr lang="en-US" dirty="0" err="1"/>
              <a:t>ứng</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ngày</a:t>
            </a:r>
            <a:r>
              <a:rPr lang="en-US" dirty="0"/>
              <a:t> </a:t>
            </a:r>
            <a:r>
              <a:rPr lang="en-US" dirty="0" err="1"/>
              <a:t>càng</a:t>
            </a:r>
            <a:r>
              <a:rPr lang="en-US" dirty="0"/>
              <a:t> </a:t>
            </a:r>
            <a:r>
              <a:rPr lang="en-US" dirty="0" err="1"/>
              <a:t>cao</a:t>
            </a:r>
            <a:r>
              <a:rPr lang="en-US" dirty="0"/>
              <a:t> </a:t>
            </a:r>
            <a:r>
              <a:rPr lang="en-US" dirty="0" err="1"/>
              <a:t>của</a:t>
            </a:r>
            <a:r>
              <a:rPr lang="en-US" dirty="0"/>
              <a:t> </a:t>
            </a:r>
            <a:r>
              <a:rPr lang="en-US" dirty="0" err="1"/>
              <a:t>thị</a:t>
            </a:r>
            <a:r>
              <a:rPr lang="en-US" dirty="0"/>
              <a:t> </a:t>
            </a:r>
            <a:r>
              <a:rPr lang="en-US" dirty="0" err="1"/>
              <a:t>trường</a:t>
            </a:r>
            <a:r>
              <a:rPr lang="en-US" dirty="0"/>
              <a:t> </a:t>
            </a:r>
            <a:r>
              <a:rPr lang="en-US" dirty="0" err="1"/>
              <a:t>quốc</a:t>
            </a:r>
            <a:r>
              <a:rPr lang="en-US" dirty="0"/>
              <a:t> </a:t>
            </a:r>
            <a:r>
              <a:rPr lang="en-US" dirty="0" err="1"/>
              <a:t>tế</a:t>
            </a:r>
            <a:r>
              <a:rPr lang="en-US" dirty="0"/>
              <a:t>.</a:t>
            </a:r>
          </a:p>
        </p:txBody>
      </p:sp>
      <p:pic>
        <p:nvPicPr>
          <p:cNvPr id="8" name="Picture 7" descr="hiep dinh evfta nang cao nang luc cho dn nong nghiep tham gia chuoi gia tri toan cau"/>
          <p:cNvPicPr/>
          <p:nvPr/>
        </p:nvPicPr>
        <p:blipFill>
          <a:blip r:embed="rId4">
            <a:extLst>
              <a:ext uri="{28A0092B-C50C-407E-A947-70E740481C1C}">
                <a14:useLocalDpi xmlns:a14="http://schemas.microsoft.com/office/drawing/2010/main" val="0"/>
              </a:ext>
            </a:extLst>
          </a:blip>
          <a:srcRect/>
          <a:stretch>
            <a:fillRect/>
          </a:stretch>
        </p:blipFill>
        <p:spPr bwMode="auto">
          <a:xfrm>
            <a:off x="58420" y="4800600"/>
            <a:ext cx="3522980" cy="2057400"/>
          </a:xfrm>
          <a:prstGeom prst="rect">
            <a:avLst/>
          </a:prstGeom>
          <a:noFill/>
          <a:ln>
            <a:noFill/>
          </a:ln>
        </p:spPr>
      </p:pic>
    </p:spTree>
    <p:extLst>
      <p:ext uri="{BB962C8B-B14F-4D97-AF65-F5344CB8AC3E}">
        <p14:creationId xmlns:p14="http://schemas.microsoft.com/office/powerpoint/2010/main" val="121855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685800"/>
          </a:xfrm>
        </p:spPr>
        <p:txBody>
          <a:bodyPr>
            <a:normAutofit/>
          </a:bodyPr>
          <a:lstStyle/>
          <a:p>
            <a:r>
              <a:rPr lang="en-US" sz="3200" b="1" dirty="0" smtClean="0">
                <a:solidFill>
                  <a:srgbClr val="0033CC"/>
                </a:solidFill>
                <a:latin typeface="Times New Roman" pitchFamily="18" charset="0"/>
                <a:cs typeface="Times New Roman" pitchFamily="18" charset="0"/>
              </a:rPr>
              <a:t>1. </a:t>
            </a:r>
            <a:r>
              <a:rPr lang="en-US" sz="3200" b="1" dirty="0" err="1" smtClean="0">
                <a:solidFill>
                  <a:srgbClr val="0033CC"/>
                </a:solidFill>
                <a:latin typeface="Times New Roman" pitchFamily="18" charset="0"/>
                <a:cs typeface="Times New Roman" pitchFamily="18" charset="0"/>
              </a:rPr>
              <a:t>Nét</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đặc</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biệt</a:t>
            </a:r>
            <a:r>
              <a:rPr lang="en-US" sz="3200" b="1" dirty="0" smtClean="0">
                <a:solidFill>
                  <a:srgbClr val="0033CC"/>
                </a:solidFill>
                <a:latin typeface="Times New Roman" pitchFamily="18" charset="0"/>
                <a:cs typeface="Times New Roman" pitchFamily="18" charset="0"/>
              </a:rPr>
              <a:t> </a:t>
            </a:r>
            <a:r>
              <a:rPr lang="en-US" sz="3200" b="1" dirty="0" err="1" smtClean="0">
                <a:solidFill>
                  <a:srgbClr val="0033CC"/>
                </a:solidFill>
                <a:latin typeface="Times New Roman" pitchFamily="18" charset="0"/>
                <a:cs typeface="Times New Roman" pitchFamily="18" charset="0"/>
              </a:rPr>
              <a:t>của</a:t>
            </a:r>
            <a:r>
              <a:rPr lang="en-US" sz="3200" b="1" dirty="0" smtClean="0">
                <a:solidFill>
                  <a:srgbClr val="0033CC"/>
                </a:solidFill>
                <a:latin typeface="Times New Roman" pitchFamily="18" charset="0"/>
                <a:cs typeface="Times New Roman" pitchFamily="18" charset="0"/>
              </a:rPr>
              <a:t> EVFTA</a:t>
            </a:r>
            <a:endParaRPr lang="en-US" sz="3200" b="1" dirty="0">
              <a:solidFill>
                <a:srgbClr val="0033CC"/>
              </a:solidFill>
              <a:latin typeface="Times New Roman" pitchFamily="18" charset="0"/>
              <a:cs typeface="Times New Roman" pitchFamily="18" charset="0"/>
            </a:endParaRPr>
          </a:p>
        </p:txBody>
      </p:sp>
      <p:pic>
        <p:nvPicPr>
          <p:cNvPr id="4" name="Picture 3" descr="http://hdll.vn/FileUpload/Images/hiepdinhthuongmai.jpg"/>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4103914" cy="3222557"/>
          </a:xfrm>
          <a:prstGeom prst="rect">
            <a:avLst/>
          </a:prstGeom>
          <a:noFill/>
          <a:ln>
            <a:noFill/>
          </a:ln>
        </p:spPr>
      </p:pic>
      <p:sp>
        <p:nvSpPr>
          <p:cNvPr id="5" name="Rectangle 4"/>
          <p:cNvSpPr/>
          <p:nvPr/>
        </p:nvSpPr>
        <p:spPr>
          <a:xfrm>
            <a:off x="4506685" y="881357"/>
            <a:ext cx="4490357" cy="5940088"/>
          </a:xfrm>
          <a:prstGeom prst="rect">
            <a:avLst/>
          </a:prstGeom>
        </p:spPr>
        <p:txBody>
          <a:bodyPr wrap="square">
            <a:spAutoFit/>
          </a:bodyPr>
          <a:lstStyle/>
          <a:p>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Có</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hiệu</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lực</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vào</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ngày</a:t>
            </a:r>
            <a:r>
              <a:rPr lang="en-US" sz="2000" dirty="0">
                <a:solidFill>
                  <a:srgbClr val="0033CC"/>
                </a:solidFill>
                <a:latin typeface="Times New Roman" pitchFamily="18" charset="0"/>
                <a:cs typeface="Times New Roman" pitchFamily="18" charset="0"/>
              </a:rPr>
              <a:t> </a:t>
            </a:r>
            <a:r>
              <a:rPr lang="en-US" sz="2000" dirty="0" smtClean="0">
                <a:solidFill>
                  <a:srgbClr val="0033CC"/>
                </a:solidFill>
                <a:latin typeface="Times New Roman" pitchFamily="18" charset="0"/>
                <a:cs typeface="Times New Roman" pitchFamily="18" charset="0"/>
              </a:rPr>
              <a:t>1/8/2020</a:t>
            </a:r>
          </a:p>
          <a:p>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a:t>
            </a:r>
            <a:r>
              <a:rPr lang="en-US" sz="2000" dirty="0" err="1" smtClean="0">
                <a:solidFill>
                  <a:srgbClr val="0033CC"/>
                </a:solidFill>
                <a:latin typeface="Times New Roman" pitchFamily="18" charset="0"/>
                <a:cs typeface="Times New Roman" pitchFamily="18" charset="0"/>
              </a:rPr>
              <a:t>iệp</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định</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thương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mại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lớn</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nhất</a:t>
            </a:r>
            <a:r>
              <a:rPr lang="en-US" sz="2000" dirty="0" smtClean="0">
                <a:solidFill>
                  <a:srgbClr val="0033CC"/>
                </a:solidFill>
                <a:latin typeface="Times New Roman" pitchFamily="18" charset="0"/>
                <a:cs typeface="Times New Roman" pitchFamily="18" charset="0"/>
              </a:rPr>
              <a:t>, </a:t>
            </a:r>
            <a:r>
              <a:rPr lang="de-DE" sz="2000" dirty="0" smtClean="0">
                <a:solidFill>
                  <a:srgbClr val="0033CC"/>
                </a:solidFill>
                <a:latin typeface="Times New Roman" pitchFamily="18" charset="0"/>
                <a:cs typeface="Times New Roman" pitchFamily="18" charset="0"/>
              </a:rPr>
              <a:t>là </a:t>
            </a:r>
            <a:r>
              <a:rPr lang="de-DE" sz="2000" dirty="0">
                <a:solidFill>
                  <a:srgbClr val="0033CC"/>
                </a:solidFill>
                <a:latin typeface="Times New Roman" pitchFamily="18" charset="0"/>
                <a:cs typeface="Times New Roman" pitchFamily="18" charset="0"/>
              </a:rPr>
              <a:t>một FTA thế hệ mới, mang lại nhiều tác động tích cực đến nhiều mặt của nền kinh tế Việt Nam, </a:t>
            </a:r>
            <a:endParaRPr lang="en-US" sz="2000" dirty="0" smtClean="0">
              <a:solidFill>
                <a:srgbClr val="0033CC"/>
              </a:solidFill>
              <a:latin typeface="Times New Roman" pitchFamily="18" charset="0"/>
              <a:cs typeface="Times New Roman" pitchFamily="18" charset="0"/>
            </a:endParaRPr>
          </a:p>
          <a:p>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Được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kỳ</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vọng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cắt</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giảm</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đáng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kể</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các</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rào</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cản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thuế</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quan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giữa</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hai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đối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tác</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thương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mại</a:t>
            </a:r>
            <a:r>
              <a:rPr lang="en-US" sz="2000" dirty="0">
                <a:solidFill>
                  <a:srgbClr val="0033CC"/>
                </a:solidFill>
                <a:latin typeface="Times New Roman" pitchFamily="18" charset="0"/>
                <a:cs typeface="Times New Roman" pitchFamily="18" charset="0"/>
              </a:rPr>
              <a:t>, </a:t>
            </a:r>
            <a:r>
              <a:rPr lang="en-US" sz="2000" dirty="0" smtClean="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loại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bỏ</a:t>
            </a:r>
            <a:r>
              <a:rPr lang="en-US" sz="2000" dirty="0">
                <a:solidFill>
                  <a:srgbClr val="0033CC"/>
                </a:solidFill>
                <a:latin typeface="Times New Roman" pitchFamily="18" charset="0"/>
                <a:cs typeface="Times New Roman" pitchFamily="18" charset="0"/>
              </a:rPr>
              <a:t> 99% </a:t>
            </a:r>
            <a:r>
              <a:rPr lang="en-US" sz="2000" dirty="0" err="1">
                <a:solidFill>
                  <a:srgbClr val="0033CC"/>
                </a:solidFill>
                <a:latin typeface="Times New Roman" pitchFamily="18" charset="0"/>
                <a:cs typeface="Times New Roman" pitchFamily="18" charset="0"/>
              </a:rPr>
              <a:t>số</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dòng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thuế</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trong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tương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lai</a:t>
            </a:r>
            <a:r>
              <a:rPr lang="en-US" sz="2000" dirty="0">
                <a:solidFill>
                  <a:srgbClr val="0033CC"/>
                </a:solidFill>
                <a:latin typeface="Times New Roman" pitchFamily="18" charset="0"/>
                <a:cs typeface="Times New Roman" pitchFamily="18" charset="0"/>
              </a:rPr>
              <a:t>.</a:t>
            </a:r>
          </a:p>
          <a:p>
            <a:endParaRPr lang="en-US" sz="2000" dirty="0" smtClean="0">
              <a:solidFill>
                <a:srgbClr val="0033CC"/>
              </a:solidFill>
              <a:latin typeface="Times New Roman" pitchFamily="18" charset="0"/>
              <a:cs typeface="Times New Roman" pitchFamily="18" charset="0"/>
            </a:endParaRPr>
          </a:p>
          <a:p>
            <a:r>
              <a:rPr lang="en-US" sz="2000" dirty="0" smtClean="0">
                <a:solidFill>
                  <a:srgbClr val="C00000"/>
                </a:solidFill>
                <a:latin typeface="Times New Roman" pitchFamily="18" charset="0"/>
                <a:cs typeface="Times New Roman" pitchFamily="18" charset="0"/>
              </a:rPr>
              <a:t>Minh </a:t>
            </a:r>
            <a:r>
              <a:rPr lang="en-US" sz="2000" dirty="0" err="1" smtClean="0">
                <a:solidFill>
                  <a:srgbClr val="C00000"/>
                </a:solidFill>
                <a:latin typeface="Times New Roman" pitchFamily="18" charset="0"/>
                <a:cs typeface="Times New Roman" pitchFamily="18" charset="0"/>
              </a:rPr>
              <a:t>họa</a:t>
            </a:r>
            <a:r>
              <a:rPr lang="en-US" sz="2000" dirty="0">
                <a:solidFill>
                  <a:srgbClr val="C00000"/>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so </a:t>
            </a:r>
            <a:r>
              <a:rPr lang="en-US" sz="2000" dirty="0" err="1" smtClean="0">
                <a:solidFill>
                  <a:srgbClr val="C00000"/>
                </a:solidFill>
                <a:latin typeface="Times New Roman" pitchFamily="18" charset="0"/>
                <a:cs typeface="Times New Roman" pitchFamily="18" charset="0"/>
              </a:rPr>
              <a:t>sánh</a:t>
            </a:r>
            <a:endParaRPr lang="en-US" sz="2000" dirty="0" smtClean="0">
              <a:solidFill>
                <a:srgbClr val="C00000"/>
              </a:solidFill>
              <a:latin typeface="Times New Roman" pitchFamily="18" charset="0"/>
              <a:cs typeface="Times New Roman" pitchFamily="18" charset="0"/>
            </a:endParaRPr>
          </a:p>
          <a:p>
            <a:r>
              <a:rPr lang="en-US" sz="2000" dirty="0" smtClean="0">
                <a:solidFill>
                  <a:srgbClr val="0033CC"/>
                </a:solidFill>
                <a:latin typeface="Times New Roman" pitchFamily="18" charset="0"/>
                <a:cs typeface="Times New Roman" pitchFamily="18" charset="0"/>
              </a:rPr>
              <a:t>Theo </a:t>
            </a:r>
            <a:r>
              <a:rPr lang="en-US" sz="2000" dirty="0" err="1">
                <a:solidFill>
                  <a:srgbClr val="0033CC"/>
                </a:solidFill>
                <a:latin typeface="Times New Roman" pitchFamily="18" charset="0"/>
                <a:cs typeface="Times New Roman" pitchFamily="18" charset="0"/>
              </a:rPr>
              <a:t>số</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liệu</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thống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kê</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chỉ</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sau</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hơn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một</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năm</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thực</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hiện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Hiệp</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định</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đối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tác</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toàn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diện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và</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tiến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bộ</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xuyên</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Thái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Bình</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Dương</a:t>
            </a:r>
            <a:r>
              <a:rPr lang="en-US" sz="2000" dirty="0">
                <a:solidFill>
                  <a:srgbClr val="0033CC"/>
                </a:solidFill>
                <a:latin typeface="Times New Roman" pitchFamily="18" charset="0"/>
                <a:cs typeface="Times New Roman" pitchFamily="18" charset="0"/>
              </a:rPr>
              <a:t> (CPTPP) </a:t>
            </a:r>
            <a:r>
              <a:rPr lang="en-US" sz="2000" dirty="0" err="1">
                <a:solidFill>
                  <a:srgbClr val="0033CC"/>
                </a:solidFill>
                <a:latin typeface="Times New Roman" pitchFamily="18" charset="0"/>
                <a:cs typeface="Times New Roman" pitchFamily="18" charset="0"/>
              </a:rPr>
              <a:t>đã</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đóng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góp</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hơn</a:t>
            </a:r>
            <a:r>
              <a:rPr lang="en-US" sz="2000" dirty="0">
                <a:solidFill>
                  <a:srgbClr val="0033CC"/>
                </a:solidFill>
                <a:latin typeface="Times New Roman" pitchFamily="18" charset="0"/>
                <a:cs typeface="Times New Roman" pitchFamily="18" charset="0"/>
              </a:rPr>
              <a:t> 3,9 </a:t>
            </a:r>
            <a:r>
              <a:rPr lang="en-US" sz="2000" dirty="0" err="1">
                <a:solidFill>
                  <a:srgbClr val="0033CC"/>
                </a:solidFill>
                <a:latin typeface="Times New Roman" pitchFamily="18" charset="0"/>
                <a:cs typeface="Times New Roman" pitchFamily="18" charset="0"/>
              </a:rPr>
              <a:t>tỷ</a:t>
            </a:r>
            <a:r>
              <a:rPr lang="en-US" sz="2000" dirty="0">
                <a:solidFill>
                  <a:srgbClr val="0033CC"/>
                </a:solidFill>
                <a:latin typeface="Times New Roman" pitchFamily="18" charset="0"/>
                <a:cs typeface="Times New Roman" pitchFamily="18" charset="0"/>
              </a:rPr>
              <a:t> USD </a:t>
            </a:r>
            <a:r>
              <a:rPr lang="en-US" sz="2000" dirty="0" err="1">
                <a:solidFill>
                  <a:srgbClr val="0033CC"/>
                </a:solidFill>
                <a:latin typeface="Times New Roman" pitchFamily="18" charset="0"/>
                <a:cs typeface="Times New Roman" pitchFamily="18" charset="0"/>
              </a:rPr>
              <a:t>vào</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thặng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dư</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thương</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mại</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của</a:t>
            </a:r>
            <a:r>
              <a:rPr lang="en-US" sz="2000" dirty="0">
                <a:solidFill>
                  <a:srgbClr val="0033CC"/>
                </a:solidFill>
                <a:latin typeface="Times New Roman" pitchFamily="18" charset="0"/>
                <a:cs typeface="Times New Roman" pitchFamily="18" charset="0"/>
              </a:rPr>
              <a:t> </a:t>
            </a:r>
            <a:r>
              <a:rPr lang="en-US" sz="2000" dirty="0" err="1">
                <a:solidFill>
                  <a:srgbClr val="0033CC"/>
                </a:solidFill>
                <a:latin typeface="Times New Roman" pitchFamily="18" charset="0"/>
                <a:cs typeface="Times New Roman" pitchFamily="18" charset="0"/>
              </a:rPr>
              <a:t>Việt</a:t>
            </a:r>
            <a:r>
              <a:rPr lang="en-US" sz="2000" dirty="0">
                <a:solidFill>
                  <a:srgbClr val="0033CC"/>
                </a:solidFill>
                <a:latin typeface="Times New Roman" pitchFamily="18" charset="0"/>
                <a:cs typeface="Times New Roman" pitchFamily="18" charset="0"/>
              </a:rPr>
              <a:t> Nam. </a:t>
            </a:r>
            <a:endParaRPr lang="en-US" sz="2000" dirty="0" smtClean="0">
              <a:solidFill>
                <a:srgbClr val="0033CC"/>
              </a:solidFill>
              <a:latin typeface="Times New Roman" pitchFamily="18" charset="0"/>
              <a:cs typeface="Times New Roman" pitchFamily="18" charset="0"/>
            </a:endParaRPr>
          </a:p>
          <a:p>
            <a:r>
              <a:rPr lang="en-US" sz="2000" dirty="0" smtClean="0">
                <a:solidFill>
                  <a:srgbClr val="0033CC"/>
                </a:solidFill>
                <a:latin typeface="Times New Roman" pitchFamily="18" charset="0"/>
                <a:cs typeface="Times New Roman" pitchFamily="18" charset="0"/>
              </a:rPr>
              <a:t> EVFTA </a:t>
            </a:r>
            <a:r>
              <a:rPr lang="en-US" sz="2000" dirty="0" err="1" smtClean="0">
                <a:solidFill>
                  <a:srgbClr val="0033CC"/>
                </a:solidFill>
                <a:latin typeface="Times New Roman" pitchFamily="18" charset="0"/>
                <a:cs typeface="Times New Roman" pitchFamily="18" charset="0"/>
              </a:rPr>
              <a:t>được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kỳ</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vọng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sẽ</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thúc</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đẩy</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sự</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tăng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trưởng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đáng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kể</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trong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thương</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mại</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và</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đầu</a:t>
            </a:r>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tư</a:t>
            </a:r>
            <a:r>
              <a:rPr lang="en-US" sz="2000" dirty="0" smtClean="0">
                <a:solidFill>
                  <a:srgbClr val="0033CC"/>
                </a:solidFill>
                <a:latin typeface="Times New Roman" pitchFamily="18" charset="0"/>
                <a:cs typeface="Times New Roman" pitchFamily="18" charset="0"/>
              </a:rPr>
              <a:t>.</a:t>
            </a:r>
            <a:endParaRPr lang="en-US" sz="2000" dirty="0">
              <a:solidFill>
                <a:srgbClr val="0033CC"/>
              </a:solidFill>
              <a:latin typeface="Times New Roman" pitchFamily="18" charset="0"/>
              <a:cs typeface="Times New Roman" pitchFamily="18" charset="0"/>
            </a:endParaRPr>
          </a:p>
        </p:txBody>
      </p:sp>
      <p:sp>
        <p:nvSpPr>
          <p:cNvPr id="8" name="Rectangle 7"/>
          <p:cNvSpPr/>
          <p:nvPr/>
        </p:nvSpPr>
        <p:spPr>
          <a:xfrm>
            <a:off x="0" y="4195088"/>
            <a:ext cx="4484914" cy="1323439"/>
          </a:xfrm>
          <a:prstGeom prst="rect">
            <a:avLst/>
          </a:prstGeom>
        </p:spPr>
        <p:txBody>
          <a:bodyPr wrap="square">
            <a:spAutoFit/>
          </a:bodyPr>
          <a:lstStyle/>
          <a:p>
            <a:r>
              <a:rPr lang="en-US" sz="2000" dirty="0" err="1">
                <a:solidFill>
                  <a:srgbClr val="C00000"/>
                </a:solidFill>
                <a:latin typeface="Times New Roman" pitchFamily="18" charset="0"/>
                <a:cs typeface="Times New Roman" pitchFamily="18" charset="0"/>
              </a:rPr>
              <a:t>Thủ</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tướng</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Nguyễn</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Xuân</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Phúc</a:t>
            </a:r>
            <a:r>
              <a:rPr lang="en-US" sz="2000" dirty="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cho</a:t>
            </a:r>
            <a:r>
              <a:rPr lang="en-US" sz="2000" dirty="0" smtClean="0">
                <a:solidFill>
                  <a:srgbClr val="C00000"/>
                </a:solidFill>
                <a:latin typeface="Times New Roman" pitchFamily="18" charset="0"/>
                <a:cs typeface="Times New Roman" pitchFamily="18" charset="0"/>
              </a:rPr>
              <a:t> </a:t>
            </a:r>
            <a:r>
              <a:rPr lang="en-US" sz="2000" dirty="0" err="1" smtClean="0">
                <a:solidFill>
                  <a:srgbClr val="C00000"/>
                </a:solidFill>
                <a:latin typeface="Times New Roman" pitchFamily="18" charset="0"/>
                <a:cs typeface="Times New Roman" pitchFamily="18" charset="0"/>
              </a:rPr>
              <a:t>rằng</a:t>
            </a:r>
            <a:r>
              <a:rPr lang="en-US" sz="2000" dirty="0" smtClean="0">
                <a:solidFill>
                  <a:srgbClr val="C00000"/>
                </a:solidFill>
                <a:latin typeface="Times New Roman" pitchFamily="18" charset="0"/>
                <a:cs typeface="Times New Roman" pitchFamily="18" charset="0"/>
              </a:rPr>
              <a:t>, EVFTA </a:t>
            </a:r>
            <a:r>
              <a:rPr lang="en-US" sz="2000" dirty="0" err="1">
                <a:solidFill>
                  <a:srgbClr val="C00000"/>
                </a:solidFill>
                <a:latin typeface="Times New Roman" pitchFamily="18" charset="0"/>
                <a:cs typeface="Times New Roman" pitchFamily="18" charset="0"/>
              </a:rPr>
              <a:t>đi</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vào</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thực</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thi</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sẽ</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là</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tuyến</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cao</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tốc</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quy</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mô</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lớn</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hiện</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đại</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nối</a:t>
            </a:r>
            <a:r>
              <a:rPr lang="en-US" sz="2000" dirty="0">
                <a:solidFill>
                  <a:srgbClr val="C00000"/>
                </a:solidFill>
                <a:latin typeface="Times New Roman" pitchFamily="18" charset="0"/>
                <a:cs typeface="Times New Roman" pitchFamily="18" charset="0"/>
              </a:rPr>
              <a:t> EU </a:t>
            </a:r>
            <a:r>
              <a:rPr lang="en-US" sz="2000" dirty="0" err="1">
                <a:solidFill>
                  <a:srgbClr val="C00000"/>
                </a:solidFill>
                <a:latin typeface="Times New Roman" pitchFamily="18" charset="0"/>
                <a:cs typeface="Times New Roman" pitchFamily="18" charset="0"/>
              </a:rPr>
              <a:t>với</a:t>
            </a:r>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Việt</a:t>
            </a:r>
            <a:r>
              <a:rPr lang="en-US" sz="2000" dirty="0">
                <a:solidFill>
                  <a:srgbClr val="C00000"/>
                </a:solidFill>
                <a:latin typeface="Times New Roman" pitchFamily="18" charset="0"/>
                <a:cs typeface="Times New Roman" pitchFamily="18" charset="0"/>
              </a:rPr>
              <a:t> Nam, </a:t>
            </a:r>
          </a:p>
        </p:txBody>
      </p:sp>
    </p:spTree>
    <p:extLst>
      <p:ext uri="{BB962C8B-B14F-4D97-AF65-F5344CB8AC3E}">
        <p14:creationId xmlns:p14="http://schemas.microsoft.com/office/powerpoint/2010/main" val="2493747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Tài</a:t>
            </a:r>
            <a:r>
              <a:rPr lang="en-US" dirty="0" smtClean="0"/>
              <a:t> </a:t>
            </a:r>
            <a:r>
              <a:rPr lang="en-US" dirty="0" err="1" smtClean="0"/>
              <a:t>liệu</a:t>
            </a:r>
            <a:r>
              <a:rPr lang="en-US" dirty="0" smtClean="0"/>
              <a:t> </a:t>
            </a:r>
            <a:r>
              <a:rPr lang="en-US" dirty="0" err="1" smtClean="0"/>
              <a:t>tham</a:t>
            </a:r>
            <a:r>
              <a:rPr lang="en-US" dirty="0" smtClean="0"/>
              <a:t> </a:t>
            </a:r>
            <a:r>
              <a:rPr lang="en-US" dirty="0" err="1" smtClean="0"/>
              <a:t>khảo</a:t>
            </a:r>
            <a:endParaRPr lang="en-US" dirty="0"/>
          </a:p>
        </p:txBody>
      </p:sp>
      <p:sp>
        <p:nvSpPr>
          <p:cNvPr id="3" name="Content Placeholder 2"/>
          <p:cNvSpPr>
            <a:spLocks noGrp="1"/>
          </p:cNvSpPr>
          <p:nvPr>
            <p:ph idx="1"/>
          </p:nvPr>
        </p:nvSpPr>
        <p:spPr>
          <a:xfrm>
            <a:off x="0" y="914400"/>
            <a:ext cx="9067800" cy="5715000"/>
          </a:xfrm>
        </p:spPr>
        <p:txBody>
          <a:bodyPr>
            <a:noAutofit/>
          </a:bodyPr>
          <a:lstStyle/>
          <a:p>
            <a:pPr lvl="0"/>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khoa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nghệ</a:t>
            </a:r>
            <a:r>
              <a:rPr lang="en-US" sz="1800" dirty="0">
                <a:latin typeface="Times New Roman" pitchFamily="18" charset="0"/>
                <a:cs typeface="Times New Roman" pitchFamily="18" charset="0"/>
              </a:rPr>
              <a:t> (2020): </a:t>
            </a:r>
            <a:r>
              <a:rPr lang="en-US" sz="1800" dirty="0" err="1">
                <a:latin typeface="Times New Roman" pitchFamily="18" charset="0"/>
                <a:cs typeface="Times New Roman" pitchFamily="18" charset="0"/>
              </a:rPr>
              <a:t>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định</a:t>
            </a:r>
            <a:r>
              <a:rPr lang="en-US" sz="1800" dirty="0">
                <a:latin typeface="Times New Roman" pitchFamily="18" charset="0"/>
                <a:cs typeface="Times New Roman" pitchFamily="18" charset="0"/>
              </a:rPr>
              <a:t> EVFTA –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hội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Việt</a:t>
            </a:r>
            <a:r>
              <a:rPr lang="en-US" sz="1800" dirty="0">
                <a:latin typeface="Times New Roman" pitchFamily="18" charset="0"/>
                <a:cs typeface="Times New Roman" pitchFamily="18" charset="0"/>
              </a:rPr>
              <a:t> Nam </a:t>
            </a:r>
            <a:r>
              <a:rPr lang="en-US" sz="1800" dirty="0" err="1">
                <a:latin typeface="Times New Roman" pitchFamily="18" charset="0"/>
                <a:cs typeface="Times New Roman" pitchFamily="18" charset="0"/>
              </a:rPr>
              <a:t>tiếp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Liên</a:t>
            </a:r>
            <a:r>
              <a:rPr lang="en-US" sz="1800" dirty="0">
                <a:latin typeface="Times New Roman" pitchFamily="18" charset="0"/>
                <a:cs typeface="Times New Roman" pitchFamily="18" charset="0"/>
              </a:rPr>
              <a:t> minh </a:t>
            </a:r>
            <a:r>
              <a:rPr lang="en-US" sz="1800" dirty="0" err="1">
                <a:latin typeface="Times New Roman" pitchFamily="18" charset="0"/>
                <a:cs typeface="Times New Roman" pitchFamily="18" charset="0"/>
              </a:rPr>
              <a:t>châu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Âu</a:t>
            </a:r>
            <a:r>
              <a:rPr lang="en-US" sz="1800" dirty="0">
                <a:latin typeface="Times New Roman" pitchFamily="18" charset="0"/>
                <a:cs typeface="Times New Roman" pitchFamily="18" charset="0"/>
              </a:rPr>
              <a:t>. </a:t>
            </a:r>
            <a:r>
              <a:rPr lang="en-US" sz="1800" u="sng" dirty="0">
                <a:latin typeface="Times New Roman" pitchFamily="18" charset="0"/>
                <a:cs typeface="Times New Roman" pitchFamily="18" charset="0"/>
                <a:hlinkClick r:id="rId2"/>
              </a:rPr>
              <a:t>http://www.noip.gov.vn/vi_VN/web/guest/tin-tuc-su-kien/-/asset_publisher/7xsjBfqhCDAV/content/hiep-inh-evfta-co-hoi-cho-doanh-nghiep-viet-nam</a:t>
            </a:r>
            <a:endParaRPr lang="en-US" sz="1800" dirty="0">
              <a:latin typeface="Times New Roman" pitchFamily="18" charset="0"/>
              <a:cs typeface="Times New Roman" pitchFamily="18" charset="0"/>
            </a:endParaRPr>
          </a:p>
          <a:p>
            <a:pPr lvl="0"/>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Trang</a:t>
            </a:r>
            <a:r>
              <a:rPr lang="en-US" sz="1800" dirty="0">
                <a:latin typeface="Times New Roman" pitchFamily="18" charset="0"/>
                <a:cs typeface="Times New Roman" pitchFamily="18" charset="0"/>
              </a:rPr>
              <a:t> (2020): </a:t>
            </a:r>
            <a:r>
              <a:rPr lang="en-US" sz="1800" dirty="0" err="1">
                <a:latin typeface="Times New Roman" pitchFamily="18" charset="0"/>
                <a:cs typeface="Times New Roman" pitchFamily="18" charset="0"/>
              </a:rPr>
              <a:t>Hỗ</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định</a:t>
            </a:r>
            <a:r>
              <a:rPr lang="en-US" sz="1800" dirty="0">
                <a:latin typeface="Times New Roman" pitchFamily="18" charset="0"/>
                <a:cs typeface="Times New Roman" pitchFamily="18" charset="0"/>
              </a:rPr>
              <a:t> EVFTA. </a:t>
            </a:r>
            <a:r>
              <a:rPr lang="en-US" sz="1800" u="sng" dirty="0">
                <a:latin typeface="Times New Roman" pitchFamily="18" charset="0"/>
                <a:cs typeface="Times New Roman" pitchFamily="18" charset="0"/>
                <a:hlinkClick r:id="rId3"/>
              </a:rPr>
              <a:t>https://nhandan.com.vn/tranghanoi-tin-chung/ho-tro-doanh-nghiep-tiep-can-hiep-dinh-evfta-612376/</a:t>
            </a:r>
            <a:endParaRPr lang="en-US" sz="1800" dirty="0">
              <a:latin typeface="Times New Roman" pitchFamily="18" charset="0"/>
              <a:cs typeface="Times New Roman" pitchFamily="18" charset="0"/>
            </a:endParaRPr>
          </a:p>
          <a:p>
            <a:pPr lvl="0"/>
            <a:r>
              <a:rPr lang="en-US" sz="1800" dirty="0" err="1">
                <a:latin typeface="Times New Roman" pitchFamily="18" charset="0"/>
                <a:cs typeface="Times New Roman" pitchFamily="18" charset="0"/>
              </a:rPr>
              <a:t>Việt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Hoàng</a:t>
            </a:r>
            <a:r>
              <a:rPr lang="en-US" sz="1800" dirty="0">
                <a:latin typeface="Times New Roman" pitchFamily="18" charset="0"/>
                <a:cs typeface="Times New Roman" pitchFamily="18" charset="0"/>
              </a:rPr>
              <a:t> (2020): EVFTA </a:t>
            </a:r>
            <a:r>
              <a:rPr lang="en-US" sz="1800" dirty="0" err="1">
                <a:latin typeface="Times New Roman" pitchFamily="18" charset="0"/>
                <a:cs typeface="Times New Roman" pitchFamily="18" charset="0"/>
              </a:rPr>
              <a:t>thúc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đẩy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Việt</a:t>
            </a:r>
            <a:r>
              <a:rPr lang="en-US" sz="1800" dirty="0">
                <a:latin typeface="Times New Roman" pitchFamily="18" charset="0"/>
                <a:cs typeface="Times New Roman" pitchFamily="18" charset="0"/>
              </a:rPr>
              <a:t> Nam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nâng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u="sng" dirty="0">
                <a:latin typeface="Times New Roman" pitchFamily="18" charset="0"/>
                <a:cs typeface="Times New Roman" pitchFamily="18" charset="0"/>
                <a:hlinkClick r:id="rId4"/>
              </a:rPr>
              <a:t>http://tapchitaichinh.vn/su-kien-noi-bat/evfta-thuc-day-cac-doanh-nghiep-viet-nam-tu-nang-cap-chinh-minh-326388.html</a:t>
            </a:r>
            <a:endParaRPr lang="en-US" sz="1800" dirty="0">
              <a:latin typeface="Times New Roman" pitchFamily="18" charset="0"/>
              <a:cs typeface="Times New Roman" pitchFamily="18" charset="0"/>
            </a:endParaRPr>
          </a:p>
          <a:p>
            <a:pPr lvl="0"/>
            <a:r>
              <a:rPr lang="en-US" sz="1800" dirty="0">
                <a:latin typeface="Times New Roman" pitchFamily="18" charset="0"/>
                <a:cs typeface="Times New Roman" pitchFamily="18" charset="0"/>
              </a:rPr>
              <a:t>Minh </a:t>
            </a:r>
            <a:r>
              <a:rPr lang="en-US" sz="1800" dirty="0" err="1">
                <a:latin typeface="Times New Roman" pitchFamily="18" charset="0"/>
                <a:cs typeface="Times New Roman" pitchFamily="18" charset="0"/>
              </a:rPr>
              <a:t>Khuê</a:t>
            </a:r>
            <a:r>
              <a:rPr lang="en-US" sz="1800" dirty="0">
                <a:latin typeface="Times New Roman" pitchFamily="18" charset="0"/>
                <a:cs typeface="Times New Roman" pitchFamily="18" charset="0"/>
              </a:rPr>
              <a:t> (2020): </a:t>
            </a:r>
            <a:r>
              <a:rPr lang="en-US" sz="1800" dirty="0" err="1">
                <a:latin typeface="Times New Roman" pitchFamily="18" charset="0"/>
                <a:cs typeface="Times New Roman" pitchFamily="18" charset="0"/>
              </a:rPr>
              <a:t>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định</a:t>
            </a:r>
            <a:r>
              <a:rPr lang="en-US" sz="1800" dirty="0">
                <a:latin typeface="Times New Roman" pitchFamily="18" charset="0"/>
                <a:cs typeface="Times New Roman" pitchFamily="18" charset="0"/>
              </a:rPr>
              <a:t> EVFTA: </a:t>
            </a:r>
            <a:r>
              <a:rPr lang="en-US" sz="1800" dirty="0" err="1">
                <a:latin typeface="Times New Roman" pitchFamily="18" charset="0"/>
                <a:cs typeface="Times New Roman" pitchFamily="18" charset="0"/>
              </a:rPr>
              <a:t>Nâng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năng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DN </a:t>
            </a:r>
            <a:r>
              <a:rPr lang="en-US" sz="1800" dirty="0" err="1">
                <a:latin typeface="Times New Roman" pitchFamily="18" charset="0"/>
                <a:cs typeface="Times New Roman" pitchFamily="18" charset="0"/>
              </a:rPr>
              <a:t>nông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chuỗi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cầu</a:t>
            </a:r>
            <a:r>
              <a:rPr lang="en-US" sz="1800" dirty="0">
                <a:latin typeface="Times New Roman" pitchFamily="18" charset="0"/>
                <a:cs typeface="Times New Roman" pitchFamily="18" charset="0"/>
              </a:rPr>
              <a:t>. </a:t>
            </a:r>
            <a:r>
              <a:rPr lang="en-US" sz="1800" u="sng" dirty="0">
                <a:latin typeface="Times New Roman" pitchFamily="18" charset="0"/>
                <a:cs typeface="Times New Roman" pitchFamily="18" charset="0"/>
                <a:hlinkClick r:id="rId5"/>
              </a:rPr>
              <a:t>https://congthuong.vn/hiep-dinh-evfta-nang-cao-nang-luc-cho-dn-nong-nghiep-tham-gia-chuoi-gia-tri-toan-cau-140927.html</a:t>
            </a:r>
            <a:endParaRPr lang="en-US" sz="1800" dirty="0">
              <a:latin typeface="Times New Roman" pitchFamily="18" charset="0"/>
              <a:cs typeface="Times New Roman" pitchFamily="18" charset="0"/>
            </a:endParaRPr>
          </a:p>
          <a:p>
            <a:pPr lvl="0"/>
            <a:r>
              <a:rPr lang="en-US" sz="1800" dirty="0">
                <a:latin typeface="Times New Roman" pitchFamily="18" charset="0"/>
                <a:cs typeface="Times New Roman" pitchFamily="18" charset="0"/>
              </a:rPr>
              <a:t>Thu </a:t>
            </a:r>
            <a:r>
              <a:rPr lang="en-US" sz="1800" dirty="0" err="1">
                <a:latin typeface="Times New Roman" pitchFamily="18" charset="0"/>
                <a:cs typeface="Times New Roman" pitchFamily="18" charset="0"/>
              </a:rPr>
              <a:t>Trang</a:t>
            </a:r>
            <a:r>
              <a:rPr lang="en-US" sz="1800" dirty="0">
                <a:latin typeface="Times New Roman" pitchFamily="18" charset="0"/>
                <a:cs typeface="Times New Roman" pitchFamily="18" charset="0"/>
              </a:rPr>
              <a:t> (2020): </a:t>
            </a:r>
            <a:r>
              <a:rPr lang="en-US" sz="1800" dirty="0" err="1">
                <a:latin typeface="Times New Roman" pitchFamily="18" charset="0"/>
                <a:cs typeface="Times New Roman" pitchFamily="18" charset="0"/>
              </a:rPr>
              <a:t>Doanh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vừa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vốn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EVFTA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a:t>
            </a:r>
            <a:r>
              <a:rPr lang="en-US" sz="1800" dirty="0">
                <a:latin typeface="Times New Roman" pitchFamily="18" charset="0"/>
                <a:cs typeface="Times New Roman" pitchFamily="18" charset="0"/>
              </a:rPr>
              <a:t>. </a:t>
            </a:r>
            <a:r>
              <a:rPr lang="en-US" sz="1800" u="sng" dirty="0">
                <a:latin typeface="Times New Roman" pitchFamily="18" charset="0"/>
                <a:cs typeface="Times New Roman" pitchFamily="18" charset="0"/>
                <a:hlinkClick r:id="rId6"/>
              </a:rPr>
              <a:t>https://vov.vn/kinh-te/doanh-nghiep-nho-va-vua-kho-tiep-can-von-de-canh-tranh-khi-evfta-thuc-thi-1083855.vov</a:t>
            </a:r>
            <a:endParaRPr lang="en-US" sz="1800" dirty="0">
              <a:latin typeface="Times New Roman" pitchFamily="18" charset="0"/>
              <a:cs typeface="Times New Roman" pitchFamily="18" charset="0"/>
            </a:endParaRPr>
          </a:p>
          <a:p>
            <a:r>
              <a:rPr lang="en-US" sz="1800" dirty="0" err="1">
                <a:latin typeface="Times New Roman" pitchFamily="18" charset="0"/>
                <a:cs typeface="Times New Roman" pitchFamily="18" charset="0"/>
              </a:rPr>
              <a:t>Bộ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Thương</a:t>
            </a:r>
            <a:r>
              <a:rPr lang="en-US" sz="1800" dirty="0">
                <a:latin typeface="Times New Roman" pitchFamily="18" charset="0"/>
                <a:cs typeface="Times New Roman" pitchFamily="18" charset="0"/>
              </a:rPr>
              <a:t> (2020): </a:t>
            </a:r>
            <a:r>
              <a:rPr lang="en-US" sz="1800" b="1" dirty="0" err="1">
                <a:latin typeface="Times New Roman" pitchFamily="18" charset="0"/>
                <a:cs typeface="Times New Roman" pitchFamily="18" charset="0"/>
              </a:rPr>
              <a:t>Tác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động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của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Hiệp</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định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Thương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mại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tự</a:t>
            </a:r>
            <a:r>
              <a:rPr lang="en-US" sz="1800" b="1" dirty="0">
                <a:latin typeface="Times New Roman" pitchFamily="18" charset="0"/>
                <a:cs typeface="Times New Roman" pitchFamily="18" charset="0"/>
              </a:rPr>
              <a:t> do </a:t>
            </a:r>
            <a:r>
              <a:rPr lang="en-US" sz="1800" b="1" dirty="0" err="1">
                <a:latin typeface="Times New Roman" pitchFamily="18" charset="0"/>
                <a:cs typeface="Times New Roman" pitchFamily="18" charset="0"/>
              </a:rPr>
              <a:t>Việt</a:t>
            </a:r>
            <a:r>
              <a:rPr lang="en-US" sz="1800" b="1" dirty="0">
                <a:latin typeface="Times New Roman" pitchFamily="18" charset="0"/>
                <a:cs typeface="Times New Roman" pitchFamily="18" charset="0"/>
              </a:rPr>
              <a:t> Nam - </a:t>
            </a:r>
            <a:r>
              <a:rPr lang="en-US" sz="1800" b="1" dirty="0" err="1">
                <a:latin typeface="Times New Roman" pitchFamily="18" charset="0"/>
                <a:cs typeface="Times New Roman" pitchFamily="18" charset="0"/>
              </a:rPr>
              <a:t>Liên</a:t>
            </a:r>
            <a:r>
              <a:rPr lang="en-US" sz="1800" b="1" dirty="0">
                <a:latin typeface="Times New Roman" pitchFamily="18" charset="0"/>
                <a:cs typeface="Times New Roman" pitchFamily="18" charset="0"/>
              </a:rPr>
              <a:t> minh </a:t>
            </a:r>
            <a:r>
              <a:rPr lang="en-US" sz="1800" b="1" dirty="0" err="1">
                <a:latin typeface="Times New Roman" pitchFamily="18" charset="0"/>
                <a:cs typeface="Times New Roman" pitchFamily="18" charset="0"/>
              </a:rPr>
              <a:t>châu</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Âu</a:t>
            </a:r>
            <a:r>
              <a:rPr lang="en-US" sz="1800" b="1" dirty="0">
                <a:latin typeface="Times New Roman" pitchFamily="18" charset="0"/>
                <a:cs typeface="Times New Roman" pitchFamily="18" charset="0"/>
              </a:rPr>
              <a:t> (EVFTA) </a:t>
            </a:r>
            <a:r>
              <a:rPr lang="en-US" sz="1800" b="1" dirty="0" err="1">
                <a:latin typeface="Times New Roman" pitchFamily="18" charset="0"/>
                <a:cs typeface="Times New Roman" pitchFamily="18" charset="0"/>
              </a:rPr>
              <a:t>đến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hoạt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động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xuất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nhập</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khẩu</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định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hướng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cho</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doanh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nghiệp</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Việt</a:t>
            </a:r>
            <a:r>
              <a:rPr lang="en-US" sz="1800" b="1" dirty="0">
                <a:latin typeface="Times New Roman" pitchFamily="18" charset="0"/>
                <a:cs typeface="Times New Roman" pitchFamily="18" charset="0"/>
              </a:rPr>
              <a:t> Nam.</a:t>
            </a: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ocongthuong.namdinh.gov.vn/</a:t>
            </a:r>
            <a:r>
              <a:rPr lang="en-US" sz="1800" b="1" dirty="0" err="1">
                <a:latin typeface="Times New Roman" pitchFamily="18" charset="0"/>
                <a:cs typeface="Times New Roman" pitchFamily="18" charset="0"/>
              </a:rPr>
              <a:t>Socongthuong</a:t>
            </a:r>
            <a:r>
              <a:rPr lang="en-US" sz="1800" b="1" dirty="0">
                <a:latin typeface="Times New Roman" pitchFamily="18" charset="0"/>
                <a:cs typeface="Times New Roman" pitchFamily="18" charset="0"/>
              </a:rPr>
              <a:t>/1229/29425/39351/15050</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411459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8" y="304800"/>
            <a:ext cx="8479971" cy="5745163"/>
          </a:xfrm>
        </p:spPr>
        <p:txBody>
          <a:bodyPr>
            <a:normAutofit/>
          </a:bodyPr>
          <a:lstStyle/>
          <a:p>
            <a:r>
              <a:rPr lang="vi-VN" sz="2800" dirty="0">
                <a:solidFill>
                  <a:srgbClr val="FF0000"/>
                </a:solidFill>
                <a:latin typeface="+mj-lt"/>
              </a:rPr>
              <a:t>Về đầu tư trực tiếp</a:t>
            </a:r>
            <a:r>
              <a:rPr lang="vi-VN" sz="2800" dirty="0">
                <a:solidFill>
                  <a:srgbClr val="0033CC"/>
                </a:solidFill>
                <a:latin typeface="+mj-lt"/>
              </a:rPr>
              <a:t>, 5 tháng năm 2020, EU có 26/27 nước đầu tư tại Việt Nam với 2.040 dự án và tổng vốn đầu tư đạt 21,66 tỷ USD (tăng 553 triệu USD). Những con số thực tiễn đó đã tạo nên vị thế đối tác kinh tế, thương mại và đầu tư hàng đầu của EU tại Việt Nam duy trì suốt 3 thập kỷ qua</a:t>
            </a:r>
            <a:r>
              <a:rPr lang="vi-VN" sz="2800" dirty="0" smtClean="0">
                <a:solidFill>
                  <a:srgbClr val="0033CC"/>
                </a:solidFill>
                <a:latin typeface="+mj-lt"/>
              </a:rPr>
              <a:t>.</a:t>
            </a:r>
            <a:endParaRPr lang="en-US" sz="2800" dirty="0" smtClean="0">
              <a:solidFill>
                <a:srgbClr val="0033CC"/>
              </a:solidFill>
              <a:latin typeface="+mj-lt"/>
            </a:endParaRPr>
          </a:p>
          <a:p>
            <a:r>
              <a:rPr lang="en-US" sz="2800" dirty="0">
                <a:solidFill>
                  <a:srgbClr val="FF0000"/>
                </a:solidFill>
              </a:rPr>
              <a:t>EVFTA </a:t>
            </a:r>
            <a:r>
              <a:rPr lang="en-US" sz="2800" dirty="0" err="1">
                <a:solidFill>
                  <a:srgbClr val="FF0000"/>
                </a:solidFill>
              </a:rPr>
              <a:t>là</a:t>
            </a:r>
            <a:r>
              <a:rPr lang="en-US" sz="2800" dirty="0">
                <a:solidFill>
                  <a:srgbClr val="FF0000"/>
                </a:solidFill>
              </a:rPr>
              <a:t> </a:t>
            </a:r>
            <a:r>
              <a:rPr lang="en-US" sz="2800" dirty="0" err="1">
                <a:solidFill>
                  <a:srgbClr val="FF0000"/>
                </a:solidFill>
              </a:rPr>
              <a:t>một</a:t>
            </a:r>
            <a:r>
              <a:rPr lang="en-US" sz="2800" dirty="0">
                <a:solidFill>
                  <a:srgbClr val="FF0000"/>
                </a:solidFill>
              </a:rPr>
              <a:t> </a:t>
            </a:r>
            <a:r>
              <a:rPr lang="en-US" sz="2800" dirty="0" err="1">
                <a:solidFill>
                  <a:srgbClr val="FF0000"/>
                </a:solidFill>
              </a:rPr>
              <a:t>hiệp</a:t>
            </a:r>
            <a:r>
              <a:rPr lang="en-US" sz="2800" dirty="0">
                <a:solidFill>
                  <a:srgbClr val="FF0000"/>
                </a:solidFill>
              </a:rPr>
              <a:t> </a:t>
            </a:r>
            <a:r>
              <a:rPr lang="en-US" sz="2800" dirty="0" err="1">
                <a:solidFill>
                  <a:srgbClr val="FF0000"/>
                </a:solidFill>
              </a:rPr>
              <a:t>định</a:t>
            </a:r>
            <a:r>
              <a:rPr lang="en-US" sz="2800" dirty="0">
                <a:solidFill>
                  <a:srgbClr val="FF0000"/>
                </a:solidFill>
              </a:rPr>
              <a:t> </a:t>
            </a:r>
            <a:r>
              <a:rPr lang="en-US" sz="2800" dirty="0" err="1">
                <a:solidFill>
                  <a:srgbClr val="FF0000"/>
                </a:solidFill>
              </a:rPr>
              <a:t>thế</a:t>
            </a:r>
            <a:r>
              <a:rPr lang="en-US" sz="2800" dirty="0">
                <a:solidFill>
                  <a:srgbClr val="FF0000"/>
                </a:solidFill>
              </a:rPr>
              <a:t> </a:t>
            </a:r>
            <a:r>
              <a:rPr lang="en-US" sz="2800" dirty="0" err="1">
                <a:solidFill>
                  <a:srgbClr val="FF0000"/>
                </a:solidFill>
              </a:rPr>
              <a:t>hệ</a:t>
            </a:r>
            <a:r>
              <a:rPr lang="en-US" sz="2800" dirty="0">
                <a:solidFill>
                  <a:srgbClr val="FF0000"/>
                </a:solidFill>
              </a:rPr>
              <a:t> </a:t>
            </a:r>
            <a:r>
              <a:rPr lang="en-US" sz="2800" dirty="0" err="1">
                <a:solidFill>
                  <a:srgbClr val="FF0000"/>
                </a:solidFill>
              </a:rPr>
              <a:t>mới</a:t>
            </a:r>
            <a:r>
              <a:rPr lang="en-US" sz="2800" dirty="0">
                <a:solidFill>
                  <a:srgbClr val="0033CC"/>
                </a:solidFill>
              </a:rPr>
              <a:t>, </a:t>
            </a:r>
            <a:r>
              <a:rPr lang="en-US" sz="2800" dirty="0" err="1">
                <a:solidFill>
                  <a:srgbClr val="0033CC"/>
                </a:solidFill>
              </a:rPr>
              <a:t>có</a:t>
            </a:r>
            <a:r>
              <a:rPr lang="en-US" sz="2800" dirty="0">
                <a:solidFill>
                  <a:srgbClr val="0033CC"/>
                </a:solidFill>
              </a:rPr>
              <a:t> </a:t>
            </a:r>
            <a:r>
              <a:rPr lang="en-US" sz="2800" dirty="0" err="1">
                <a:solidFill>
                  <a:srgbClr val="0033CC"/>
                </a:solidFill>
              </a:rPr>
              <a:t>mức</a:t>
            </a:r>
            <a:r>
              <a:rPr lang="en-US" sz="2800" dirty="0">
                <a:solidFill>
                  <a:srgbClr val="0033CC"/>
                </a:solidFill>
              </a:rPr>
              <a:t> </a:t>
            </a:r>
            <a:r>
              <a:rPr lang="en-US" sz="2800" dirty="0" err="1">
                <a:solidFill>
                  <a:srgbClr val="0033CC"/>
                </a:solidFill>
              </a:rPr>
              <a:t>độ</a:t>
            </a:r>
            <a:r>
              <a:rPr lang="en-US" sz="2800" dirty="0">
                <a:solidFill>
                  <a:srgbClr val="0033CC"/>
                </a:solidFill>
              </a:rPr>
              <a:t> cam </a:t>
            </a:r>
            <a:r>
              <a:rPr lang="en-US" sz="2800" dirty="0" err="1">
                <a:solidFill>
                  <a:srgbClr val="0033CC"/>
                </a:solidFill>
              </a:rPr>
              <a:t>kết</a:t>
            </a:r>
            <a:r>
              <a:rPr lang="en-US" sz="2800" dirty="0">
                <a:solidFill>
                  <a:srgbClr val="0033CC"/>
                </a:solidFill>
              </a:rPr>
              <a:t> </a:t>
            </a:r>
            <a:r>
              <a:rPr lang="en-US" sz="2800" dirty="0" err="1">
                <a:solidFill>
                  <a:srgbClr val="0033CC"/>
                </a:solidFill>
              </a:rPr>
              <a:t>cao</a:t>
            </a:r>
            <a:r>
              <a:rPr lang="en-US" sz="2800" dirty="0">
                <a:solidFill>
                  <a:srgbClr val="0033CC"/>
                </a:solidFill>
              </a:rPr>
              <a:t>, </a:t>
            </a:r>
            <a:r>
              <a:rPr lang="en-US" sz="2800" dirty="0" err="1">
                <a:solidFill>
                  <a:srgbClr val="0033CC"/>
                </a:solidFill>
              </a:rPr>
              <a:t>tầm</a:t>
            </a:r>
            <a:r>
              <a:rPr lang="en-US" sz="2800" dirty="0">
                <a:solidFill>
                  <a:srgbClr val="0033CC"/>
                </a:solidFill>
              </a:rPr>
              <a:t> </a:t>
            </a:r>
            <a:r>
              <a:rPr lang="en-US" sz="2800" dirty="0" err="1">
                <a:solidFill>
                  <a:srgbClr val="0033CC"/>
                </a:solidFill>
              </a:rPr>
              <a:t>ảnh</a:t>
            </a:r>
            <a:r>
              <a:rPr lang="en-US" sz="2800" dirty="0">
                <a:solidFill>
                  <a:srgbClr val="0033CC"/>
                </a:solidFill>
              </a:rPr>
              <a:t> </a:t>
            </a:r>
            <a:r>
              <a:rPr lang="en-US" sz="2800" dirty="0" err="1">
                <a:solidFill>
                  <a:srgbClr val="0033CC"/>
                </a:solidFill>
              </a:rPr>
              <a:t>hưởng</a:t>
            </a:r>
            <a:r>
              <a:rPr lang="en-US" sz="2800" dirty="0">
                <a:solidFill>
                  <a:srgbClr val="0033CC"/>
                </a:solidFill>
              </a:rPr>
              <a:t> </a:t>
            </a:r>
            <a:r>
              <a:rPr lang="en-US" sz="2800" dirty="0" err="1">
                <a:solidFill>
                  <a:srgbClr val="0033CC"/>
                </a:solidFill>
              </a:rPr>
              <a:t>rộng</a:t>
            </a:r>
            <a:r>
              <a:rPr lang="en-US" sz="2800" dirty="0">
                <a:solidFill>
                  <a:srgbClr val="0033CC"/>
                </a:solidFill>
              </a:rPr>
              <a:t>, </a:t>
            </a:r>
            <a:r>
              <a:rPr lang="en-US" sz="2800" dirty="0" err="1">
                <a:solidFill>
                  <a:srgbClr val="0033CC"/>
                </a:solidFill>
              </a:rPr>
              <a:t>hứa</a:t>
            </a:r>
            <a:r>
              <a:rPr lang="en-US" sz="2800" dirty="0">
                <a:solidFill>
                  <a:srgbClr val="0033CC"/>
                </a:solidFill>
              </a:rPr>
              <a:t> </a:t>
            </a:r>
            <a:r>
              <a:rPr lang="en-US" sz="2800" dirty="0" err="1">
                <a:solidFill>
                  <a:srgbClr val="0033CC"/>
                </a:solidFill>
              </a:rPr>
              <a:t>hẹn</a:t>
            </a:r>
            <a:r>
              <a:rPr lang="en-US" sz="2800" dirty="0">
                <a:solidFill>
                  <a:srgbClr val="0033CC"/>
                </a:solidFill>
              </a:rPr>
              <a:t> </a:t>
            </a:r>
            <a:r>
              <a:rPr lang="en-US" sz="2800" dirty="0" err="1">
                <a:solidFill>
                  <a:srgbClr val="0033CC"/>
                </a:solidFill>
              </a:rPr>
              <a:t>mang</a:t>
            </a:r>
            <a:r>
              <a:rPr lang="en-US" sz="2800" dirty="0">
                <a:solidFill>
                  <a:srgbClr val="0033CC"/>
                </a:solidFill>
              </a:rPr>
              <a:t> </a:t>
            </a:r>
            <a:r>
              <a:rPr lang="en-US" sz="2800" dirty="0" err="1">
                <a:solidFill>
                  <a:srgbClr val="0033CC"/>
                </a:solidFill>
              </a:rPr>
              <a:t>lại</a:t>
            </a:r>
            <a:r>
              <a:rPr lang="en-US" sz="2800" dirty="0">
                <a:solidFill>
                  <a:srgbClr val="0033CC"/>
                </a:solidFill>
              </a:rPr>
              <a:t> </a:t>
            </a:r>
            <a:r>
              <a:rPr lang="en-US" sz="2800" dirty="0" err="1">
                <a:solidFill>
                  <a:srgbClr val="0033CC"/>
                </a:solidFill>
              </a:rPr>
              <a:t>nhiều</a:t>
            </a:r>
            <a:r>
              <a:rPr lang="en-US" sz="2800" dirty="0">
                <a:solidFill>
                  <a:srgbClr val="0033CC"/>
                </a:solidFill>
              </a:rPr>
              <a:t> </a:t>
            </a:r>
            <a:r>
              <a:rPr lang="en-US" sz="2800" dirty="0" err="1">
                <a:solidFill>
                  <a:srgbClr val="0033CC"/>
                </a:solidFill>
              </a:rPr>
              <a:t>cơ</a:t>
            </a:r>
            <a:r>
              <a:rPr lang="en-US" sz="2800" dirty="0">
                <a:solidFill>
                  <a:srgbClr val="0033CC"/>
                </a:solidFill>
              </a:rPr>
              <a:t> </a:t>
            </a:r>
            <a:r>
              <a:rPr lang="en-US" sz="2800" dirty="0" err="1">
                <a:solidFill>
                  <a:srgbClr val="0033CC"/>
                </a:solidFill>
              </a:rPr>
              <a:t>hội</a:t>
            </a:r>
            <a:r>
              <a:rPr lang="en-US" sz="2800" dirty="0">
                <a:solidFill>
                  <a:srgbClr val="0033CC"/>
                </a:solidFill>
              </a:rPr>
              <a:t> </a:t>
            </a:r>
            <a:r>
              <a:rPr lang="en-US" sz="2800" dirty="0" err="1">
                <a:solidFill>
                  <a:srgbClr val="0033CC"/>
                </a:solidFill>
              </a:rPr>
              <a:t>mới</a:t>
            </a:r>
            <a:r>
              <a:rPr lang="en-US" sz="2800" dirty="0">
                <a:solidFill>
                  <a:srgbClr val="0033CC"/>
                </a:solidFill>
              </a:rPr>
              <a:t> </a:t>
            </a:r>
            <a:r>
              <a:rPr lang="en-US" sz="2800" dirty="0" err="1">
                <a:solidFill>
                  <a:srgbClr val="0033CC"/>
                </a:solidFill>
              </a:rPr>
              <a:t>nhưng</a:t>
            </a:r>
            <a:r>
              <a:rPr lang="en-US" sz="2800" dirty="0">
                <a:solidFill>
                  <a:srgbClr val="0033CC"/>
                </a:solidFill>
              </a:rPr>
              <a:t> </a:t>
            </a:r>
            <a:r>
              <a:rPr lang="en-US" sz="2800" dirty="0" err="1">
                <a:solidFill>
                  <a:srgbClr val="0033CC"/>
                </a:solidFill>
              </a:rPr>
              <a:t>cũng</a:t>
            </a:r>
            <a:r>
              <a:rPr lang="en-US" sz="2800" dirty="0">
                <a:solidFill>
                  <a:srgbClr val="0033CC"/>
                </a:solidFill>
              </a:rPr>
              <a:t> </a:t>
            </a:r>
            <a:r>
              <a:rPr lang="en-US" sz="2800" dirty="0" err="1">
                <a:solidFill>
                  <a:srgbClr val="0033CC"/>
                </a:solidFill>
              </a:rPr>
              <a:t>không</a:t>
            </a:r>
            <a:r>
              <a:rPr lang="en-US" sz="2800" dirty="0">
                <a:solidFill>
                  <a:srgbClr val="0033CC"/>
                </a:solidFill>
              </a:rPr>
              <a:t> </a:t>
            </a:r>
            <a:r>
              <a:rPr lang="en-US" sz="2800" dirty="0" err="1">
                <a:solidFill>
                  <a:srgbClr val="0033CC"/>
                </a:solidFill>
              </a:rPr>
              <a:t>ít</a:t>
            </a:r>
            <a:r>
              <a:rPr lang="en-US" sz="2800" dirty="0">
                <a:solidFill>
                  <a:srgbClr val="0033CC"/>
                </a:solidFill>
              </a:rPr>
              <a:t> </a:t>
            </a:r>
            <a:r>
              <a:rPr lang="en-US" sz="2800" dirty="0" err="1">
                <a:solidFill>
                  <a:srgbClr val="0033CC"/>
                </a:solidFill>
              </a:rPr>
              <a:t>thách</a:t>
            </a:r>
            <a:r>
              <a:rPr lang="en-US" sz="2800" dirty="0">
                <a:solidFill>
                  <a:srgbClr val="0033CC"/>
                </a:solidFill>
              </a:rPr>
              <a:t> </a:t>
            </a:r>
            <a:r>
              <a:rPr lang="en-US" sz="2800" dirty="0" err="1">
                <a:solidFill>
                  <a:srgbClr val="0033CC"/>
                </a:solidFill>
              </a:rPr>
              <a:t>thức</a:t>
            </a:r>
            <a:r>
              <a:rPr lang="en-US" sz="2800" dirty="0">
                <a:solidFill>
                  <a:srgbClr val="0033CC"/>
                </a:solidFill>
              </a:rPr>
              <a:t> to </a:t>
            </a:r>
            <a:r>
              <a:rPr lang="en-US" sz="2800" dirty="0" err="1">
                <a:solidFill>
                  <a:srgbClr val="0033CC"/>
                </a:solidFill>
              </a:rPr>
              <a:t>lớn</a:t>
            </a:r>
            <a:r>
              <a:rPr lang="en-US" sz="2800" dirty="0">
                <a:solidFill>
                  <a:srgbClr val="0033CC"/>
                </a:solidFill>
              </a:rPr>
              <a:t> </a:t>
            </a:r>
            <a:r>
              <a:rPr lang="en-US" sz="2800" dirty="0" err="1">
                <a:solidFill>
                  <a:srgbClr val="0033CC"/>
                </a:solidFill>
              </a:rPr>
              <a:t>cho</a:t>
            </a:r>
            <a:r>
              <a:rPr lang="en-US" sz="2800" dirty="0">
                <a:solidFill>
                  <a:srgbClr val="0033CC"/>
                </a:solidFill>
              </a:rPr>
              <a:t> </a:t>
            </a:r>
            <a:r>
              <a:rPr lang="en-US" sz="2800" dirty="0" err="1">
                <a:solidFill>
                  <a:srgbClr val="0033CC"/>
                </a:solidFill>
              </a:rPr>
              <a:t>nền</a:t>
            </a:r>
            <a:r>
              <a:rPr lang="en-US" sz="2800" dirty="0">
                <a:solidFill>
                  <a:srgbClr val="0033CC"/>
                </a:solidFill>
              </a:rPr>
              <a:t> </a:t>
            </a:r>
            <a:r>
              <a:rPr lang="en-US" sz="2800" dirty="0" err="1">
                <a:solidFill>
                  <a:srgbClr val="0033CC"/>
                </a:solidFill>
              </a:rPr>
              <a:t>kinh</a:t>
            </a:r>
            <a:r>
              <a:rPr lang="en-US" sz="2800" dirty="0">
                <a:solidFill>
                  <a:srgbClr val="0033CC"/>
                </a:solidFill>
              </a:rPr>
              <a:t> </a:t>
            </a:r>
            <a:r>
              <a:rPr lang="en-US" sz="2800" dirty="0" err="1">
                <a:solidFill>
                  <a:srgbClr val="0033CC"/>
                </a:solidFill>
              </a:rPr>
              <a:t>tế</a:t>
            </a:r>
            <a:r>
              <a:rPr lang="en-US" sz="2800" dirty="0">
                <a:solidFill>
                  <a:srgbClr val="0033CC"/>
                </a:solidFill>
              </a:rPr>
              <a:t> </a:t>
            </a:r>
            <a:r>
              <a:rPr lang="en-US" sz="2800" dirty="0" err="1">
                <a:solidFill>
                  <a:srgbClr val="0033CC"/>
                </a:solidFill>
              </a:rPr>
              <a:t>nói</a:t>
            </a:r>
            <a:r>
              <a:rPr lang="en-US" sz="2800" dirty="0">
                <a:solidFill>
                  <a:srgbClr val="0033CC"/>
                </a:solidFill>
              </a:rPr>
              <a:t> </a:t>
            </a:r>
            <a:r>
              <a:rPr lang="en-US" sz="2800" dirty="0" err="1">
                <a:solidFill>
                  <a:srgbClr val="0033CC"/>
                </a:solidFill>
              </a:rPr>
              <a:t>chung</a:t>
            </a:r>
            <a:r>
              <a:rPr lang="en-US" sz="2800" dirty="0">
                <a:solidFill>
                  <a:srgbClr val="0033CC"/>
                </a:solidFill>
              </a:rPr>
              <a:t> </a:t>
            </a:r>
            <a:r>
              <a:rPr lang="en-US" sz="2800" dirty="0" err="1">
                <a:solidFill>
                  <a:srgbClr val="0033CC"/>
                </a:solidFill>
              </a:rPr>
              <a:t>và</a:t>
            </a:r>
            <a:r>
              <a:rPr lang="en-US" sz="2800" dirty="0">
                <a:solidFill>
                  <a:srgbClr val="0033CC"/>
                </a:solidFill>
              </a:rPr>
              <a:t> </a:t>
            </a:r>
            <a:r>
              <a:rPr lang="en-US" sz="2800" dirty="0" err="1">
                <a:solidFill>
                  <a:srgbClr val="0033CC"/>
                </a:solidFill>
              </a:rPr>
              <a:t>lĩnh</a:t>
            </a:r>
            <a:r>
              <a:rPr lang="en-US" sz="2800" dirty="0">
                <a:solidFill>
                  <a:srgbClr val="0033CC"/>
                </a:solidFill>
              </a:rPr>
              <a:t> </a:t>
            </a:r>
            <a:r>
              <a:rPr lang="en-US" sz="2800" dirty="0" err="1">
                <a:solidFill>
                  <a:srgbClr val="0033CC"/>
                </a:solidFill>
              </a:rPr>
              <a:t>vực</a:t>
            </a:r>
            <a:r>
              <a:rPr lang="en-US" sz="2800" dirty="0">
                <a:solidFill>
                  <a:srgbClr val="0033CC"/>
                </a:solidFill>
              </a:rPr>
              <a:t> </a:t>
            </a:r>
            <a:r>
              <a:rPr lang="en-US" sz="2800" dirty="0" err="1">
                <a:solidFill>
                  <a:srgbClr val="0033CC"/>
                </a:solidFill>
              </a:rPr>
              <a:t>nông</a:t>
            </a:r>
            <a:r>
              <a:rPr lang="en-US" sz="2800" dirty="0">
                <a:solidFill>
                  <a:srgbClr val="0033CC"/>
                </a:solidFill>
              </a:rPr>
              <a:t> </a:t>
            </a:r>
            <a:r>
              <a:rPr lang="en-US" sz="2800" dirty="0" err="1">
                <a:solidFill>
                  <a:srgbClr val="0033CC"/>
                </a:solidFill>
              </a:rPr>
              <a:t>nghiệp</a:t>
            </a:r>
            <a:r>
              <a:rPr lang="en-US" sz="2800" dirty="0">
                <a:solidFill>
                  <a:srgbClr val="0033CC"/>
                </a:solidFill>
              </a:rPr>
              <a:t>, </a:t>
            </a:r>
            <a:r>
              <a:rPr lang="en-US" sz="2800" dirty="0" err="1">
                <a:solidFill>
                  <a:srgbClr val="0033CC"/>
                </a:solidFill>
              </a:rPr>
              <a:t>nông</a:t>
            </a:r>
            <a:r>
              <a:rPr lang="en-US" sz="2800" dirty="0">
                <a:solidFill>
                  <a:srgbClr val="0033CC"/>
                </a:solidFill>
              </a:rPr>
              <a:t> </a:t>
            </a:r>
            <a:r>
              <a:rPr lang="en-US" sz="2800" dirty="0" err="1">
                <a:solidFill>
                  <a:srgbClr val="0033CC"/>
                </a:solidFill>
              </a:rPr>
              <a:t>thôn</a:t>
            </a:r>
            <a:r>
              <a:rPr lang="en-US" sz="2800" dirty="0">
                <a:solidFill>
                  <a:srgbClr val="0033CC"/>
                </a:solidFill>
              </a:rPr>
              <a:t> </a:t>
            </a:r>
            <a:r>
              <a:rPr lang="en-US" sz="2800" dirty="0" err="1">
                <a:solidFill>
                  <a:srgbClr val="0033CC"/>
                </a:solidFill>
              </a:rPr>
              <a:t>nói</a:t>
            </a:r>
            <a:r>
              <a:rPr lang="en-US" sz="2800" dirty="0">
                <a:solidFill>
                  <a:srgbClr val="0033CC"/>
                </a:solidFill>
              </a:rPr>
              <a:t> </a:t>
            </a:r>
            <a:r>
              <a:rPr lang="en-US" sz="2800" dirty="0" err="1">
                <a:solidFill>
                  <a:srgbClr val="0033CC"/>
                </a:solidFill>
              </a:rPr>
              <a:t>riêng</a:t>
            </a:r>
            <a:r>
              <a:rPr lang="en-US" sz="2800" dirty="0">
                <a:solidFill>
                  <a:srgbClr val="0033CC"/>
                </a:solidFill>
              </a:rPr>
              <a:t>” – </a:t>
            </a:r>
            <a:r>
              <a:rPr lang="en-US" sz="2800" dirty="0" err="1">
                <a:solidFill>
                  <a:srgbClr val="0033CC"/>
                </a:solidFill>
              </a:rPr>
              <a:t>Chủ</a:t>
            </a:r>
            <a:r>
              <a:rPr lang="en-US" sz="2800" dirty="0">
                <a:solidFill>
                  <a:srgbClr val="0033CC"/>
                </a:solidFill>
              </a:rPr>
              <a:t> </a:t>
            </a:r>
            <a:r>
              <a:rPr lang="en-US" sz="2800" dirty="0" err="1">
                <a:solidFill>
                  <a:srgbClr val="0033CC"/>
                </a:solidFill>
              </a:rPr>
              <a:t>tịch</a:t>
            </a:r>
            <a:r>
              <a:rPr lang="en-US" sz="2800" dirty="0">
                <a:solidFill>
                  <a:srgbClr val="0033CC"/>
                </a:solidFill>
              </a:rPr>
              <a:t> VFAEA </a:t>
            </a:r>
            <a:r>
              <a:rPr lang="en-US" sz="2800" dirty="0" err="1">
                <a:solidFill>
                  <a:srgbClr val="0033CC"/>
                </a:solidFill>
              </a:rPr>
              <a:t>nhấn</a:t>
            </a:r>
            <a:r>
              <a:rPr lang="en-US" sz="2800" dirty="0">
                <a:solidFill>
                  <a:srgbClr val="0033CC"/>
                </a:solidFill>
              </a:rPr>
              <a:t> </a:t>
            </a:r>
            <a:r>
              <a:rPr lang="en-US" sz="2800" dirty="0" err="1">
                <a:solidFill>
                  <a:srgbClr val="0033CC"/>
                </a:solidFill>
              </a:rPr>
              <a:t>mạnh</a:t>
            </a:r>
            <a:endParaRPr lang="en-US" sz="2800" dirty="0">
              <a:solidFill>
                <a:srgbClr val="0033CC"/>
              </a:solidFill>
              <a:latin typeface="+mj-lt"/>
            </a:endParaRPr>
          </a:p>
        </p:txBody>
      </p:sp>
    </p:spTree>
    <p:extLst>
      <p:ext uri="{BB962C8B-B14F-4D97-AF65-F5344CB8AC3E}">
        <p14:creationId xmlns:p14="http://schemas.microsoft.com/office/powerpoint/2010/main" val="310780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325562"/>
          </a:xfrm>
        </p:spPr>
        <p:txBody>
          <a:bodyPr>
            <a:noAutofit/>
          </a:bodyPr>
          <a:lstStyle/>
          <a:p>
            <a:pPr algn="l">
              <a:lnSpc>
                <a:spcPts val="3400"/>
              </a:lnSpc>
            </a:pPr>
            <a:r>
              <a:rPr lang="de-DE" sz="3200" b="1" dirty="0" smtClean="0">
                <a:solidFill>
                  <a:srgbClr val="0033CC"/>
                </a:solidFill>
              </a:rPr>
              <a:t>2. Cơ hội và thách thức đối với </a:t>
            </a:r>
            <a:r>
              <a:rPr lang="de-DE" sz="3200" b="1" dirty="0">
                <a:solidFill>
                  <a:srgbClr val="0033CC"/>
                </a:solidFill>
              </a:rPr>
              <a:t>xuất khẩucủa Việt </a:t>
            </a:r>
            <a:r>
              <a:rPr lang="de-DE" sz="3200" b="1" dirty="0" smtClean="0">
                <a:solidFill>
                  <a:srgbClr val="0033CC"/>
                </a:solidFill>
              </a:rPr>
              <a:t/>
            </a:r>
            <a:br>
              <a:rPr lang="de-DE" sz="3200" b="1" dirty="0" smtClean="0">
                <a:solidFill>
                  <a:srgbClr val="0033CC"/>
                </a:solidFill>
              </a:rPr>
            </a:br>
            <a:r>
              <a:rPr lang="de-DE" sz="3200" b="1" dirty="0">
                <a:solidFill>
                  <a:srgbClr val="0033CC"/>
                </a:solidFill>
              </a:rPr>
              <a:t> </a:t>
            </a:r>
            <a:r>
              <a:rPr lang="de-DE" sz="3200" b="1" dirty="0" smtClean="0">
                <a:solidFill>
                  <a:srgbClr val="0033CC"/>
                </a:solidFill>
              </a:rPr>
              <a:t>     Nam </a:t>
            </a:r>
            <a:r>
              <a:rPr lang="de-DE" sz="3200" b="1" dirty="0">
                <a:solidFill>
                  <a:srgbClr val="0033CC"/>
                </a:solidFill>
              </a:rPr>
              <a:t>khi Hiệp định EVFTA có hiệu </a:t>
            </a:r>
            <a:r>
              <a:rPr lang="de-DE" sz="3200" b="1" dirty="0" smtClean="0">
                <a:solidFill>
                  <a:srgbClr val="0033CC"/>
                </a:solidFill>
              </a:rPr>
              <a:t>lực </a:t>
            </a:r>
            <a:br>
              <a:rPr lang="de-DE" sz="3200" b="1" dirty="0" smtClean="0">
                <a:solidFill>
                  <a:srgbClr val="0033CC"/>
                </a:solidFill>
              </a:rPr>
            </a:br>
            <a:r>
              <a:rPr lang="de-DE" sz="3200" b="1" dirty="0" smtClean="0">
                <a:solidFill>
                  <a:srgbClr val="0033CC"/>
                </a:solidFill>
              </a:rPr>
              <a:t>2.1. Cơ hội</a:t>
            </a:r>
            <a:endParaRPr lang="en-US" sz="3200" dirty="0">
              <a:solidFill>
                <a:srgbClr val="0033CC"/>
              </a:solidFill>
            </a:endParaRPr>
          </a:p>
        </p:txBody>
      </p:sp>
      <p:sp>
        <p:nvSpPr>
          <p:cNvPr id="3" name="Content Placeholder 2"/>
          <p:cNvSpPr>
            <a:spLocks noGrp="1"/>
          </p:cNvSpPr>
          <p:nvPr>
            <p:ph idx="1"/>
          </p:nvPr>
        </p:nvSpPr>
        <p:spPr>
          <a:xfrm>
            <a:off x="457200" y="1447800"/>
            <a:ext cx="8382000" cy="4678363"/>
          </a:xfrm>
        </p:spPr>
        <p:txBody>
          <a:bodyPr>
            <a:normAutofit/>
          </a:bodyPr>
          <a:lstStyle/>
          <a:p>
            <a:pPr marL="0" indent="0">
              <a:buNone/>
            </a:pPr>
            <a:r>
              <a:rPr lang="de-DE" sz="2400" b="1" dirty="0" smtClean="0">
                <a:solidFill>
                  <a:srgbClr val="FF0000"/>
                </a:solidFill>
                <a:latin typeface="Times New Roman" pitchFamily="18" charset="0"/>
                <a:cs typeface="Times New Roman" pitchFamily="18" charset="0"/>
              </a:rPr>
              <a:t>(1). </a:t>
            </a:r>
            <a:r>
              <a:rPr lang="de-DE" sz="2400" b="1" dirty="0">
                <a:solidFill>
                  <a:srgbClr val="FF0000"/>
                </a:solidFill>
                <a:latin typeface="Times New Roman" pitchFamily="18" charset="0"/>
                <a:cs typeface="Times New Roman" pitchFamily="18" charset="0"/>
              </a:rPr>
              <a:t>P</a:t>
            </a:r>
            <a:r>
              <a:rPr lang="de-DE" sz="2400" b="1" dirty="0" smtClean="0">
                <a:solidFill>
                  <a:srgbClr val="FF0000"/>
                </a:solidFill>
                <a:latin typeface="Times New Roman" pitchFamily="18" charset="0"/>
                <a:cs typeface="Times New Roman" pitchFamily="18" charset="0"/>
              </a:rPr>
              <a:t>hát </a:t>
            </a:r>
            <a:r>
              <a:rPr lang="de-DE" sz="2400" b="1" dirty="0">
                <a:solidFill>
                  <a:srgbClr val="FF0000"/>
                </a:solidFill>
                <a:latin typeface="Times New Roman" pitchFamily="18" charset="0"/>
                <a:cs typeface="Times New Roman" pitchFamily="18" charset="0"/>
              </a:rPr>
              <a:t>triển thị trường xuất </a:t>
            </a:r>
            <a:r>
              <a:rPr lang="de-DE" sz="2400" b="1" dirty="0" smtClean="0">
                <a:solidFill>
                  <a:srgbClr val="FF0000"/>
                </a:solidFill>
                <a:latin typeface="Times New Roman" pitchFamily="18" charset="0"/>
                <a:cs typeface="Times New Roman" pitchFamily="18" charset="0"/>
              </a:rPr>
              <a:t>khẩu</a:t>
            </a:r>
          </a:p>
          <a:p>
            <a:pPr marL="0" indent="0">
              <a:buNone/>
            </a:pPr>
            <a:r>
              <a:rPr lang="en-US" sz="2400" dirty="0" smtClean="0">
                <a:solidFill>
                  <a:srgbClr val="0033CC"/>
                </a:solidFill>
                <a:latin typeface="Times New Roman" pitchFamily="18" charset="0"/>
                <a:cs typeface="Times New Roman" pitchFamily="18" charset="0"/>
              </a:rPr>
              <a:t>-   EU-27: </a:t>
            </a:r>
            <a:r>
              <a:rPr lang="de-DE" sz="2400" dirty="0">
                <a:solidFill>
                  <a:srgbClr val="0033CC"/>
                </a:solidFill>
                <a:latin typeface="Times New Roman" pitchFamily="18" charset="0"/>
                <a:cs typeface="Times New Roman" pitchFamily="18" charset="0"/>
              </a:rPr>
              <a:t>là một trong các thị trường xuất khẩu lớn nhất của Việt Nam, sau Hoa Kỳ và Trung Quốc. Trao đổi thương mại hai chiều năm 2019 đạt 49,8 tỷ USD, trong đó Việt Nam xuất khẩu 35,8 tỷ </a:t>
            </a:r>
            <a:r>
              <a:rPr lang="de-DE" sz="2400" dirty="0" smtClean="0">
                <a:solidFill>
                  <a:srgbClr val="0033CC"/>
                </a:solidFill>
                <a:latin typeface="Times New Roman" pitchFamily="18" charset="0"/>
                <a:cs typeface="Times New Roman" pitchFamily="18" charset="0"/>
              </a:rPr>
              <a:t>USD.</a:t>
            </a:r>
          </a:p>
          <a:p>
            <a:pPr>
              <a:buFontTx/>
              <a:buChar char="-"/>
            </a:pPr>
            <a:r>
              <a:rPr lang="de-DE" sz="2400" dirty="0" smtClean="0">
                <a:solidFill>
                  <a:srgbClr val="0033CC"/>
                </a:solidFill>
                <a:latin typeface="Times New Roman" pitchFamily="18" charset="0"/>
                <a:cs typeface="Times New Roman" pitchFamily="18" charset="0"/>
              </a:rPr>
              <a:t>EU-27: Việt </a:t>
            </a:r>
            <a:r>
              <a:rPr lang="de-DE" sz="2400" dirty="0">
                <a:solidFill>
                  <a:srgbClr val="0033CC"/>
                </a:solidFill>
                <a:latin typeface="Times New Roman" pitchFamily="18" charset="0"/>
                <a:cs typeface="Times New Roman" pitchFamily="18" charset="0"/>
              </a:rPr>
              <a:t>Nam là đối tác thương mại lớn thứ 17 trên thế giới, thứ 8 trong các đối tác ở châu Á và lớn thứ hai trong ASEAN</a:t>
            </a:r>
            <a:r>
              <a:rPr lang="de-DE" sz="2400" dirty="0" smtClean="0">
                <a:solidFill>
                  <a:srgbClr val="0033CC"/>
                </a:solidFill>
                <a:latin typeface="Times New Roman" pitchFamily="18" charset="0"/>
                <a:cs typeface="Times New Roman" pitchFamily="18" charset="0"/>
              </a:rPr>
              <a:t>.</a:t>
            </a:r>
          </a:p>
          <a:p>
            <a:pPr>
              <a:buFontTx/>
              <a:buChar char="-"/>
            </a:pPr>
            <a:r>
              <a:rPr lang="de-DE" sz="2400" dirty="0" smtClean="0">
                <a:solidFill>
                  <a:srgbClr val="0033CC"/>
                </a:solidFill>
                <a:latin typeface="Times New Roman" pitchFamily="18" charset="0"/>
                <a:cs typeface="Times New Roman" pitchFamily="18" charset="0"/>
              </a:rPr>
              <a:t>Thị phần hàng hóa Việt Nam trong EU-27: chỉ chiếm 1,8%</a:t>
            </a:r>
          </a:p>
          <a:p>
            <a:pPr>
              <a:buFontTx/>
              <a:buChar char="-"/>
            </a:pPr>
            <a:r>
              <a:rPr lang="de-DE" sz="2400" dirty="0">
                <a:solidFill>
                  <a:srgbClr val="0033CC"/>
                </a:solidFill>
                <a:latin typeface="Times New Roman" pitchFamily="18" charset="0"/>
                <a:cs typeface="Times New Roman" pitchFamily="18" charset="0"/>
              </a:rPr>
              <a:t>Các mặt hàng xuất khẩu của Việt Nam sang thị trường EU kỳ vọng hưởng lợi bao gồm: hàng dệt may, giày dép các loại, các sản phẩm nông - lâm - thủy sản, các sản phẩm </a:t>
            </a:r>
            <a:r>
              <a:rPr lang="de-DE" sz="2400" dirty="0" smtClean="0">
                <a:solidFill>
                  <a:srgbClr val="0033CC"/>
                </a:solidFill>
                <a:latin typeface="Times New Roman" pitchFamily="18" charset="0"/>
                <a:cs typeface="Times New Roman" pitchFamily="18" charset="0"/>
              </a:rPr>
              <a:t>nhựa</a:t>
            </a:r>
            <a:endParaRPr lang="en-US" sz="2400" dirty="0">
              <a:solidFill>
                <a:srgbClr val="0033CC"/>
              </a:solidFill>
              <a:latin typeface="Times New Roman" pitchFamily="18" charset="0"/>
              <a:cs typeface="Times New Roman" pitchFamily="18" charset="0"/>
            </a:endParaRPr>
          </a:p>
          <a:p>
            <a:pPr marL="0" indent="0">
              <a:buNone/>
            </a:pPr>
            <a:endParaRPr lang="en-US" sz="2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409352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715962"/>
          </a:xfrm>
        </p:spPr>
        <p:txBody>
          <a:bodyPr>
            <a:normAutofit fontScale="90000"/>
          </a:bodyPr>
          <a:lstStyle/>
          <a:p>
            <a:pPr algn="just"/>
            <a:r>
              <a:rPr lang="de-DE" sz="2800" b="1" dirty="0" smtClean="0">
                <a:solidFill>
                  <a:srgbClr val="FF0000"/>
                </a:solidFill>
                <a:latin typeface="Times New Roman" pitchFamily="18" charset="0"/>
                <a:cs typeface="Times New Roman" pitchFamily="18" charset="0"/>
              </a:rPr>
              <a:t>(2)</a:t>
            </a:r>
            <a:r>
              <a:rPr lang="de-DE" sz="2800" b="1" dirty="0">
                <a:solidFill>
                  <a:srgbClr val="FF0000"/>
                </a:solidFill>
                <a:latin typeface="Times New Roman" pitchFamily="18" charset="0"/>
                <a:cs typeface="Times New Roman" pitchFamily="18" charset="0"/>
              </a:rPr>
              <a:t> EVFTA tạo điều kiện cơ cấu lại thị trường xuất khẩu, nhập khẩu</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2438400"/>
          </a:xfrm>
        </p:spPr>
        <p:txBody>
          <a:bodyPr>
            <a:normAutofit/>
          </a:bodyPr>
          <a:lstStyle/>
          <a:p>
            <a:r>
              <a:rPr lang="de-DE" sz="2400" dirty="0">
                <a:solidFill>
                  <a:srgbClr val="0033CC"/>
                </a:solidFill>
                <a:latin typeface="Times New Roman" pitchFamily="18" charset="0"/>
                <a:cs typeface="Times New Roman" pitchFamily="18" charset="0"/>
              </a:rPr>
              <a:t>Hiện </a:t>
            </a:r>
            <a:r>
              <a:rPr lang="de-DE" sz="2400" dirty="0" smtClean="0">
                <a:solidFill>
                  <a:srgbClr val="0033CC"/>
                </a:solidFill>
                <a:latin typeface="Times New Roman" pitchFamily="18" charset="0"/>
                <a:cs typeface="Times New Roman" pitchFamily="18" charset="0"/>
              </a:rPr>
              <a:t>tại: </a:t>
            </a:r>
            <a:r>
              <a:rPr lang="de-DE" sz="2400" dirty="0">
                <a:solidFill>
                  <a:srgbClr val="0033CC"/>
                </a:solidFill>
                <a:latin typeface="Times New Roman" pitchFamily="18" charset="0"/>
                <a:cs typeface="Times New Roman" pitchFamily="18" charset="0"/>
              </a:rPr>
              <a:t>hoạt động xuất nhập khẩu của Việt Nam chủ yếu với khu vực châu Á (chiếm khoảng 80% kim ngạch nhập khẩu và 50% kim ngạch xuất khẩu). </a:t>
            </a:r>
            <a:endParaRPr lang="de-DE" sz="2400" dirty="0" smtClean="0">
              <a:solidFill>
                <a:srgbClr val="0033CC"/>
              </a:solidFill>
              <a:latin typeface="Times New Roman" pitchFamily="18" charset="0"/>
              <a:cs typeface="Times New Roman" pitchFamily="18" charset="0"/>
            </a:endParaRPr>
          </a:p>
          <a:p>
            <a:r>
              <a:rPr lang="de-DE" sz="2400" dirty="0" smtClean="0">
                <a:solidFill>
                  <a:srgbClr val="0033CC"/>
                </a:solidFill>
                <a:latin typeface="Times New Roman" pitchFamily="18" charset="0"/>
                <a:cs typeface="Times New Roman" pitchFamily="18" charset="0"/>
              </a:rPr>
              <a:t>EVFTA: giúp </a:t>
            </a:r>
            <a:r>
              <a:rPr lang="de-DE" sz="2400" dirty="0">
                <a:solidFill>
                  <a:srgbClr val="0033CC"/>
                </a:solidFill>
                <a:latin typeface="Times New Roman" pitchFamily="18" charset="0"/>
                <a:cs typeface="Times New Roman" pitchFamily="18" charset="0"/>
              </a:rPr>
              <a:t>doanh nghiệp có điều kiện thâm nhập, khai thác các thị trường mới, thị trường còn nhiều tiềm năng cho xuất khẩu của Việt </a:t>
            </a:r>
            <a:r>
              <a:rPr lang="de-DE" sz="2400" dirty="0" smtClean="0">
                <a:solidFill>
                  <a:srgbClr val="0033CC"/>
                </a:solidFill>
                <a:latin typeface="Times New Roman" pitchFamily="18" charset="0"/>
                <a:cs typeface="Times New Roman" pitchFamily="18" charset="0"/>
              </a:rPr>
              <a:t>Nam (27 nước châu Âu)</a:t>
            </a:r>
            <a:endParaRPr lang="en-US" sz="2400" dirty="0">
              <a:solidFill>
                <a:srgbClr val="0033CC"/>
              </a:solidFill>
              <a:latin typeface="Times New Roman" pitchFamily="18" charset="0"/>
              <a:cs typeface="Times New Roman" pitchFamily="18" charset="0"/>
            </a:endParaRPr>
          </a:p>
          <a:p>
            <a:pPr marL="0" indent="0">
              <a:buNone/>
            </a:pPr>
            <a:endParaRPr lang="en-US" sz="2400" dirty="0">
              <a:solidFill>
                <a:srgbClr val="0033CC"/>
              </a:solidFill>
              <a:latin typeface="Times New Roman" pitchFamily="18" charset="0"/>
              <a:cs typeface="Times New Roman" pitchFamily="18" charset="0"/>
            </a:endParaRPr>
          </a:p>
        </p:txBody>
      </p:sp>
      <p:sp>
        <p:nvSpPr>
          <p:cNvPr id="4" name="Rectangle 3"/>
          <p:cNvSpPr/>
          <p:nvPr/>
        </p:nvSpPr>
        <p:spPr>
          <a:xfrm>
            <a:off x="381000" y="3581400"/>
            <a:ext cx="8614229" cy="3046988"/>
          </a:xfrm>
          <a:prstGeom prst="rect">
            <a:avLst/>
          </a:prstGeom>
        </p:spPr>
        <p:txBody>
          <a:bodyPr wrap="square">
            <a:spAutoFit/>
          </a:bodyPr>
          <a:lstStyle/>
          <a:p>
            <a:r>
              <a:rPr lang="de-DE" sz="2400" b="1" dirty="0" smtClean="0">
                <a:solidFill>
                  <a:srgbClr val="FF0000"/>
                </a:solidFill>
                <a:latin typeface="Times New Roman" pitchFamily="18" charset="0"/>
                <a:cs typeface="Times New Roman" pitchFamily="18" charset="0"/>
              </a:rPr>
              <a:t>(3) EVFTA </a:t>
            </a:r>
            <a:r>
              <a:rPr lang="de-DE" sz="2400" b="1" dirty="0">
                <a:solidFill>
                  <a:srgbClr val="FF0000"/>
                </a:solidFill>
                <a:latin typeface="Times New Roman" pitchFamily="18" charset="0"/>
                <a:cs typeface="Times New Roman" pitchFamily="18" charset="0"/>
              </a:rPr>
              <a:t>tạo cơ hội tham gia chuỗi cung ứng khu vực và toàn </a:t>
            </a:r>
            <a:r>
              <a:rPr lang="de-DE" sz="2400" b="1" dirty="0" smtClean="0">
                <a:solidFill>
                  <a:srgbClr val="FF0000"/>
                </a:solidFill>
                <a:latin typeface="Times New Roman" pitchFamily="18" charset="0"/>
                <a:cs typeface="Times New Roman" pitchFamily="18" charset="0"/>
              </a:rPr>
              <a:t>cầu</a:t>
            </a:r>
          </a:p>
          <a:p>
            <a:r>
              <a:rPr lang="de-DE" sz="2400" dirty="0" smtClean="0">
                <a:solidFill>
                  <a:srgbClr val="0033CC"/>
                </a:solidFill>
                <a:latin typeface="Times New Roman" pitchFamily="18" charset="0"/>
                <a:cs typeface="Times New Roman" pitchFamily="18" charset="0"/>
              </a:rPr>
              <a:t>Hiện tai: DN Việt Nam chỉ tham gia  việc gia công lắp ráp, </a:t>
            </a:r>
          </a:p>
          <a:p>
            <a:r>
              <a:rPr lang="de-DE" sz="2400" b="1" dirty="0" smtClean="0">
                <a:solidFill>
                  <a:srgbClr val="0033CC"/>
                </a:solidFill>
                <a:latin typeface="Times New Roman" pitchFamily="18" charset="0"/>
                <a:cs typeface="Times New Roman" pitchFamily="18" charset="0"/>
              </a:rPr>
              <a:t>EVFTA</a:t>
            </a:r>
            <a:r>
              <a:rPr lang="de-DE" sz="2400" dirty="0" smtClean="0">
                <a:solidFill>
                  <a:srgbClr val="0033CC"/>
                </a:solidFill>
                <a:latin typeface="Times New Roman" pitchFamily="18" charset="0"/>
                <a:cs typeface="Times New Roman" pitchFamily="18" charset="0"/>
              </a:rPr>
              <a:t>:  tham </a:t>
            </a:r>
            <a:r>
              <a:rPr lang="de-DE" sz="2400" dirty="0">
                <a:solidFill>
                  <a:srgbClr val="0033CC"/>
                </a:solidFill>
                <a:latin typeface="Times New Roman" pitchFamily="18" charset="0"/>
                <a:cs typeface="Times New Roman" pitchFamily="18" charset="0"/>
              </a:rPr>
              <a:t>gia vào các công đoạn sản xuất có giá trị gia tăng cao hơn, từ đó bước sang giai đoạn phát triển các ngành điện tử, công nghệ cao, sản phẩm nông nghiệp xanh</a:t>
            </a:r>
            <a:r>
              <a:rPr lang="de-DE" sz="2400" dirty="0" smtClean="0">
                <a:solidFill>
                  <a:srgbClr val="0033CC"/>
                </a:solidFill>
                <a:latin typeface="Times New Roman" pitchFamily="18" charset="0"/>
                <a:cs typeface="Times New Roman" pitchFamily="18" charset="0"/>
              </a:rPr>
              <a:t>...</a:t>
            </a:r>
          </a:p>
          <a:p>
            <a:r>
              <a:rPr lang="de-DE" sz="2400" dirty="0" smtClean="0"/>
              <a:t> </a:t>
            </a:r>
            <a:r>
              <a:rPr lang="de-DE" sz="2400" dirty="0" smtClean="0">
                <a:solidFill>
                  <a:srgbClr val="0033CC"/>
                </a:solidFill>
                <a:latin typeface="Times New Roman" pitchFamily="18" charset="0"/>
                <a:cs typeface="Times New Roman" pitchFamily="18" charset="0"/>
              </a:rPr>
              <a:t>Mang </a:t>
            </a:r>
            <a:r>
              <a:rPr lang="de-DE" sz="2400" dirty="0">
                <a:solidFill>
                  <a:srgbClr val="0033CC"/>
                </a:solidFill>
                <a:latin typeface="Times New Roman" pitchFamily="18" charset="0"/>
                <a:cs typeface="Times New Roman" pitchFamily="18" charset="0"/>
              </a:rPr>
              <a:t>lại cơ hội hợp tác về vốn, chuyển giao công nghệ và phương thức quản lý hiện đại, hiệu quả </a:t>
            </a:r>
            <a:r>
              <a:rPr lang="de-DE" sz="2400" dirty="0" smtClean="0">
                <a:solidFill>
                  <a:srgbClr val="0033CC"/>
                </a:solidFill>
                <a:latin typeface="Times New Roman" pitchFamily="18" charset="0"/>
                <a:cs typeface="Times New Roman" pitchFamily="18" charset="0"/>
              </a:rPr>
              <a:t>hơn</a:t>
            </a:r>
            <a:endParaRPr lang="en-US" sz="2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419981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de-DE" sz="2800" b="1" dirty="0" smtClean="0">
                <a:solidFill>
                  <a:srgbClr val="0033CC"/>
                </a:solidFill>
                <a:latin typeface="Times New Roman" pitchFamily="18" charset="0"/>
                <a:cs typeface="Times New Roman" pitchFamily="18" charset="0"/>
              </a:rPr>
              <a:t>(4) </a:t>
            </a:r>
            <a:r>
              <a:rPr lang="de-DE" sz="2800" b="1" dirty="0">
                <a:solidFill>
                  <a:srgbClr val="0033CC"/>
                </a:solidFill>
                <a:latin typeface="Times New Roman" pitchFamily="18" charset="0"/>
                <a:cs typeface="Times New Roman" pitchFamily="18" charset="0"/>
              </a:rPr>
              <a:t> </a:t>
            </a:r>
            <a:r>
              <a:rPr lang="de-DE" sz="2800" b="1" dirty="0">
                <a:solidFill>
                  <a:srgbClr val="FF0000"/>
                </a:solidFill>
                <a:latin typeface="Times New Roman" pitchFamily="18" charset="0"/>
                <a:cs typeface="Times New Roman" pitchFamily="18" charset="0"/>
              </a:rPr>
              <a:t>EVFTA tạo động lực phát triển công nghiệp phụ </a:t>
            </a:r>
            <a:r>
              <a:rPr lang="de-DE" sz="2800" b="1" dirty="0" smtClean="0">
                <a:solidFill>
                  <a:srgbClr val="FF0000"/>
                </a:solidFill>
                <a:latin typeface="Times New Roman" pitchFamily="18" charset="0"/>
                <a:cs typeface="Times New Roman" pitchFamily="18" charset="0"/>
              </a:rPr>
              <a:t>trợ</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525963"/>
          </a:xfrm>
        </p:spPr>
        <p:txBody>
          <a:bodyPr>
            <a:normAutofit/>
          </a:bodyPr>
          <a:lstStyle/>
          <a:p>
            <a:r>
              <a:rPr lang="de-DE" sz="2400" dirty="0">
                <a:solidFill>
                  <a:srgbClr val="0033CC"/>
                </a:solidFill>
                <a:latin typeface="Times New Roman" pitchFamily="18" charset="0"/>
                <a:cs typeface="Times New Roman" pitchFamily="18" charset="0"/>
              </a:rPr>
              <a:t>Quy tắc xuất xứ trong </a:t>
            </a:r>
            <a:r>
              <a:rPr lang="de-DE" sz="2400" dirty="0" smtClean="0">
                <a:solidFill>
                  <a:srgbClr val="0033CC"/>
                </a:solidFill>
                <a:latin typeface="Times New Roman" pitchFamily="18" charset="0"/>
                <a:cs typeface="Times New Roman" pitchFamily="18" charset="0"/>
              </a:rPr>
              <a:t>EVFTA cho phép và thúc </a:t>
            </a:r>
            <a:r>
              <a:rPr lang="de-DE" sz="2400" dirty="0">
                <a:solidFill>
                  <a:srgbClr val="0033CC"/>
                </a:solidFill>
                <a:latin typeface="Times New Roman" pitchFamily="18" charset="0"/>
                <a:cs typeface="Times New Roman" pitchFamily="18" charset="0"/>
              </a:rPr>
              <a:t>đẩy doanh nghiệp nâng cao tỷ lệ nội địa hóa, giá trị gia tăng trong sản phẩm xuất khẩu</a:t>
            </a:r>
            <a:r>
              <a:rPr lang="de-DE" sz="2400" dirty="0" smtClean="0">
                <a:solidFill>
                  <a:srgbClr val="0033CC"/>
                </a:solidFill>
                <a:latin typeface="Times New Roman" pitchFamily="18" charset="0"/>
                <a:cs typeface="Times New Roman" pitchFamily="18" charset="0"/>
              </a:rPr>
              <a:t>.</a:t>
            </a:r>
          </a:p>
          <a:p>
            <a:pPr marL="0" indent="0">
              <a:buNone/>
            </a:pPr>
            <a:r>
              <a:rPr lang="de-DE" sz="2400" dirty="0" smtClean="0">
                <a:solidFill>
                  <a:srgbClr val="0033CC"/>
                </a:solidFill>
                <a:latin typeface="Times New Roman" pitchFamily="18" charset="0"/>
                <a:cs typeface="Times New Roman" pitchFamily="18" charset="0"/>
              </a:rPr>
              <a:t>Thí dụ: hàng may mặc, vải được dệt tại Việt Nam hoặc các nước thành viên của EU</a:t>
            </a:r>
            <a:endParaRPr lang="en-US" sz="2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68269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de-DE" sz="2800" b="1" dirty="0" smtClean="0">
                <a:solidFill>
                  <a:srgbClr val="0033CC"/>
                </a:solidFill>
                <a:latin typeface="Times New Roman" pitchFamily="18" charset="0"/>
                <a:cs typeface="Times New Roman" pitchFamily="18" charset="0"/>
              </a:rPr>
              <a:t>2.2. Thách </a:t>
            </a:r>
            <a:r>
              <a:rPr lang="de-DE" sz="2800" b="1" dirty="0">
                <a:solidFill>
                  <a:srgbClr val="0033CC"/>
                </a:solidFill>
                <a:latin typeface="Times New Roman" pitchFamily="18" charset="0"/>
                <a:cs typeface="Times New Roman" pitchFamily="18" charset="0"/>
              </a:rPr>
              <a:t>thức từ EVFTA đối với xuất nhập khẩu</a:t>
            </a:r>
            <a:endParaRPr lang="en-US" sz="2800" dirty="0">
              <a:solidFill>
                <a:srgbClr val="0033CC"/>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56418757"/>
              </p:ext>
            </p:extLst>
          </p:nvPr>
        </p:nvGraphicFramePr>
        <p:xfrm>
          <a:off x="457200" y="762000"/>
          <a:ext cx="8382000" cy="5687683"/>
        </p:xfrm>
        <a:graphic>
          <a:graphicData uri="http://schemas.openxmlformats.org/drawingml/2006/table">
            <a:tbl>
              <a:tblPr firstRow="1" bandRow="1">
                <a:tableStyleId>{5C22544A-7EE6-4342-B048-85BDC9FD1C3A}</a:tableStyleId>
              </a:tblPr>
              <a:tblGrid>
                <a:gridCol w="2688566"/>
                <a:gridCol w="5693434"/>
              </a:tblGrid>
              <a:tr h="445123">
                <a:tc>
                  <a:txBody>
                    <a:bodyPr/>
                    <a:lstStyle/>
                    <a:p>
                      <a:r>
                        <a:rPr lang="en-US" sz="2000" dirty="0" err="1" smtClean="0">
                          <a:solidFill>
                            <a:srgbClr val="0033CC"/>
                          </a:solidFill>
                          <a:latin typeface="Times New Roman" pitchFamily="18" charset="0"/>
                          <a:cs typeface="Times New Roman" pitchFamily="18" charset="0"/>
                        </a:rPr>
                        <a:t>Các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thách</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thức</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err="1" smtClean="0">
                          <a:solidFill>
                            <a:srgbClr val="0033CC"/>
                          </a:solidFill>
                          <a:latin typeface="Times New Roman" pitchFamily="18" charset="0"/>
                          <a:cs typeface="Times New Roman" pitchFamily="18" charset="0"/>
                        </a:rPr>
                        <a:t>Biểu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hiện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cụ</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thể</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08183">
                <a:tc>
                  <a:txBody>
                    <a:bodyPr/>
                    <a:lstStyle/>
                    <a:p>
                      <a:r>
                        <a:rPr lang="en-US" sz="2000" dirty="0" smtClean="0">
                          <a:solidFill>
                            <a:srgbClr val="0033CC"/>
                          </a:solidFill>
                          <a:latin typeface="Times New Roman" pitchFamily="18" charset="0"/>
                          <a:cs typeface="Times New Roman" pitchFamily="18" charset="0"/>
                        </a:rPr>
                        <a:t>1. </a:t>
                      </a:r>
                      <a:r>
                        <a:rPr lang="en-US" sz="2000" dirty="0" err="1" smtClean="0">
                          <a:solidFill>
                            <a:srgbClr val="0033CC"/>
                          </a:solidFill>
                          <a:latin typeface="Times New Roman" pitchFamily="18" charset="0"/>
                          <a:cs typeface="Times New Roman" pitchFamily="18" charset="0"/>
                        </a:rPr>
                        <a:t>Các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yêu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cầu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bắt</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buộc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về</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rào</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cản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kỹ</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thuật</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kern="1200" dirty="0" smtClean="0">
                          <a:solidFill>
                            <a:srgbClr val="0033CC"/>
                          </a:solidFill>
                          <a:effectLst/>
                          <a:latin typeface="Times New Roman" pitchFamily="18" charset="0"/>
                          <a:ea typeface="+mn-ea"/>
                          <a:cs typeface="Times New Roman" pitchFamily="18" charset="0"/>
                        </a:rPr>
                        <a:t>An toàn thực phẩm, dán nhãn, môi trường,.. của EU. Các quy định này rất chặt chẽ, yêu cầu cao, </a:t>
                      </a:r>
                    </a:p>
                    <a:p>
                      <a:pPr marL="0" marR="0" indent="0" algn="l" defTabSz="914400" rtl="0" eaLnBrk="1" fontAlgn="auto" latinLnBrk="0" hangingPunct="1">
                        <a:lnSpc>
                          <a:spcPct val="100000"/>
                        </a:lnSpc>
                        <a:spcBef>
                          <a:spcPts val="0"/>
                        </a:spcBef>
                        <a:spcAft>
                          <a:spcPts val="0"/>
                        </a:spcAft>
                        <a:buClrTx/>
                        <a:buSzTx/>
                        <a:buFontTx/>
                        <a:buNone/>
                        <a:tabLst/>
                        <a:defRPr/>
                      </a:pPr>
                      <a:r>
                        <a:rPr lang="de-DE" sz="2000" kern="1200" dirty="0" smtClean="0">
                          <a:solidFill>
                            <a:srgbClr val="0033CC"/>
                          </a:solidFill>
                          <a:effectLst/>
                          <a:latin typeface="Times New Roman" pitchFamily="18" charset="0"/>
                          <a:ea typeface="+mn-ea"/>
                          <a:cs typeface="Times New Roman" pitchFamily="18" charset="0"/>
                        </a:rPr>
                        <a:t>Hiện</a:t>
                      </a:r>
                      <a:r>
                        <a:rPr lang="de-DE" sz="2000" kern="1200" baseline="0" dirty="0" smtClean="0">
                          <a:solidFill>
                            <a:srgbClr val="0033CC"/>
                          </a:solidFill>
                          <a:effectLst/>
                          <a:latin typeface="Times New Roman" pitchFamily="18" charset="0"/>
                          <a:ea typeface="+mn-ea"/>
                          <a:cs typeface="Times New Roman" pitchFamily="18" charset="0"/>
                        </a:rPr>
                        <a:t> tại: </a:t>
                      </a:r>
                      <a:r>
                        <a:rPr lang="de-DE" sz="2000" kern="1200" dirty="0" smtClean="0">
                          <a:solidFill>
                            <a:srgbClr val="0033CC"/>
                          </a:solidFill>
                          <a:effectLst/>
                          <a:latin typeface="Times New Roman" pitchFamily="18" charset="0"/>
                          <a:ea typeface="+mn-ea"/>
                          <a:cs typeface="Times New Roman" pitchFamily="18" charset="0"/>
                        </a:rPr>
                        <a:t>hàng hóa của Việt Nam chưa</a:t>
                      </a:r>
                      <a:r>
                        <a:rPr lang="de-DE" sz="2000" kern="1200" baseline="0" dirty="0" smtClean="0">
                          <a:solidFill>
                            <a:srgbClr val="0033CC"/>
                          </a:solidFill>
                          <a:effectLst/>
                          <a:latin typeface="Times New Roman" pitchFamily="18" charset="0"/>
                          <a:ea typeface="+mn-ea"/>
                          <a:cs typeface="Times New Roman" pitchFamily="18" charset="0"/>
                        </a:rPr>
                        <a:t> có đủ, </a:t>
                      </a:r>
                      <a:r>
                        <a:rPr lang="de-DE" sz="2000" kern="1200" dirty="0" smtClean="0">
                          <a:solidFill>
                            <a:srgbClr val="0033CC"/>
                          </a:solidFill>
                          <a:effectLst/>
                          <a:latin typeface="Times New Roman" pitchFamily="18" charset="0"/>
                          <a:ea typeface="+mn-ea"/>
                          <a:cs typeface="Times New Roman" pitchFamily="18" charset="0"/>
                        </a:rPr>
                        <a:t>phải hoàn thiện nhiều về chất lượng để có thể vượt qua các rào cản này.</a:t>
                      </a:r>
                      <a:endParaRPr lang="en-US" sz="2000" kern="1200" dirty="0" smtClean="0">
                        <a:solidFill>
                          <a:srgbClr val="0033CC"/>
                        </a:solidFill>
                        <a:effectLst/>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5123">
                <a:tc>
                  <a:txBody>
                    <a:bodyPr/>
                    <a:lstStyle/>
                    <a:p>
                      <a:r>
                        <a:rPr lang="en-US" sz="2000" dirty="0" smtClean="0">
                          <a:solidFill>
                            <a:srgbClr val="0033CC"/>
                          </a:solidFill>
                          <a:latin typeface="Times New Roman" pitchFamily="18" charset="0"/>
                          <a:cs typeface="Times New Roman" pitchFamily="18" charset="0"/>
                        </a:rPr>
                        <a:t>2. </a:t>
                      </a:r>
                      <a:r>
                        <a:rPr lang="de-DE" sz="2000" kern="1200" dirty="0" smtClean="0">
                          <a:solidFill>
                            <a:srgbClr val="0033CC"/>
                          </a:solidFill>
                          <a:effectLst/>
                          <a:latin typeface="Times New Roman" pitchFamily="18" charset="0"/>
                          <a:ea typeface="+mn-ea"/>
                          <a:cs typeface="Times New Roman" pitchFamily="18" charset="0"/>
                        </a:rPr>
                        <a:t>Cạnh tranh từ hàng nhập khẩu của EU </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err="1" smtClean="0">
                          <a:solidFill>
                            <a:srgbClr val="0033CC"/>
                          </a:solidFill>
                          <a:latin typeface="Times New Roman" pitchFamily="18" charset="0"/>
                          <a:cs typeface="Times New Roman" pitchFamily="18" charset="0"/>
                        </a:rPr>
                        <a:t>Hàng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châu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âu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chất</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lượng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cao</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hơn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hàng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Việt</a:t>
                      </a:r>
                      <a:r>
                        <a:rPr lang="en-US" sz="2000" baseline="0" dirty="0" smtClean="0">
                          <a:solidFill>
                            <a:srgbClr val="0033CC"/>
                          </a:solidFill>
                          <a:latin typeface="Times New Roman" pitchFamily="18" charset="0"/>
                          <a:cs typeface="Times New Roman" pitchFamily="18" charset="0"/>
                        </a:rPr>
                        <a:t> Nam</a:t>
                      </a:r>
                      <a:endParaRPr lang="en-US" sz="2000" dirty="0" smtClean="0">
                        <a:solidFill>
                          <a:srgbClr val="0033CC"/>
                        </a:solidFill>
                        <a:latin typeface="Times New Roman" pitchFamily="18" charset="0"/>
                        <a:cs typeface="Times New Roman" pitchFamily="18" charset="0"/>
                      </a:endParaRPr>
                    </a:p>
                    <a:p>
                      <a:r>
                        <a:rPr lang="en-US" sz="2000" dirty="0" smtClean="0">
                          <a:solidFill>
                            <a:srgbClr val="0033CC"/>
                          </a:solidFill>
                          <a:latin typeface="Times New Roman" pitchFamily="18" charset="0"/>
                          <a:cs typeface="Times New Roman" pitchFamily="18" charset="0"/>
                        </a:rPr>
                        <a:t>-</a:t>
                      </a:r>
                      <a:r>
                        <a:rPr lang="en-US" sz="2000" dirty="0" err="1" smtClean="0">
                          <a:solidFill>
                            <a:srgbClr val="0033CC"/>
                          </a:solidFill>
                          <a:latin typeface="Times New Roman" pitchFamily="18" charset="0"/>
                          <a:cs typeface="Times New Roman" pitchFamily="18" charset="0"/>
                        </a:rPr>
                        <a:t>Sức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ép</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cho</a:t>
                      </a:r>
                      <a:r>
                        <a:rPr lang="en-US" sz="2000" baseline="0" dirty="0" smtClean="0">
                          <a:solidFill>
                            <a:srgbClr val="0033CC"/>
                          </a:solidFill>
                          <a:latin typeface="Times New Roman" pitchFamily="18" charset="0"/>
                          <a:cs typeface="Times New Roman" pitchFamily="18" charset="0"/>
                        </a:rPr>
                        <a:t> DNNVV </a:t>
                      </a:r>
                      <a:r>
                        <a:rPr lang="en-US" sz="2000" baseline="0" dirty="0" err="1" smtClean="0">
                          <a:solidFill>
                            <a:srgbClr val="0033CC"/>
                          </a:solidFill>
                          <a:latin typeface="Times New Roman" pitchFamily="18" charset="0"/>
                          <a:cs typeface="Times New Roman" pitchFamily="18" charset="0"/>
                        </a:rPr>
                        <a:t>công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nghệ</a:t>
                      </a:r>
                      <a:r>
                        <a:rPr lang="en-US" sz="2000" baseline="0" dirty="0" smtClean="0">
                          <a:solidFill>
                            <a:srgbClr val="0033CC"/>
                          </a:solidFill>
                          <a:latin typeface="Times New Roman" pitchFamily="18" charset="0"/>
                          <a:cs typeface="Times New Roman" pitchFamily="18" charset="0"/>
                        </a:rPr>
                        <a:t> SX </a:t>
                      </a:r>
                      <a:r>
                        <a:rPr lang="en-US" sz="2000" baseline="0" dirty="0" err="1" smtClean="0">
                          <a:solidFill>
                            <a:srgbClr val="0033CC"/>
                          </a:solidFill>
                          <a:latin typeface="Times New Roman" pitchFamily="18" charset="0"/>
                          <a:cs typeface="Times New Roman" pitchFamily="18" charset="0"/>
                        </a:rPr>
                        <a:t>lạc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hậu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máy</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móc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cũ</a:t>
                      </a:r>
                      <a:endParaRPr lang="en-US" sz="2000" baseline="0" dirty="0" smtClean="0">
                        <a:solidFill>
                          <a:srgbClr val="0033CC"/>
                        </a:solidFill>
                        <a:latin typeface="Times New Roman" pitchFamily="18" charset="0"/>
                        <a:cs typeface="Times New Roman" pitchFamily="18" charset="0"/>
                      </a:endParaRPr>
                    </a:p>
                    <a:p>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Cần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đổi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mới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sáng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tạo</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5123">
                <a:tc>
                  <a:txBody>
                    <a:bodyPr/>
                    <a:lstStyle/>
                    <a:p>
                      <a:r>
                        <a:rPr lang="en-US" sz="2000" dirty="0" smtClean="0">
                          <a:solidFill>
                            <a:srgbClr val="0033CC"/>
                          </a:solidFill>
                          <a:latin typeface="Times New Roman" pitchFamily="18" charset="0"/>
                          <a:cs typeface="Times New Roman" pitchFamily="18" charset="0"/>
                        </a:rPr>
                        <a:t>3.</a:t>
                      </a:r>
                      <a:r>
                        <a:rPr lang="de-DE" sz="2000" kern="1200" dirty="0" smtClean="0">
                          <a:solidFill>
                            <a:srgbClr val="0033CC"/>
                          </a:solidFill>
                          <a:effectLst/>
                          <a:latin typeface="Times New Roman" pitchFamily="18" charset="0"/>
                          <a:ea typeface="+mn-ea"/>
                          <a:cs typeface="Times New Roman" pitchFamily="18" charset="0"/>
                        </a:rPr>
                        <a:t> Tiêu chí xuất xứ mới có thể được hưởng thuế nhập khẩu ưu đãi theo FTA vào EU theo EVFTA.</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solidFill>
                            <a:srgbClr val="0033CC"/>
                          </a:solidFill>
                          <a:latin typeface="Times New Roman" pitchFamily="18" charset="0"/>
                          <a:cs typeface="Times New Roman" pitchFamily="18" charset="0"/>
                        </a:rPr>
                        <a:t>- </a:t>
                      </a:r>
                      <a:r>
                        <a:rPr lang="en-US" sz="2000" dirty="0" err="1" smtClean="0">
                          <a:solidFill>
                            <a:srgbClr val="0033CC"/>
                          </a:solidFill>
                          <a:latin typeface="Times New Roman" pitchFamily="18" charset="0"/>
                          <a:cs typeface="Times New Roman" pitchFamily="18" charset="0"/>
                        </a:rPr>
                        <a:t>Tỷ</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lệ</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nội</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địa</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hóa</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cao</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5123">
                <a:tc>
                  <a:txBody>
                    <a:bodyPr/>
                    <a:lstStyle/>
                    <a:p>
                      <a:r>
                        <a:rPr lang="en-US" sz="2000" dirty="0" smtClean="0">
                          <a:solidFill>
                            <a:srgbClr val="0033CC"/>
                          </a:solidFill>
                          <a:latin typeface="Times New Roman" pitchFamily="18" charset="0"/>
                          <a:cs typeface="Times New Roman" pitchFamily="18" charset="0"/>
                        </a:rPr>
                        <a:t>4. </a:t>
                      </a:r>
                      <a:r>
                        <a:rPr lang="en-US" sz="2000" dirty="0" err="1" smtClean="0">
                          <a:solidFill>
                            <a:srgbClr val="0033CC"/>
                          </a:solidFill>
                          <a:latin typeface="Times New Roman" pitchFamily="18" charset="0"/>
                          <a:cs typeface="Times New Roman" pitchFamily="18" charset="0"/>
                        </a:rPr>
                        <a:t>Thương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hiệu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Việt</a:t>
                      </a:r>
                      <a:r>
                        <a:rPr lang="en-US" sz="2000" baseline="0" dirty="0" smtClean="0">
                          <a:solidFill>
                            <a:srgbClr val="0033CC"/>
                          </a:solidFill>
                          <a:latin typeface="Times New Roman" pitchFamily="18" charset="0"/>
                          <a:cs typeface="Times New Roman" pitchFamily="18" charset="0"/>
                        </a:rPr>
                        <a:t> Nam</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solidFill>
                            <a:srgbClr val="0033CC"/>
                          </a:solidFill>
                          <a:latin typeface="Times New Roman" pitchFamily="18" charset="0"/>
                          <a:cs typeface="Times New Roman" pitchFamily="18" charset="0"/>
                        </a:rPr>
                        <a:t>EU: </a:t>
                      </a:r>
                      <a:r>
                        <a:rPr lang="en-US" sz="2000" dirty="0" err="1" smtClean="0">
                          <a:solidFill>
                            <a:srgbClr val="0033CC"/>
                          </a:solidFill>
                          <a:latin typeface="Times New Roman" pitchFamily="18" charset="0"/>
                          <a:cs typeface="Times New Roman" pitchFamily="18" charset="0"/>
                        </a:rPr>
                        <a:t>Thương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hiệu</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hàng</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hóa</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Việt</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nam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kém</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hơn</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các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nước</a:t>
                      </a:r>
                      <a:r>
                        <a:rPr lang="en-US" sz="2000" baseline="0" dirty="0" smtClean="0">
                          <a:solidFill>
                            <a:srgbClr val="0033CC"/>
                          </a:solidFill>
                          <a:latin typeface="Times New Roman" pitchFamily="18" charset="0"/>
                          <a:cs typeface="Times New Roman" pitchFamily="18" charset="0"/>
                        </a:rPr>
                        <a:t> </a:t>
                      </a:r>
                      <a:r>
                        <a:rPr lang="en-US" sz="2000" baseline="0" dirty="0" err="1" smtClean="0">
                          <a:solidFill>
                            <a:srgbClr val="0033CC"/>
                          </a:solidFill>
                          <a:latin typeface="Times New Roman" pitchFamily="18" charset="0"/>
                          <a:cs typeface="Times New Roman" pitchFamily="18" charset="0"/>
                        </a:rPr>
                        <a:t>khác</a:t>
                      </a:r>
                      <a:endParaRPr lang="en-US" sz="2000" dirty="0">
                        <a:solidFill>
                          <a:srgbClr val="0033CC"/>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3953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944562"/>
          </a:xfrm>
        </p:spPr>
        <p:txBody>
          <a:bodyPr>
            <a:noAutofit/>
          </a:bodyPr>
          <a:lstStyle/>
          <a:p>
            <a:r>
              <a:rPr lang="en-US" sz="2800" b="1" dirty="0" smtClean="0">
                <a:solidFill>
                  <a:srgbClr val="FF0000"/>
                </a:solidFill>
                <a:latin typeface="Times New Roman" pitchFamily="18" charset="0"/>
                <a:cs typeface="Times New Roman" pitchFamily="18" charset="0"/>
              </a:rPr>
              <a:t>3. </a:t>
            </a:r>
            <a:r>
              <a:rPr lang="en-US" sz="2800" b="1" dirty="0" err="1" smtClean="0">
                <a:solidFill>
                  <a:srgbClr val="FF0000"/>
                </a:solidFill>
                <a:latin typeface="Times New Roman" pitchFamily="18" charset="0"/>
                <a:cs typeface="Times New Roman" pitchFamily="18" charset="0"/>
              </a:rPr>
              <a:t>Doanh</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nghiệp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Việt</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Nam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endParaRPr>
          </a:p>
        </p:txBody>
      </p:sp>
      <p:sp>
        <p:nvSpPr>
          <p:cNvPr id="3" name="Content Placeholder 2"/>
          <p:cNvSpPr>
            <a:spLocks noGrp="1"/>
          </p:cNvSpPr>
          <p:nvPr>
            <p:ph idx="1"/>
          </p:nvPr>
        </p:nvSpPr>
        <p:spPr>
          <a:xfrm>
            <a:off x="381000" y="1295400"/>
            <a:ext cx="8229600" cy="4754563"/>
          </a:xfrm>
        </p:spPr>
        <p:txBody>
          <a:bodyPr>
            <a:normAutofit/>
          </a:bodyPr>
          <a:lstStyle/>
          <a:p>
            <a:pPr marL="514350" indent="-514350">
              <a:buAutoNum type="arabicPeriod"/>
            </a:pPr>
            <a:r>
              <a:rPr lang="en-US" sz="2800" dirty="0" err="1" smtClean="0">
                <a:solidFill>
                  <a:srgbClr val="0033CC"/>
                </a:solidFill>
                <a:latin typeface="Times New Roman" pitchFamily="18" charset="0"/>
                <a:cs typeface="Times New Roman" pitchFamily="18" charset="0"/>
              </a:rPr>
              <a:t>Tìm</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hiểu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kỹ</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về</a:t>
            </a:r>
            <a:r>
              <a:rPr lang="en-US" sz="2800" dirty="0" smtClean="0">
                <a:solidFill>
                  <a:srgbClr val="0033CC"/>
                </a:solidFill>
                <a:latin typeface="Times New Roman" pitchFamily="18" charset="0"/>
                <a:cs typeface="Times New Roman" pitchFamily="18" charset="0"/>
              </a:rPr>
              <a:t> </a:t>
            </a:r>
            <a:r>
              <a:rPr lang="en-US" sz="2800" dirty="0" smtClean="0">
                <a:solidFill>
                  <a:srgbClr val="0033CC"/>
                </a:solidFill>
                <a:latin typeface="Times New Roman" pitchFamily="18" charset="0"/>
                <a:cs typeface="Times New Roman" pitchFamily="18" charset="0"/>
              </a:rPr>
              <a:t>EVFTA</a:t>
            </a:r>
          </a:p>
          <a:p>
            <a:pPr marL="514350" indent="-514350">
              <a:buAutoNum type="arabicPeriod"/>
            </a:pPr>
            <a:r>
              <a:rPr lang="en-US" sz="2800" dirty="0" err="1" smtClean="0">
                <a:solidFill>
                  <a:srgbClr val="0033CC"/>
                </a:solidFill>
                <a:latin typeface="Times New Roman" pitchFamily="18" charset="0"/>
                <a:cs typeface="Times New Roman" pitchFamily="18" charset="0"/>
              </a:rPr>
              <a:t>Lập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kế</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hoạch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thực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hiện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hiệp</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định</a:t>
            </a:r>
            <a:r>
              <a:rPr lang="en-US" sz="2800" dirty="0" smtClean="0">
                <a:solidFill>
                  <a:srgbClr val="0033CC"/>
                </a:solidFill>
                <a:latin typeface="Times New Roman" pitchFamily="18" charset="0"/>
                <a:cs typeface="Times New Roman" pitchFamily="18" charset="0"/>
              </a:rPr>
              <a:t> EVFTA</a:t>
            </a:r>
          </a:p>
          <a:p>
            <a:pPr marL="514350" indent="-514350">
              <a:buAutoNum type="arabicPeriod"/>
            </a:pPr>
            <a:r>
              <a:rPr lang="en-US" sz="2800" dirty="0" err="1" smtClean="0">
                <a:solidFill>
                  <a:srgbClr val="0033CC"/>
                </a:solidFill>
                <a:latin typeface="Times New Roman" pitchFamily="18" charset="0"/>
                <a:cs typeface="Times New Roman" pitchFamily="18" charset="0"/>
              </a:rPr>
              <a:t>Đánh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giá</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năng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lực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doanh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nghiệp</a:t>
            </a:r>
            <a:endParaRPr lang="en-US" sz="2800" dirty="0" smtClean="0">
              <a:solidFill>
                <a:srgbClr val="0033CC"/>
              </a:solidFill>
              <a:latin typeface="Times New Roman" pitchFamily="18" charset="0"/>
              <a:cs typeface="Times New Roman" pitchFamily="18" charset="0"/>
            </a:endParaRPr>
          </a:p>
          <a:p>
            <a:pPr marL="514350" indent="-514350">
              <a:buAutoNum type="arabicPeriod"/>
            </a:pPr>
            <a:r>
              <a:rPr lang="en-US" sz="2800" dirty="0" err="1" smtClean="0">
                <a:solidFill>
                  <a:srgbClr val="0033CC"/>
                </a:solidFill>
                <a:latin typeface="Times New Roman" pitchFamily="18" charset="0"/>
                <a:cs typeface="Times New Roman" pitchFamily="18" charset="0"/>
              </a:rPr>
              <a:t>Nâng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cao</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năng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lực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doanh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nghiệp</a:t>
            </a:r>
            <a:endParaRPr lang="en-US" sz="2800" dirty="0" smtClean="0">
              <a:solidFill>
                <a:srgbClr val="0033CC"/>
              </a:solidFill>
              <a:latin typeface="Times New Roman" pitchFamily="18" charset="0"/>
              <a:cs typeface="Times New Roman" pitchFamily="18" charset="0"/>
            </a:endParaRPr>
          </a:p>
          <a:p>
            <a:pPr marL="514350" indent="-514350">
              <a:buFont typeface="Arial" pitchFamily="34" charset="0"/>
              <a:buAutoNum type="arabicPeriod"/>
            </a:pPr>
            <a:r>
              <a:rPr lang="en-US" sz="2800" dirty="0" err="1">
                <a:solidFill>
                  <a:srgbClr val="0033CC"/>
                </a:solidFill>
                <a:latin typeface="Times New Roman" pitchFamily="18" charset="0"/>
                <a:cs typeface="Times New Roman" pitchFamily="18" charset="0"/>
              </a:rPr>
              <a:t>Tổ</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chức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hội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thảo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tập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huấn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diễn</a:t>
            </a:r>
            <a:r>
              <a:rPr lang="en-US" sz="2800" dirty="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đàn</a:t>
            </a:r>
            <a:endParaRPr lang="en-US" sz="2800" dirty="0" smtClean="0">
              <a:solidFill>
                <a:srgbClr val="0033CC"/>
              </a:solidFill>
              <a:latin typeface="Times New Roman" pitchFamily="18" charset="0"/>
              <a:cs typeface="Times New Roman" pitchFamily="18" charset="0"/>
            </a:endParaRPr>
          </a:p>
          <a:p>
            <a:pPr marL="0" indent="0">
              <a:buNone/>
            </a:pPr>
            <a:r>
              <a:rPr lang="en-US" sz="2800" dirty="0" smtClean="0">
                <a:solidFill>
                  <a:srgbClr val="0033CC"/>
                </a:solidFill>
                <a:latin typeface="Times New Roman" pitchFamily="18" charset="0"/>
                <a:cs typeface="Times New Roman" pitchFamily="18" charset="0"/>
              </a:rPr>
              <a:t>6.  </a:t>
            </a:r>
            <a:r>
              <a:rPr lang="en-US" sz="2800" dirty="0" err="1" smtClean="0">
                <a:solidFill>
                  <a:srgbClr val="0033CC"/>
                </a:solidFill>
                <a:latin typeface="Times New Roman" pitchFamily="18" charset="0"/>
                <a:cs typeface="Times New Roman" pitchFamily="18" charset="0"/>
              </a:rPr>
              <a:t>Tận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dụng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cơ</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hội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hỗ</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trợ</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và</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hút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đầu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tư</a:t>
            </a:r>
            <a:endParaRPr lang="en-US" sz="2800" dirty="0">
              <a:solidFill>
                <a:srgbClr val="0033CC"/>
              </a:solidFill>
              <a:latin typeface="Times New Roman" pitchFamily="18" charset="0"/>
              <a:cs typeface="Times New Roman" pitchFamily="18" charset="0"/>
            </a:endParaRPr>
          </a:p>
          <a:p>
            <a:pPr marL="0" indent="0">
              <a:buNone/>
            </a:pPr>
            <a:r>
              <a:rPr lang="en-US" sz="2800" dirty="0" smtClean="0">
                <a:solidFill>
                  <a:srgbClr val="0000CC"/>
                </a:solidFill>
                <a:latin typeface="Times New Roman" pitchFamily="18" charset="0"/>
                <a:cs typeface="Times New Roman" pitchFamily="18" charset="0"/>
              </a:rPr>
              <a:t>7. </a:t>
            </a:r>
            <a:r>
              <a:rPr lang="en-US" sz="2800" dirty="0" err="1" smtClean="0">
                <a:solidFill>
                  <a:srgbClr val="0000CC"/>
                </a:solidFill>
                <a:latin typeface="Times New Roman" pitchFamily="18" charset="0"/>
                <a:cs typeface="Times New Roman" pitchFamily="18" charset="0"/>
              </a:rPr>
              <a:t>Áp</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dụng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các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tiêu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chuẩn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sản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xuất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bền</a:t>
            </a:r>
            <a:r>
              <a:rPr lang="en-US" sz="2800" dirty="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vững</a:t>
            </a:r>
            <a:endParaRPr lang="en-US" sz="2800" dirty="0" smtClean="0">
              <a:solidFill>
                <a:srgbClr val="0000CC"/>
              </a:solidFill>
              <a:latin typeface="Times New Roman" pitchFamily="18" charset="0"/>
              <a:cs typeface="Times New Roman" pitchFamily="18" charset="0"/>
            </a:endParaRPr>
          </a:p>
          <a:p>
            <a:pPr marL="0" indent="0">
              <a:buNone/>
            </a:pPr>
            <a:r>
              <a:rPr lang="en-US" sz="2800" dirty="0" smtClean="0">
                <a:solidFill>
                  <a:srgbClr val="0000CC"/>
                </a:solidFill>
                <a:latin typeface="Times New Roman" pitchFamily="18" charset="0"/>
                <a:cs typeface="Times New Roman" pitchFamily="18" charset="0"/>
              </a:rPr>
              <a:t>7.  </a:t>
            </a:r>
            <a:r>
              <a:rPr lang="en-US" sz="2800" dirty="0" err="1" smtClean="0">
                <a:solidFill>
                  <a:srgbClr val="0000CC"/>
                </a:solidFill>
                <a:latin typeface="Times New Roman" pitchFamily="18" charset="0"/>
                <a:cs typeface="Times New Roman" pitchFamily="18" charset="0"/>
              </a:rPr>
              <a:t>Chuẩn</a:t>
            </a:r>
            <a:r>
              <a:rPr lang="en-US" sz="2800" dirty="0" smtClean="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bị</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các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thủ</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tục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để</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chủ</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động</a:t>
            </a:r>
            <a:r>
              <a:rPr lang="en-US" sz="2800" dirty="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thực</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thi</a:t>
            </a:r>
            <a:r>
              <a:rPr lang="en-US" sz="2800" dirty="0" smtClean="0">
                <a:solidFill>
                  <a:srgbClr val="0000CC"/>
                </a:solidFill>
                <a:latin typeface="Times New Roman" pitchFamily="18" charset="0"/>
                <a:cs typeface="Times New Roman" pitchFamily="18" charset="0"/>
              </a:rPr>
              <a:t> EVFTA</a:t>
            </a:r>
            <a:endParaRPr lang="en-US" sz="28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846684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TotalTime>
  <Words>4537</Words>
  <Application>Microsoft Office PowerPoint</Application>
  <PresentationFormat>On-screen Show (4:3)</PresentationFormat>
  <Paragraphs>272</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Chủ đề 3: Hành động của doanh nghiệp trước vận hội EVFTA</vt:lpstr>
      <vt:lpstr>Nội dung</vt:lpstr>
      <vt:lpstr>1. Nét đặc biệt của EVFTA</vt:lpstr>
      <vt:lpstr>PowerPoint Presentation</vt:lpstr>
      <vt:lpstr>2. Cơ hội và thách thức đối với xuất khẩucủa Việt        Nam khi Hiệp định EVFTA có hiệu lực  2.1. Cơ hội</vt:lpstr>
      <vt:lpstr>(2) EVFTA tạo điều kiện cơ cấu lại thị trường xuất khẩu, nhập khẩu</vt:lpstr>
      <vt:lpstr>(4)  EVFTA tạo động lực phát triển công nghiệp phụ trợ</vt:lpstr>
      <vt:lpstr>2.2. Thách thức từ EVFTA đối với xuất nhập khẩu</vt:lpstr>
      <vt:lpstr>3. Doanh nghiệp Việt Nam cần làm gì và làm như thế nào?</vt:lpstr>
      <vt:lpstr>3.1. Tìm hiểu kỹ về EVFTA</vt:lpstr>
      <vt:lpstr>3.2. Xây dựng kế hoạch thực hiện hiệp định EVFTA</vt:lpstr>
      <vt:lpstr>PowerPoint Presentation</vt:lpstr>
      <vt:lpstr>Kế hoạch thực hiện Hiệp định Thương mại tự do giữa Việt Nam và Liên hiệp châu Âu (EVFTA) của TP Hà Nội giai đoạn 2020 - 2025”.</vt:lpstr>
      <vt:lpstr>3.3.Đánh giá năng lực doanh nghiệp</vt:lpstr>
      <vt:lpstr>PowerPoint Presentation</vt:lpstr>
      <vt:lpstr> Tiêu chí xác định ngành hàng dựa trên xuất phát điểm, mục đích phát triển</vt:lpstr>
      <vt:lpstr>Thí dụ: Phân tích SWOT theo ngành hàng</vt:lpstr>
      <vt:lpstr>PowerPoint Presentation</vt:lpstr>
      <vt:lpstr>3.4.Tổ chức hội thảo, tập huấn, diễn đàn</vt:lpstr>
      <vt:lpstr>PowerPoint Presentation</vt:lpstr>
      <vt:lpstr>PowerPoint Presentation</vt:lpstr>
      <vt:lpstr>PowerPoint Presentation</vt:lpstr>
      <vt:lpstr>3.5. Nâng cao năng lực doanh nghiệp</vt:lpstr>
      <vt:lpstr>PowerPoint Presentation</vt:lpstr>
      <vt:lpstr>3.6.Tận dụng cơ hội hỗ trợ và thu hút đầu tư các nước EU</vt:lpstr>
      <vt:lpstr>Doanh nghiệp nhỏ và vừa khó tiếp cận vốn để cạnh tranh khi EVFTA thực thi </vt:lpstr>
      <vt:lpstr>3.7.Áp dụng các tiêu chuẩn sản xuất bền vững</vt:lpstr>
      <vt:lpstr>3.8. Chuẩn bị các thủ tục để chủ động thực thi EVFTA</vt:lpstr>
      <vt:lpstr>Truy xuất nguồn gốc</vt:lpstr>
      <vt:lpstr>Tài liệu tham khảo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3: Hành động của doanh nghiệp trước vận hội EVFTA</dc:title>
  <dc:creator>Windows User</dc:creator>
  <cp:lastModifiedBy>Windows User</cp:lastModifiedBy>
  <cp:revision>60</cp:revision>
  <dcterms:created xsi:type="dcterms:W3CDTF">2020-08-31T05:41:56Z</dcterms:created>
  <dcterms:modified xsi:type="dcterms:W3CDTF">2020-09-03T08:20:23Z</dcterms:modified>
</cp:coreProperties>
</file>