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56"/>
  </p:notesMasterIdLst>
  <p:sldIdLst>
    <p:sldId id="256" r:id="rId3"/>
    <p:sldId id="257" r:id="rId4"/>
    <p:sldId id="294" r:id="rId5"/>
    <p:sldId id="259" r:id="rId6"/>
    <p:sldId id="343" r:id="rId7"/>
    <p:sldId id="260" r:id="rId8"/>
    <p:sldId id="271" r:id="rId9"/>
    <p:sldId id="291" r:id="rId10"/>
    <p:sldId id="263" r:id="rId11"/>
    <p:sldId id="262" r:id="rId12"/>
    <p:sldId id="266" r:id="rId13"/>
    <p:sldId id="267" r:id="rId14"/>
    <p:sldId id="264" r:id="rId15"/>
    <p:sldId id="295" r:id="rId16"/>
    <p:sldId id="268" r:id="rId17"/>
    <p:sldId id="293" r:id="rId18"/>
    <p:sldId id="292" r:id="rId19"/>
    <p:sldId id="327" r:id="rId20"/>
    <p:sldId id="328" r:id="rId21"/>
    <p:sldId id="330" r:id="rId22"/>
    <p:sldId id="329" r:id="rId23"/>
    <p:sldId id="296" r:id="rId24"/>
    <p:sldId id="297" r:id="rId25"/>
    <p:sldId id="299" r:id="rId26"/>
    <p:sldId id="303" r:id="rId27"/>
    <p:sldId id="302" r:id="rId28"/>
    <p:sldId id="318" r:id="rId29"/>
    <p:sldId id="305" r:id="rId30"/>
    <p:sldId id="306" r:id="rId31"/>
    <p:sldId id="308" r:id="rId32"/>
    <p:sldId id="309" r:id="rId33"/>
    <p:sldId id="310" r:id="rId34"/>
    <p:sldId id="311" r:id="rId35"/>
    <p:sldId id="313" r:id="rId36"/>
    <p:sldId id="312" r:id="rId37"/>
    <p:sldId id="307" r:id="rId38"/>
    <p:sldId id="344" r:id="rId39"/>
    <p:sldId id="331" r:id="rId40"/>
    <p:sldId id="304" r:id="rId41"/>
    <p:sldId id="332" r:id="rId42"/>
    <p:sldId id="336" r:id="rId43"/>
    <p:sldId id="315" r:id="rId44"/>
    <p:sldId id="337" r:id="rId45"/>
    <p:sldId id="339" r:id="rId46"/>
    <p:sldId id="321" r:id="rId47"/>
    <p:sldId id="345" r:id="rId48"/>
    <p:sldId id="323" r:id="rId49"/>
    <p:sldId id="324" r:id="rId50"/>
    <p:sldId id="322" r:id="rId51"/>
    <p:sldId id="326" r:id="rId52"/>
    <p:sldId id="340" r:id="rId53"/>
    <p:sldId id="346" r:id="rId54"/>
    <p:sldId id="34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62"/>
    <p:restoredTop sz="94727"/>
  </p:normalViewPr>
  <p:slideViewPr>
    <p:cSldViewPr>
      <p:cViewPr>
        <p:scale>
          <a:sx n="84" d="100"/>
          <a:sy n="84" d="100"/>
        </p:scale>
        <p:origin x="-12"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Nam%20Vitas\14.9.20\Bang%20so%20lieu.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Bang%20so%20lieu.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lgn="r">
              <a:defRPr lang="en-GB"/>
            </a:pPr>
            <a:r>
              <a:rPr lang="en-US"/>
              <a:t>Xuất nhập khẩu Việt Nam - EU  2015 - 2019</a:t>
            </a:r>
          </a:p>
          <a:p>
            <a:pPr algn="r">
              <a:defRPr lang="en-GB"/>
            </a:pPr>
            <a:r>
              <a:rPr lang="en-US"/>
              <a:t> (Đơn vị:  triệu USD)</a:t>
            </a:r>
          </a:p>
        </c:rich>
      </c:tx>
      <c:layout/>
    </c:title>
    <c:plotArea>
      <c:layout/>
      <c:barChart>
        <c:barDir val="col"/>
        <c:grouping val="clustered"/>
        <c:ser>
          <c:idx val="0"/>
          <c:order val="0"/>
          <c:tx>
            <c:strRef>
              <c:f>Sheet1!$C$6</c:f>
              <c:strCache>
                <c:ptCount val="1"/>
                <c:pt idx="0">
                  <c:v> Xuất khẩu</c:v>
                </c:pt>
              </c:strCache>
            </c:strRef>
          </c:tx>
          <c:cat>
            <c:numRef>
              <c:f>Sheet1!$D$5:$H$5</c:f>
              <c:numCache>
                <c:formatCode>General</c:formatCode>
                <c:ptCount val="5"/>
                <c:pt idx="0">
                  <c:v>2015</c:v>
                </c:pt>
                <c:pt idx="1">
                  <c:v>2016</c:v>
                </c:pt>
                <c:pt idx="2">
                  <c:v>2017</c:v>
                </c:pt>
                <c:pt idx="3">
                  <c:v>2018</c:v>
                </c:pt>
                <c:pt idx="4">
                  <c:v>2019</c:v>
                </c:pt>
              </c:numCache>
            </c:numRef>
          </c:cat>
          <c:val>
            <c:numRef>
              <c:f>Sheet1!$D$6:$H$6</c:f>
              <c:numCache>
                <c:formatCode>0.0;[Red]0.0</c:formatCode>
                <c:ptCount val="5"/>
                <c:pt idx="0">
                  <c:v>30940.1</c:v>
                </c:pt>
                <c:pt idx="1">
                  <c:v>34007.1</c:v>
                </c:pt>
                <c:pt idx="2">
                  <c:v>38336.9</c:v>
                </c:pt>
                <c:pt idx="3">
                  <c:v>41885.5</c:v>
                </c:pt>
                <c:pt idx="4">
                  <c:v>41546.6</c:v>
                </c:pt>
              </c:numCache>
            </c:numRef>
          </c:val>
          <c:extLst xmlns:c16r2="http://schemas.microsoft.com/office/drawing/2015/06/chart">
            <c:ext xmlns:c16="http://schemas.microsoft.com/office/drawing/2014/chart" uri="{C3380CC4-5D6E-409C-BE32-E72D297353CC}">
              <c16:uniqueId val="{00000000-C330-DE45-9944-1AFA669EB0C3}"/>
            </c:ext>
          </c:extLst>
        </c:ser>
        <c:ser>
          <c:idx val="1"/>
          <c:order val="1"/>
          <c:tx>
            <c:strRef>
              <c:f>Sheet1!$C$7</c:f>
              <c:strCache>
                <c:ptCount val="1"/>
                <c:pt idx="0">
                  <c:v>Nhập khẩu</c:v>
                </c:pt>
              </c:strCache>
            </c:strRef>
          </c:tx>
          <c:cat>
            <c:numRef>
              <c:f>Sheet1!$D$5:$H$5</c:f>
              <c:numCache>
                <c:formatCode>General</c:formatCode>
                <c:ptCount val="5"/>
                <c:pt idx="0">
                  <c:v>2015</c:v>
                </c:pt>
                <c:pt idx="1">
                  <c:v>2016</c:v>
                </c:pt>
                <c:pt idx="2">
                  <c:v>2017</c:v>
                </c:pt>
                <c:pt idx="3">
                  <c:v>2018</c:v>
                </c:pt>
                <c:pt idx="4">
                  <c:v>2019</c:v>
                </c:pt>
              </c:numCache>
            </c:numRef>
          </c:cat>
          <c:val>
            <c:numRef>
              <c:f>Sheet1!$D$7:$H$7</c:f>
              <c:numCache>
                <c:formatCode>0.0;[Red]0.0</c:formatCode>
                <c:ptCount val="5"/>
                <c:pt idx="0">
                  <c:v>10433.9</c:v>
                </c:pt>
                <c:pt idx="1">
                  <c:v>11063.5</c:v>
                </c:pt>
                <c:pt idx="2">
                  <c:v>12097.6</c:v>
                </c:pt>
                <c:pt idx="3">
                  <c:v>13892.3</c:v>
                </c:pt>
                <c:pt idx="4">
                  <c:v>14906.3</c:v>
                </c:pt>
              </c:numCache>
            </c:numRef>
          </c:val>
          <c:extLst xmlns:c16r2="http://schemas.microsoft.com/office/drawing/2015/06/chart">
            <c:ext xmlns:c16="http://schemas.microsoft.com/office/drawing/2014/chart" uri="{C3380CC4-5D6E-409C-BE32-E72D297353CC}">
              <c16:uniqueId val="{00000001-C330-DE45-9944-1AFA669EB0C3}"/>
            </c:ext>
          </c:extLst>
        </c:ser>
        <c:ser>
          <c:idx val="2"/>
          <c:order val="2"/>
          <c:tx>
            <c:strRef>
              <c:f>Sheet1!$C$8</c:f>
              <c:strCache>
                <c:ptCount val="1"/>
                <c:pt idx="0">
                  <c:v>Tổng xuất nhập khẩu</c:v>
                </c:pt>
              </c:strCache>
            </c:strRef>
          </c:tx>
          <c:cat>
            <c:numRef>
              <c:f>Sheet1!$D$5:$H$5</c:f>
              <c:numCache>
                <c:formatCode>General</c:formatCode>
                <c:ptCount val="5"/>
                <c:pt idx="0">
                  <c:v>2015</c:v>
                </c:pt>
                <c:pt idx="1">
                  <c:v>2016</c:v>
                </c:pt>
                <c:pt idx="2">
                  <c:v>2017</c:v>
                </c:pt>
                <c:pt idx="3">
                  <c:v>2018</c:v>
                </c:pt>
                <c:pt idx="4">
                  <c:v>2019</c:v>
                </c:pt>
              </c:numCache>
            </c:numRef>
          </c:cat>
          <c:val>
            <c:numRef>
              <c:f>Sheet1!$D$8:$H$8</c:f>
              <c:numCache>
                <c:formatCode>0.0;[Red]0.0</c:formatCode>
                <c:ptCount val="5"/>
                <c:pt idx="0">
                  <c:v>41374</c:v>
                </c:pt>
                <c:pt idx="1">
                  <c:v>45070.7</c:v>
                </c:pt>
                <c:pt idx="2">
                  <c:v>50434.5</c:v>
                </c:pt>
                <c:pt idx="3">
                  <c:v>55777.8</c:v>
                </c:pt>
                <c:pt idx="4">
                  <c:v>56452.9</c:v>
                </c:pt>
              </c:numCache>
            </c:numRef>
          </c:val>
          <c:extLst xmlns:c16r2="http://schemas.microsoft.com/office/drawing/2015/06/chart">
            <c:ext xmlns:c16="http://schemas.microsoft.com/office/drawing/2014/chart" uri="{C3380CC4-5D6E-409C-BE32-E72D297353CC}">
              <c16:uniqueId val="{00000002-C330-DE45-9944-1AFA669EB0C3}"/>
            </c:ext>
          </c:extLst>
        </c:ser>
        <c:axId val="33796096"/>
        <c:axId val="33797632"/>
      </c:barChart>
      <c:catAx>
        <c:axId val="33796096"/>
        <c:scaling>
          <c:orientation val="minMax"/>
        </c:scaling>
        <c:axPos val="b"/>
        <c:numFmt formatCode="General" sourceLinked="1"/>
        <c:tickLblPos val="nextTo"/>
        <c:txPr>
          <a:bodyPr/>
          <a:lstStyle/>
          <a:p>
            <a:pPr>
              <a:defRPr lang="en-GB"/>
            </a:pPr>
            <a:endParaRPr lang="en-US"/>
          </a:p>
        </c:txPr>
        <c:crossAx val="33797632"/>
        <c:crosses val="autoZero"/>
        <c:auto val="1"/>
        <c:lblAlgn val="ctr"/>
        <c:lblOffset val="100"/>
      </c:catAx>
      <c:valAx>
        <c:axId val="33797632"/>
        <c:scaling>
          <c:orientation val="minMax"/>
        </c:scaling>
        <c:axPos val="l"/>
        <c:majorGridlines/>
        <c:numFmt formatCode="0.0;[Red]0.0" sourceLinked="1"/>
        <c:tickLblPos val="nextTo"/>
        <c:txPr>
          <a:bodyPr/>
          <a:lstStyle/>
          <a:p>
            <a:pPr>
              <a:defRPr lang="en-GB"/>
            </a:pPr>
            <a:endParaRPr lang="en-US"/>
          </a:p>
        </c:txPr>
        <c:crossAx val="33796096"/>
        <c:crosses val="autoZero"/>
        <c:crossBetween val="between"/>
      </c:valAx>
    </c:plotArea>
    <c:legend>
      <c:legendPos val="r"/>
      <c:layout/>
      <c:txPr>
        <a:bodyPr/>
        <a:lstStyle/>
        <a:p>
          <a:pPr>
            <a:defRPr lang="en-GB"/>
          </a:pPr>
          <a:endParaRPr lang="en-US"/>
        </a:p>
      </c:txPr>
    </c:legend>
    <c:plotVisOnly val="1"/>
    <c:dispBlanksAs val="gap"/>
  </c:chart>
  <c:txPr>
    <a:bodyPr/>
    <a:lstStyle/>
    <a:p>
      <a:pPr>
        <a:defRPr sz="1000">
          <a:latin typeface="+mn-lt"/>
          <a:cs typeface="Arial"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a:pPr>
            <a:r>
              <a:rPr lang="vi-VN"/>
              <a:t>Một số mặt hàng nhập khẩu chính của Việt Nam từ EU năm 2019</a:t>
            </a:r>
            <a:endParaRPr lang="en-US"/>
          </a:p>
        </c:rich>
      </c:tx>
      <c:layout/>
    </c:title>
    <c:plotArea>
      <c:layout>
        <c:manualLayout>
          <c:layoutTarget val="inner"/>
          <c:xMode val="edge"/>
          <c:yMode val="edge"/>
          <c:x val="0.14191491688538987"/>
          <c:y val="0.24358377077865268"/>
          <c:w val="0.37285236220472612"/>
          <c:h val="0.62142060367454377"/>
        </c:manualLayout>
      </c:layout>
      <c:pieChart>
        <c:varyColors val="1"/>
        <c:ser>
          <c:idx val="0"/>
          <c:order val="0"/>
          <c:explosion val="25"/>
          <c:dLbls>
            <c:spPr>
              <a:noFill/>
              <a:ln>
                <a:noFill/>
              </a:ln>
              <a:effectLst/>
            </c:spPr>
            <c:txPr>
              <a:bodyPr/>
              <a:lstStyle/>
              <a:p>
                <a:pPr>
                  <a:defRPr lang="en-GB"/>
                </a:pPr>
                <a:endParaRPr lang="en-US"/>
              </a:p>
            </c:txPr>
            <c:showPercent val="1"/>
            <c:extLst xmlns:c16r2="http://schemas.microsoft.com/office/drawing/2015/06/chart">
              <c:ext xmlns:c15="http://schemas.microsoft.com/office/drawing/2012/chart" uri="{CE6537A1-D6FC-4f65-9D91-7224C49458BB}"/>
            </c:extLst>
          </c:dLbls>
          <c:cat>
            <c:strRef>
              <c:f>Sheet1!$B$89:$B$97</c:f>
              <c:strCache>
                <c:ptCount val="9"/>
                <c:pt idx="0">
                  <c:v>Máy móc thiết bị</c:v>
                </c:pt>
                <c:pt idx="1">
                  <c:v>Dược phẩm</c:v>
                </c:pt>
                <c:pt idx="2">
                  <c:v>Nguyên liệu dệt may</c:v>
                </c:pt>
                <c:pt idx="3">
                  <c:v>Sắt thép các loại</c:v>
                </c:pt>
                <c:pt idx="4">
                  <c:v>Phân bón các loại</c:v>
                </c:pt>
                <c:pt idx="5">
                  <c:v>Phương tiện VT</c:v>
                </c:pt>
                <c:pt idx="6">
                  <c:v>Sữa và SP từ sữa</c:v>
                </c:pt>
                <c:pt idx="7">
                  <c:v>Máy tính, sp điện thoại</c:v>
                </c:pt>
                <c:pt idx="8">
                  <c:v>Khác</c:v>
                </c:pt>
              </c:strCache>
            </c:strRef>
          </c:cat>
          <c:val>
            <c:numRef>
              <c:f>Sheet1!$C$89:$C$97</c:f>
              <c:numCache>
                <c:formatCode>General</c:formatCode>
                <c:ptCount val="9"/>
                <c:pt idx="0">
                  <c:v>3900.9</c:v>
                </c:pt>
                <c:pt idx="1">
                  <c:v>1633.1</c:v>
                </c:pt>
                <c:pt idx="2">
                  <c:v>402.2</c:v>
                </c:pt>
                <c:pt idx="3">
                  <c:v>174</c:v>
                </c:pt>
                <c:pt idx="4">
                  <c:v>29.4</c:v>
                </c:pt>
                <c:pt idx="5">
                  <c:v>257.10000000000002</c:v>
                </c:pt>
                <c:pt idx="6">
                  <c:v>214.9</c:v>
                </c:pt>
                <c:pt idx="7">
                  <c:v>2514.4</c:v>
                </c:pt>
                <c:pt idx="8">
                  <c:v>5780.3</c:v>
                </c:pt>
              </c:numCache>
            </c:numRef>
          </c:val>
          <c:extLst xmlns:c16r2="http://schemas.microsoft.com/office/drawing/2015/06/chart">
            <c:ext xmlns:c16="http://schemas.microsoft.com/office/drawing/2014/chart" uri="{C3380CC4-5D6E-409C-BE32-E72D297353CC}">
              <c16:uniqueId val="{00000000-3BB3-294E-9525-A50D2FD21090}"/>
            </c:ext>
          </c:extLst>
        </c:ser>
        <c:dLbls>
          <c:showPercent val="1"/>
        </c:dLbls>
        <c:firstSliceAng val="0"/>
      </c:pieChart>
    </c:plotArea>
    <c:legend>
      <c:legendPos val="r"/>
      <c:layout>
        <c:manualLayout>
          <c:xMode val="edge"/>
          <c:yMode val="edge"/>
          <c:x val="0.57239825901082964"/>
          <c:y val="0.25820813905293677"/>
          <c:w val="0.31444025866285691"/>
          <c:h val="0.68745542916753455"/>
        </c:manualLayout>
      </c:layout>
      <c:txPr>
        <a:bodyPr/>
        <a:lstStyle/>
        <a:p>
          <a:pPr>
            <a:defRPr lang="en-GB"/>
          </a:pPr>
          <a:endParaRPr lang="en-US"/>
        </a:p>
      </c:txPr>
    </c:legend>
    <c:plotVisOnly val="1"/>
    <c:dispBlanksAs val="zero"/>
  </c:chart>
  <c:txPr>
    <a:bodyPr/>
    <a:lstStyle/>
    <a:p>
      <a:pPr>
        <a:defRPr sz="900">
          <a:latin typeface="Times New Roman (Body)"/>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a:pPr>
            <a:r>
              <a:rPr lang="vi-VN"/>
              <a:t>Một số mặt hàng xuất khẩu chính của Việt Nam sang EU năm 2019</a:t>
            </a:r>
            <a:endParaRPr lang="en-US"/>
          </a:p>
        </c:rich>
      </c:tx>
      <c:layout/>
    </c:title>
    <c:plotArea>
      <c:layout>
        <c:manualLayout>
          <c:layoutTarget val="inner"/>
          <c:xMode val="edge"/>
          <c:yMode val="edge"/>
          <c:x val="0.1348801399825022"/>
          <c:y val="0.22043562263050437"/>
          <c:w val="0.37285236220472612"/>
          <c:h val="0.62142060367454377"/>
        </c:manualLayout>
      </c:layout>
      <c:pieChart>
        <c:varyColors val="1"/>
        <c:ser>
          <c:idx val="0"/>
          <c:order val="0"/>
          <c:explosion val="25"/>
          <c:dLbls>
            <c:spPr>
              <a:noFill/>
              <a:ln>
                <a:noFill/>
              </a:ln>
              <a:effectLst/>
            </c:spPr>
            <c:txPr>
              <a:bodyPr/>
              <a:lstStyle/>
              <a:p>
                <a:pPr>
                  <a:defRPr lang="en-GB"/>
                </a:pPr>
                <a:endParaRPr lang="en-US"/>
              </a:p>
            </c:txPr>
            <c:showPercent val="1"/>
            <c:extLst xmlns:c16r2="http://schemas.microsoft.com/office/drawing/2015/06/chart">
              <c:ext xmlns:c15="http://schemas.microsoft.com/office/drawing/2012/chart" uri="{CE6537A1-D6FC-4f65-9D91-7224C49458BB}"/>
            </c:extLst>
          </c:dLbls>
          <c:cat>
            <c:strRef>
              <c:f>Sheet1!$B$70:$B$82</c:f>
              <c:strCache>
                <c:ptCount val="13"/>
                <c:pt idx="0">
                  <c:v>Giày dép</c:v>
                </c:pt>
                <c:pt idx="1">
                  <c:v>Dệt may</c:v>
                </c:pt>
                <c:pt idx="2">
                  <c:v>Thủy sản</c:v>
                </c:pt>
                <c:pt idx="3">
                  <c:v>Cà phê</c:v>
                </c:pt>
                <c:pt idx="4">
                  <c:v>Điều</c:v>
                </c:pt>
                <c:pt idx="5">
                  <c:v>Lâm sản</c:v>
                </c:pt>
                <c:pt idx="6">
                  <c:v>Máy vi tinh</c:v>
                </c:pt>
                <c:pt idx="7">
                  <c:v>Diện thoại</c:v>
                </c:pt>
                <c:pt idx="8">
                  <c:v>Túi xách, ví,mũ, ô..</c:v>
                </c:pt>
                <c:pt idx="9">
                  <c:v>Sản phẩm từ thép</c:v>
                </c:pt>
                <c:pt idx="10">
                  <c:v>Phương tiện VT</c:v>
                </c:pt>
                <c:pt idx="11">
                  <c:v>Máy móc</c:v>
                </c:pt>
                <c:pt idx="12">
                  <c:v>Khác</c:v>
                </c:pt>
              </c:strCache>
            </c:strRef>
          </c:cat>
          <c:val>
            <c:numRef>
              <c:f>Sheet1!$C$70:$C$82</c:f>
              <c:numCache>
                <c:formatCode>General</c:formatCode>
                <c:ptCount val="13"/>
                <c:pt idx="0">
                  <c:v>5024.4000000000005</c:v>
                </c:pt>
                <c:pt idx="1">
                  <c:v>4261.9000000000005</c:v>
                </c:pt>
                <c:pt idx="2">
                  <c:v>1247.5999999999999</c:v>
                </c:pt>
                <c:pt idx="3">
                  <c:v>1157.7</c:v>
                </c:pt>
                <c:pt idx="4">
                  <c:v>102.6</c:v>
                </c:pt>
                <c:pt idx="5">
                  <c:v>846.6</c:v>
                </c:pt>
                <c:pt idx="6">
                  <c:v>4660.4000000000005</c:v>
                </c:pt>
                <c:pt idx="7">
                  <c:v>12209.2</c:v>
                </c:pt>
                <c:pt idx="8">
                  <c:v>965.6</c:v>
                </c:pt>
                <c:pt idx="9">
                  <c:v>551.4</c:v>
                </c:pt>
                <c:pt idx="10">
                  <c:v>814.3</c:v>
                </c:pt>
                <c:pt idx="11">
                  <c:v>2510.3000000000002</c:v>
                </c:pt>
                <c:pt idx="12">
                  <c:v>22095</c:v>
                </c:pt>
              </c:numCache>
            </c:numRef>
          </c:val>
          <c:extLst xmlns:c16r2="http://schemas.microsoft.com/office/drawing/2015/06/chart">
            <c:ext xmlns:c16="http://schemas.microsoft.com/office/drawing/2014/chart" uri="{C3380CC4-5D6E-409C-BE32-E72D297353CC}">
              <c16:uniqueId val="{00000000-01CF-A442-953B-056542D2E466}"/>
            </c:ext>
          </c:extLst>
        </c:ser>
        <c:dLbls>
          <c:showPercent val="1"/>
        </c:dLbls>
        <c:firstSliceAng val="0"/>
      </c:pieChart>
    </c:plotArea>
    <c:legend>
      <c:legendPos val="r"/>
      <c:layout>
        <c:manualLayout>
          <c:xMode val="edge"/>
          <c:yMode val="edge"/>
          <c:x val="0.6120568678915137"/>
          <c:y val="0.20071485855934723"/>
          <c:w val="0.31374320397450384"/>
          <c:h val="0.67478182414698318"/>
        </c:manualLayout>
      </c:layout>
      <c:txPr>
        <a:bodyPr/>
        <a:lstStyle/>
        <a:p>
          <a:pPr>
            <a:defRPr lang="en-GB"/>
          </a:pPr>
          <a:endParaRPr lang="en-US"/>
        </a:p>
      </c:txPr>
    </c:legend>
    <c:plotVisOnly val="1"/>
    <c:dispBlanksAs val="zero"/>
  </c:chart>
  <c:txPr>
    <a:bodyPr/>
    <a:lstStyle/>
    <a:p>
      <a:pPr>
        <a:defRPr sz="900">
          <a:latin typeface="Times New Roman (Body)"/>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sz="1200">
                <a:latin typeface="+mn-lt"/>
              </a:defRPr>
            </a:pPr>
            <a:r>
              <a:rPr lang="en-US" sz="1200" dirty="0" err="1">
                <a:latin typeface="+mn-lt"/>
              </a:rPr>
              <a:t>Một</a:t>
            </a:r>
            <a:r>
              <a:rPr lang="en-US" sz="1200" dirty="0">
                <a:latin typeface="+mn-lt"/>
              </a:rPr>
              <a:t> </a:t>
            </a:r>
            <a:r>
              <a:rPr lang="en-US" sz="1200" dirty="0" err="1">
                <a:latin typeface="+mn-lt"/>
              </a:rPr>
              <a:t>số</a:t>
            </a:r>
            <a:r>
              <a:rPr lang="en-US" sz="1200" dirty="0">
                <a:latin typeface="+mn-lt"/>
              </a:rPr>
              <a:t> </a:t>
            </a:r>
            <a:r>
              <a:rPr lang="en-US" sz="1200" dirty="0" err="1">
                <a:latin typeface="+mn-lt"/>
              </a:rPr>
              <a:t>sản</a:t>
            </a:r>
            <a:r>
              <a:rPr lang="en-US" sz="1200" dirty="0">
                <a:latin typeface="+mn-lt"/>
              </a:rPr>
              <a:t> </a:t>
            </a:r>
            <a:r>
              <a:rPr lang="en-US" sz="1200" dirty="0" err="1">
                <a:latin typeface="+mn-lt"/>
              </a:rPr>
              <a:t>phẩm</a:t>
            </a:r>
            <a:r>
              <a:rPr lang="en-US" sz="1200" dirty="0">
                <a:latin typeface="+mn-lt"/>
              </a:rPr>
              <a:t> </a:t>
            </a:r>
            <a:r>
              <a:rPr lang="en-US" sz="1200" dirty="0" err="1">
                <a:latin typeface="+mn-lt"/>
              </a:rPr>
              <a:t>nông</a:t>
            </a:r>
            <a:r>
              <a:rPr lang="en-US" sz="1200" dirty="0">
                <a:latin typeface="+mn-lt"/>
              </a:rPr>
              <a:t> </a:t>
            </a:r>
            <a:r>
              <a:rPr lang="en-US" sz="1200" dirty="0" err="1">
                <a:latin typeface="+mn-lt"/>
              </a:rPr>
              <a:t>nghiệp</a:t>
            </a:r>
            <a:r>
              <a:rPr lang="en-US" sz="1200" dirty="0">
                <a:latin typeface="+mn-lt"/>
              </a:rPr>
              <a:t> </a:t>
            </a:r>
            <a:r>
              <a:rPr lang="en-US" sz="1200" dirty="0" err="1">
                <a:latin typeface="+mn-lt"/>
              </a:rPr>
              <a:t>Việt</a:t>
            </a:r>
            <a:r>
              <a:rPr lang="en-US" sz="1200" dirty="0">
                <a:latin typeface="+mn-lt"/>
              </a:rPr>
              <a:t> Nam </a:t>
            </a:r>
            <a:r>
              <a:rPr lang="en-US" sz="1200" dirty="0" err="1">
                <a:latin typeface="+mn-lt"/>
              </a:rPr>
              <a:t>xuất</a:t>
            </a:r>
            <a:r>
              <a:rPr lang="en-US" sz="1200" dirty="0">
                <a:latin typeface="+mn-lt"/>
              </a:rPr>
              <a:t> </a:t>
            </a:r>
            <a:r>
              <a:rPr lang="en-US" sz="1200" dirty="0" err="1">
                <a:latin typeface="+mn-lt"/>
              </a:rPr>
              <a:t>khẩu</a:t>
            </a:r>
            <a:r>
              <a:rPr lang="en-US" sz="1200" dirty="0">
                <a:latin typeface="+mn-lt"/>
              </a:rPr>
              <a:t> </a:t>
            </a:r>
            <a:r>
              <a:rPr lang="en-US" sz="1200" dirty="0" err="1">
                <a:latin typeface="+mn-lt"/>
              </a:rPr>
              <a:t>chính</a:t>
            </a:r>
            <a:r>
              <a:rPr lang="en-US" sz="1200" baseline="0" dirty="0">
                <a:latin typeface="+mn-lt"/>
              </a:rPr>
              <a:t> </a:t>
            </a:r>
            <a:r>
              <a:rPr lang="en-US" sz="1200" dirty="0" err="1">
                <a:latin typeface="+mn-lt"/>
              </a:rPr>
              <a:t>vào</a:t>
            </a:r>
            <a:r>
              <a:rPr lang="en-US" sz="1200" dirty="0">
                <a:latin typeface="+mn-lt"/>
              </a:rPr>
              <a:t> EU 2017 - 2019  (</a:t>
            </a:r>
            <a:r>
              <a:rPr lang="en-US" sz="1200" dirty="0" err="1">
                <a:latin typeface="+mn-lt"/>
              </a:rPr>
              <a:t>Đơn</a:t>
            </a:r>
            <a:r>
              <a:rPr lang="en-US" sz="1200" dirty="0">
                <a:latin typeface="+mn-lt"/>
              </a:rPr>
              <a:t> </a:t>
            </a:r>
            <a:r>
              <a:rPr lang="en-US" sz="1200" dirty="0" err="1">
                <a:latin typeface="+mn-lt"/>
              </a:rPr>
              <a:t>vị</a:t>
            </a:r>
            <a:r>
              <a:rPr lang="en-US" sz="1200" dirty="0">
                <a:latin typeface="+mn-lt"/>
              </a:rPr>
              <a:t>:  </a:t>
            </a:r>
            <a:r>
              <a:rPr lang="en-US" sz="1200" dirty="0" err="1">
                <a:latin typeface="+mn-lt"/>
              </a:rPr>
              <a:t>triệu</a:t>
            </a:r>
            <a:r>
              <a:rPr lang="en-US" sz="1200" dirty="0">
                <a:latin typeface="+mn-lt"/>
              </a:rPr>
              <a:t> USD)</a:t>
            </a:r>
          </a:p>
        </c:rich>
      </c:tx>
      <c:layout>
        <c:manualLayout>
          <c:xMode val="edge"/>
          <c:yMode val="edge"/>
          <c:x val="6.4402668416448136E-2"/>
          <c:y val="2.7777777777777922E-2"/>
        </c:manualLayout>
      </c:layout>
    </c:title>
    <c:plotArea>
      <c:layout/>
      <c:barChart>
        <c:barDir val="col"/>
        <c:grouping val="clustered"/>
        <c:ser>
          <c:idx val="0"/>
          <c:order val="0"/>
          <c:tx>
            <c:strRef>
              <c:f>Sheet1!$C$32</c:f>
              <c:strCache>
                <c:ptCount val="1"/>
                <c:pt idx="0">
                  <c:v>2017</c:v>
                </c:pt>
              </c:strCache>
            </c:strRef>
          </c:tx>
          <c:dLbls>
            <c:spPr>
              <a:noFill/>
              <a:ln>
                <a:noFill/>
              </a:ln>
              <a:effectLst/>
            </c:spPr>
            <c:txPr>
              <a:bodyPr/>
              <a:lstStyle/>
              <a:p>
                <a:pPr>
                  <a:defRPr lang="en-GB"/>
                </a:pPr>
                <a:endParaRPr lang="en-US"/>
              </a:p>
            </c:txPr>
            <c:showVal val="1"/>
            <c:extLst xmlns:c16r2="http://schemas.microsoft.com/office/drawing/2015/06/chart">
              <c:ext xmlns:c15="http://schemas.microsoft.com/office/drawing/2012/chart" uri="{CE6537A1-D6FC-4f65-9D91-7224C49458BB}">
                <c15:showLeaderLines val="0"/>
              </c:ext>
            </c:extLst>
          </c:dLbls>
          <c:cat>
            <c:strRef>
              <c:f>Sheet1!$B$33:$B$36</c:f>
              <c:strCache>
                <c:ptCount val="4"/>
                <c:pt idx="0">
                  <c:v>Thủy sản</c:v>
                </c:pt>
                <c:pt idx="1">
                  <c:v>Cà phê</c:v>
                </c:pt>
                <c:pt idx="2">
                  <c:v>Đồ gỗ</c:v>
                </c:pt>
                <c:pt idx="3">
                  <c:v>Hạt điều</c:v>
                </c:pt>
              </c:strCache>
            </c:strRef>
          </c:cat>
          <c:val>
            <c:numRef>
              <c:f>Sheet1!$C$33:$C$36</c:f>
              <c:numCache>
                <c:formatCode>General</c:formatCode>
                <c:ptCount val="4"/>
                <c:pt idx="0">
                  <c:v>1422</c:v>
                </c:pt>
                <c:pt idx="1">
                  <c:v>1365</c:v>
                </c:pt>
                <c:pt idx="2">
                  <c:v>751</c:v>
                </c:pt>
                <c:pt idx="3">
                  <c:v>944</c:v>
                </c:pt>
              </c:numCache>
            </c:numRef>
          </c:val>
          <c:extLst xmlns:c16r2="http://schemas.microsoft.com/office/drawing/2015/06/chart">
            <c:ext xmlns:c16="http://schemas.microsoft.com/office/drawing/2014/chart" uri="{C3380CC4-5D6E-409C-BE32-E72D297353CC}">
              <c16:uniqueId val="{00000000-2626-6440-91D6-CB6693CF4C38}"/>
            </c:ext>
          </c:extLst>
        </c:ser>
        <c:ser>
          <c:idx val="1"/>
          <c:order val="1"/>
          <c:tx>
            <c:strRef>
              <c:f>Sheet1!$D$32</c:f>
              <c:strCache>
                <c:ptCount val="1"/>
                <c:pt idx="0">
                  <c:v>2018</c:v>
                </c:pt>
              </c:strCache>
            </c:strRef>
          </c:tx>
          <c:dLbls>
            <c:spPr>
              <a:noFill/>
              <a:ln>
                <a:noFill/>
              </a:ln>
              <a:effectLst/>
            </c:spPr>
            <c:txPr>
              <a:bodyPr/>
              <a:lstStyle/>
              <a:p>
                <a:pPr>
                  <a:defRPr lang="en-GB"/>
                </a:pPr>
                <a:endParaRPr lang="en-US"/>
              </a:p>
            </c:txPr>
            <c:showVal val="1"/>
            <c:extLst xmlns:c16r2="http://schemas.microsoft.com/office/drawing/2015/06/chart">
              <c:ext xmlns:c15="http://schemas.microsoft.com/office/drawing/2012/chart" uri="{CE6537A1-D6FC-4f65-9D91-7224C49458BB}">
                <c15:showLeaderLines val="0"/>
              </c:ext>
            </c:extLst>
          </c:dLbls>
          <c:cat>
            <c:strRef>
              <c:f>Sheet1!$B$33:$B$36</c:f>
              <c:strCache>
                <c:ptCount val="4"/>
                <c:pt idx="0">
                  <c:v>Thủy sản</c:v>
                </c:pt>
                <c:pt idx="1">
                  <c:v>Cà phê</c:v>
                </c:pt>
                <c:pt idx="2">
                  <c:v>Đồ gỗ</c:v>
                </c:pt>
                <c:pt idx="3">
                  <c:v>Hạt điều</c:v>
                </c:pt>
              </c:strCache>
            </c:strRef>
          </c:cat>
          <c:val>
            <c:numRef>
              <c:f>Sheet1!$D$33:$D$36</c:f>
              <c:numCache>
                <c:formatCode>General</c:formatCode>
                <c:ptCount val="4"/>
                <c:pt idx="0">
                  <c:v>1435</c:v>
                </c:pt>
                <c:pt idx="1">
                  <c:v>1361</c:v>
                </c:pt>
                <c:pt idx="2">
                  <c:v>779</c:v>
                </c:pt>
                <c:pt idx="3">
                  <c:v>105</c:v>
                </c:pt>
              </c:numCache>
            </c:numRef>
          </c:val>
          <c:extLst xmlns:c16r2="http://schemas.microsoft.com/office/drawing/2015/06/chart">
            <c:ext xmlns:c16="http://schemas.microsoft.com/office/drawing/2014/chart" uri="{C3380CC4-5D6E-409C-BE32-E72D297353CC}">
              <c16:uniqueId val="{00000001-2626-6440-91D6-CB6693CF4C38}"/>
            </c:ext>
          </c:extLst>
        </c:ser>
        <c:ser>
          <c:idx val="2"/>
          <c:order val="2"/>
          <c:tx>
            <c:strRef>
              <c:f>Sheet1!$E$32</c:f>
              <c:strCache>
                <c:ptCount val="1"/>
                <c:pt idx="0">
                  <c:v>2019</c:v>
                </c:pt>
              </c:strCache>
            </c:strRef>
          </c:tx>
          <c:dLbls>
            <c:spPr>
              <a:noFill/>
              <a:ln>
                <a:noFill/>
              </a:ln>
              <a:effectLst/>
            </c:spPr>
            <c:txPr>
              <a:bodyPr/>
              <a:lstStyle/>
              <a:p>
                <a:pPr>
                  <a:defRPr lang="en-GB"/>
                </a:pPr>
                <a:endParaRPr lang="en-US"/>
              </a:p>
            </c:txPr>
            <c:showVal val="1"/>
            <c:extLst xmlns:c16r2="http://schemas.microsoft.com/office/drawing/2015/06/chart">
              <c:ext xmlns:c15="http://schemas.microsoft.com/office/drawing/2012/chart" uri="{CE6537A1-D6FC-4f65-9D91-7224C49458BB}">
                <c15:showLeaderLines val="0"/>
              </c:ext>
            </c:extLst>
          </c:dLbls>
          <c:cat>
            <c:strRef>
              <c:f>Sheet1!$B$33:$B$36</c:f>
              <c:strCache>
                <c:ptCount val="4"/>
                <c:pt idx="0">
                  <c:v>Thủy sản</c:v>
                </c:pt>
                <c:pt idx="1">
                  <c:v>Cà phê</c:v>
                </c:pt>
                <c:pt idx="2">
                  <c:v>Đồ gỗ</c:v>
                </c:pt>
                <c:pt idx="3">
                  <c:v>Hạt điều</c:v>
                </c:pt>
              </c:strCache>
            </c:strRef>
          </c:cat>
          <c:val>
            <c:numRef>
              <c:f>Sheet1!$E$33:$E$36</c:f>
              <c:numCache>
                <c:formatCode>General</c:formatCode>
                <c:ptCount val="4"/>
                <c:pt idx="0">
                  <c:v>1248</c:v>
                </c:pt>
                <c:pt idx="1">
                  <c:v>1156</c:v>
                </c:pt>
                <c:pt idx="2">
                  <c:v>847</c:v>
                </c:pt>
                <c:pt idx="3">
                  <c:v>103</c:v>
                </c:pt>
              </c:numCache>
            </c:numRef>
          </c:val>
          <c:extLst xmlns:c16r2="http://schemas.microsoft.com/office/drawing/2015/06/chart">
            <c:ext xmlns:c16="http://schemas.microsoft.com/office/drawing/2014/chart" uri="{C3380CC4-5D6E-409C-BE32-E72D297353CC}">
              <c16:uniqueId val="{00000002-2626-6440-91D6-CB6693CF4C38}"/>
            </c:ext>
          </c:extLst>
        </c:ser>
        <c:dLbls>
          <c:showVal val="1"/>
        </c:dLbls>
        <c:overlap val="-25"/>
        <c:axId val="63778176"/>
        <c:axId val="63923328"/>
      </c:barChart>
      <c:catAx>
        <c:axId val="63778176"/>
        <c:scaling>
          <c:orientation val="minMax"/>
        </c:scaling>
        <c:axPos val="b"/>
        <c:numFmt formatCode="General" sourceLinked="0"/>
        <c:majorTickMark val="none"/>
        <c:tickLblPos val="nextTo"/>
        <c:txPr>
          <a:bodyPr/>
          <a:lstStyle/>
          <a:p>
            <a:pPr>
              <a:defRPr lang="en-GB"/>
            </a:pPr>
            <a:endParaRPr lang="en-US"/>
          </a:p>
        </c:txPr>
        <c:crossAx val="63923328"/>
        <c:crosses val="autoZero"/>
        <c:auto val="1"/>
        <c:lblAlgn val="ctr"/>
        <c:lblOffset val="100"/>
      </c:catAx>
      <c:valAx>
        <c:axId val="63923328"/>
        <c:scaling>
          <c:orientation val="minMax"/>
        </c:scaling>
        <c:delete val="1"/>
        <c:axPos val="l"/>
        <c:numFmt formatCode="General" sourceLinked="1"/>
        <c:majorTickMark val="none"/>
        <c:tickLblPos val="nextTo"/>
        <c:crossAx val="63778176"/>
        <c:crosses val="autoZero"/>
        <c:crossBetween val="between"/>
      </c:valAx>
    </c:plotArea>
    <c:legend>
      <c:legendPos val="t"/>
      <c:layout/>
      <c:txPr>
        <a:bodyPr/>
        <a:lstStyle/>
        <a:p>
          <a:pPr>
            <a:defRPr lang="en-GB"/>
          </a:pPr>
          <a:endParaRPr lang="en-US"/>
        </a:p>
      </c:txPr>
    </c:legend>
    <c:plotVisOnly val="1"/>
    <c:dispBlanksAs val="gap"/>
  </c:chart>
  <c:txPr>
    <a:bodyPr/>
    <a:lstStyle/>
    <a:p>
      <a:pPr>
        <a:defRPr sz="900">
          <a:latin typeface="Times New Roman (Body)"/>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a:pPr>
            <a:r>
              <a:rPr lang="vi-VN" sz="1200"/>
              <a:t>Xuất khẩu thủy sản Việt Nam sang EU năm 2019</a:t>
            </a:r>
            <a:endParaRPr lang="en-US" sz="1200"/>
          </a:p>
        </c:rich>
      </c:tx>
      <c:layout/>
    </c:title>
    <c:plotArea>
      <c:layout/>
      <c:pieChart>
        <c:varyColors val="1"/>
        <c:ser>
          <c:idx val="0"/>
          <c:order val="0"/>
          <c:explosion val="25"/>
          <c:dLbls>
            <c:dLbl>
              <c:idx val="0"/>
              <c:layout>
                <c:manualLayout>
                  <c:x val="3.2051071741032382E-2"/>
                  <c:y val="-1.5441090696996241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9EE-9C4A-BFB5-686A428BC8CA}"/>
                </c:ext>
              </c:extLst>
            </c:dLbl>
            <c:dLbl>
              <c:idx val="2"/>
              <c:layout>
                <c:manualLayout>
                  <c:x val="7.2506561679790203E-4"/>
                  <c:y val="8.9389034703995091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9EE-9C4A-BFB5-686A428BC8CA}"/>
                </c:ext>
              </c:extLst>
            </c:dLbl>
            <c:spPr>
              <a:noFill/>
              <a:ln>
                <a:noFill/>
              </a:ln>
              <a:effectLst/>
            </c:spPr>
            <c:txPr>
              <a:bodyPr/>
              <a:lstStyle/>
              <a:p>
                <a:pPr>
                  <a:defRPr lang="en-GB"/>
                </a:pPr>
                <a:endParaRPr lang="en-US"/>
              </a:p>
            </c:txPr>
            <c:showCatName val="1"/>
            <c:showPercent val="1"/>
            <c:extLst xmlns:c16r2="http://schemas.microsoft.com/office/drawing/2015/06/chart">
              <c:ext xmlns:c15="http://schemas.microsoft.com/office/drawing/2012/chart" uri="{CE6537A1-D6FC-4f65-9D91-7224C49458BB}"/>
            </c:extLst>
          </c:dLbls>
          <c:cat>
            <c:strRef>
              <c:f>Sheet1!$B$50:$B$52</c:f>
              <c:strCache>
                <c:ptCount val="3"/>
                <c:pt idx="0">
                  <c:v>Tôm</c:v>
                </c:pt>
                <c:pt idx="1">
                  <c:v>Cá tra</c:v>
                </c:pt>
                <c:pt idx="2">
                  <c:v>Thủy sản khác</c:v>
                </c:pt>
              </c:strCache>
            </c:strRef>
          </c:cat>
          <c:val>
            <c:numRef>
              <c:f>Sheet1!$C$50:$C$52</c:f>
              <c:numCache>
                <c:formatCode>0%</c:formatCode>
                <c:ptCount val="3"/>
                <c:pt idx="0">
                  <c:v>0.33000000000000074</c:v>
                </c:pt>
                <c:pt idx="1">
                  <c:v>0.11</c:v>
                </c:pt>
                <c:pt idx="2">
                  <c:v>0.56000000000000005</c:v>
                </c:pt>
              </c:numCache>
            </c:numRef>
          </c:val>
          <c:extLst xmlns:c16r2="http://schemas.microsoft.com/office/drawing/2015/06/chart">
            <c:ext xmlns:c16="http://schemas.microsoft.com/office/drawing/2014/chart" uri="{C3380CC4-5D6E-409C-BE32-E72D297353CC}">
              <c16:uniqueId val="{00000002-89EE-9C4A-BFB5-686A428BC8CA}"/>
            </c:ext>
          </c:extLst>
        </c:ser>
        <c:dLbls>
          <c:showCatName val="1"/>
          <c:showPercent val="1"/>
        </c:dLbls>
        <c:firstSliceAng val="0"/>
      </c:pieChart>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a:pPr>
            <a:r>
              <a:rPr lang="vi-VN" sz="1100"/>
              <a:t>Xuất khẩu tôm Việt Nam sang EU năm 2019</a:t>
            </a:r>
            <a:endParaRPr lang="en-US" sz="1100"/>
          </a:p>
        </c:rich>
      </c:tx>
      <c:layout/>
    </c:title>
    <c:plotArea>
      <c:layout/>
      <c:pieChart>
        <c:varyColors val="1"/>
        <c:ser>
          <c:idx val="0"/>
          <c:order val="0"/>
          <c:explosion val="25"/>
          <c:dLbls>
            <c:dLbl>
              <c:idx val="0"/>
              <c:layout>
                <c:manualLayout>
                  <c:x val="0.10133398950131246"/>
                  <c:y val="-0.28997666958297047"/>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DA-D84C-B8BB-D7B21ECAB32C}"/>
                </c:ext>
              </c:extLst>
            </c:dLbl>
            <c:dLbl>
              <c:idx val="1"/>
              <c:layout>
                <c:manualLayout>
                  <c:x val="-3.7425634295713116E-3"/>
                  <c:y val="1.6375400991542725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DA-D84C-B8BB-D7B21ECAB32C}"/>
                </c:ext>
              </c:extLst>
            </c:dLbl>
            <c:dLbl>
              <c:idx val="2"/>
              <c:layout>
                <c:manualLayout>
                  <c:x val="0.16530457130358631"/>
                  <c:y val="3.0282516768737246E-2"/>
                </c:manualLayout>
              </c:layou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1DA-D84C-B8BB-D7B21ECAB32C}"/>
                </c:ext>
              </c:extLst>
            </c:dLbl>
            <c:spPr>
              <a:noFill/>
              <a:ln>
                <a:noFill/>
              </a:ln>
              <a:effectLst/>
            </c:spPr>
            <c:txPr>
              <a:bodyPr/>
              <a:lstStyle/>
              <a:p>
                <a:pPr>
                  <a:defRPr lang="en-GB"/>
                </a:pPr>
                <a:endParaRPr lang="en-US"/>
              </a:p>
            </c:txPr>
            <c:showCatName val="1"/>
            <c:showPercent val="1"/>
            <c:extLst xmlns:c16r2="http://schemas.microsoft.com/office/drawing/2015/06/chart">
              <c:ext xmlns:c15="http://schemas.microsoft.com/office/drawing/2012/chart" uri="{CE6537A1-D6FC-4f65-9D91-7224C49458BB}"/>
            </c:extLst>
          </c:dLbls>
          <c:cat>
            <c:strRef>
              <c:f>Sheet1!$B$57:$B$59</c:f>
              <c:strCache>
                <c:ptCount val="3"/>
                <c:pt idx="0">
                  <c:v>Tôm thẻ chân trắng</c:v>
                </c:pt>
                <c:pt idx="1">
                  <c:v>Tôm sú</c:v>
                </c:pt>
                <c:pt idx="2">
                  <c:v>Tôm biển</c:v>
                </c:pt>
              </c:strCache>
            </c:strRef>
          </c:cat>
          <c:val>
            <c:numRef>
              <c:f>Sheet1!$C$57:$C$59</c:f>
              <c:numCache>
                <c:formatCode>0%</c:formatCode>
                <c:ptCount val="3"/>
                <c:pt idx="0" formatCode="0.00%">
                  <c:v>0.79900000000000004</c:v>
                </c:pt>
                <c:pt idx="1">
                  <c:v>0.12000000000000002</c:v>
                </c:pt>
                <c:pt idx="2" formatCode="0.00%">
                  <c:v>8.1000000000000003E-2</c:v>
                </c:pt>
              </c:numCache>
            </c:numRef>
          </c:val>
          <c:extLst xmlns:c16r2="http://schemas.microsoft.com/office/drawing/2015/06/chart">
            <c:ext xmlns:c16="http://schemas.microsoft.com/office/drawing/2014/chart" uri="{C3380CC4-5D6E-409C-BE32-E72D297353CC}">
              <c16:uniqueId val="{00000003-31DA-D84C-B8BB-D7B21ECAB32C}"/>
            </c:ext>
          </c:extLst>
        </c:ser>
        <c:dLbls>
          <c:showCatName val="1"/>
          <c:showPercent val="1"/>
        </c:dLbls>
        <c:firstSliceAng val="0"/>
      </c:pie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GB"/>
            </a:pPr>
            <a:r>
              <a:rPr lang="en-US" sz="1200"/>
              <a:t>Diện</a:t>
            </a:r>
            <a:r>
              <a:rPr lang="en-US" sz="1200" baseline="0"/>
              <a:t> tích cây lương thực có hạt, trồng rừng và nuôi trồng thủy sản của Thái Nguyên (nghìn ha)</a:t>
            </a:r>
            <a:endParaRPr lang="en-US" sz="1200"/>
          </a:p>
        </c:rich>
      </c:tx>
      <c:layout/>
    </c:title>
    <c:plotArea>
      <c:layout/>
      <c:barChart>
        <c:barDir val="col"/>
        <c:grouping val="clustered"/>
        <c:ser>
          <c:idx val="0"/>
          <c:order val="0"/>
          <c:tx>
            <c:strRef>
              <c:f>Sheet1!$A$41</c:f>
              <c:strCache>
                <c:ptCount val="1"/>
                <c:pt idx="0">
                  <c:v>Diện tích cây lương thực có hạt</c:v>
                </c:pt>
              </c:strCache>
            </c:strRef>
          </c:tx>
          <c:cat>
            <c:numRef>
              <c:f>Sheet1!$B$40:$E$40</c:f>
              <c:numCache>
                <c:formatCode>General</c:formatCode>
                <c:ptCount val="3"/>
                <c:pt idx="0">
                  <c:v>2017</c:v>
                </c:pt>
                <c:pt idx="1">
                  <c:v>2018</c:v>
                </c:pt>
                <c:pt idx="2">
                  <c:v>2019</c:v>
                </c:pt>
              </c:numCache>
            </c:numRef>
          </c:cat>
          <c:val>
            <c:numRef>
              <c:f>Sheet1!$B$41:$E$41</c:f>
              <c:numCache>
                <c:formatCode>General</c:formatCode>
                <c:ptCount val="3"/>
                <c:pt idx="0" formatCode="0.0">
                  <c:v>88.9</c:v>
                </c:pt>
                <c:pt idx="1">
                  <c:v>87.9</c:v>
                </c:pt>
                <c:pt idx="2" formatCode="0.0">
                  <c:v>87</c:v>
                </c:pt>
              </c:numCache>
            </c:numRef>
          </c:val>
          <c:extLst xmlns:c16r2="http://schemas.microsoft.com/office/drawing/2015/06/chart">
            <c:ext xmlns:c16="http://schemas.microsoft.com/office/drawing/2014/chart" uri="{C3380CC4-5D6E-409C-BE32-E72D297353CC}">
              <c16:uniqueId val="{00000000-5E44-E440-889B-F12A5DD61595}"/>
            </c:ext>
          </c:extLst>
        </c:ser>
        <c:ser>
          <c:idx val="1"/>
          <c:order val="1"/>
          <c:tx>
            <c:strRef>
              <c:f>Sheet1!$A$42</c:f>
              <c:strCache>
                <c:ptCount val="1"/>
                <c:pt idx="0">
                  <c:v>Diện tích trồng lúa</c:v>
                </c:pt>
              </c:strCache>
            </c:strRef>
          </c:tx>
          <c:cat>
            <c:numRef>
              <c:f>Sheet1!$B$40:$E$40</c:f>
              <c:numCache>
                <c:formatCode>General</c:formatCode>
                <c:ptCount val="3"/>
                <c:pt idx="0">
                  <c:v>2017</c:v>
                </c:pt>
                <c:pt idx="1">
                  <c:v>2018</c:v>
                </c:pt>
                <c:pt idx="2">
                  <c:v>2019</c:v>
                </c:pt>
              </c:numCache>
            </c:numRef>
          </c:cat>
          <c:val>
            <c:numRef>
              <c:f>Sheet1!$B$42:$E$42</c:f>
              <c:numCache>
                <c:formatCode>General</c:formatCode>
                <c:ptCount val="3"/>
                <c:pt idx="0" formatCode="0.0">
                  <c:v>71.099999999999994</c:v>
                </c:pt>
                <c:pt idx="1">
                  <c:v>70.7</c:v>
                </c:pt>
                <c:pt idx="2" formatCode="0.0">
                  <c:v>70.099999999999994</c:v>
                </c:pt>
              </c:numCache>
            </c:numRef>
          </c:val>
          <c:extLst xmlns:c16r2="http://schemas.microsoft.com/office/drawing/2015/06/chart">
            <c:ext xmlns:c16="http://schemas.microsoft.com/office/drawing/2014/chart" uri="{C3380CC4-5D6E-409C-BE32-E72D297353CC}">
              <c16:uniqueId val="{00000001-5E44-E440-889B-F12A5DD61595}"/>
            </c:ext>
          </c:extLst>
        </c:ser>
        <c:ser>
          <c:idx val="2"/>
          <c:order val="2"/>
          <c:tx>
            <c:strRef>
              <c:f>Sheet1!$A$43</c:f>
              <c:strCache>
                <c:ptCount val="1"/>
                <c:pt idx="0">
                  <c:v>Diện tích rừng trồng mới</c:v>
                </c:pt>
              </c:strCache>
            </c:strRef>
          </c:tx>
          <c:cat>
            <c:numRef>
              <c:f>Sheet1!$B$40:$E$40</c:f>
              <c:numCache>
                <c:formatCode>General</c:formatCode>
                <c:ptCount val="3"/>
                <c:pt idx="0">
                  <c:v>2017</c:v>
                </c:pt>
                <c:pt idx="1">
                  <c:v>2018</c:v>
                </c:pt>
                <c:pt idx="2">
                  <c:v>2019</c:v>
                </c:pt>
              </c:numCache>
            </c:numRef>
          </c:cat>
          <c:val>
            <c:numRef>
              <c:f>Sheet1!$B$43:$E$43</c:f>
              <c:numCache>
                <c:formatCode>General</c:formatCode>
                <c:ptCount val="3"/>
                <c:pt idx="0" formatCode="0.0">
                  <c:v>11.2</c:v>
                </c:pt>
                <c:pt idx="1">
                  <c:v>11.6</c:v>
                </c:pt>
                <c:pt idx="2" formatCode="0.0">
                  <c:v>7</c:v>
                </c:pt>
              </c:numCache>
            </c:numRef>
          </c:val>
          <c:extLst xmlns:c16r2="http://schemas.microsoft.com/office/drawing/2015/06/chart">
            <c:ext xmlns:c16="http://schemas.microsoft.com/office/drawing/2014/chart" uri="{C3380CC4-5D6E-409C-BE32-E72D297353CC}">
              <c16:uniqueId val="{00000002-5E44-E440-889B-F12A5DD61595}"/>
            </c:ext>
          </c:extLst>
        </c:ser>
        <c:ser>
          <c:idx val="3"/>
          <c:order val="3"/>
          <c:tx>
            <c:strRef>
              <c:f>Sheet1!$A$44</c:f>
              <c:strCache>
                <c:ptCount val="1"/>
                <c:pt idx="0">
                  <c:v>Diện tích nuôi trồng thủy sản</c:v>
                </c:pt>
              </c:strCache>
            </c:strRef>
          </c:tx>
          <c:cat>
            <c:numRef>
              <c:f>Sheet1!$B$40:$E$40</c:f>
              <c:numCache>
                <c:formatCode>General</c:formatCode>
                <c:ptCount val="3"/>
                <c:pt idx="0">
                  <c:v>2017</c:v>
                </c:pt>
                <c:pt idx="1">
                  <c:v>2018</c:v>
                </c:pt>
                <c:pt idx="2">
                  <c:v>2019</c:v>
                </c:pt>
              </c:numCache>
            </c:numRef>
          </c:cat>
          <c:val>
            <c:numRef>
              <c:f>Sheet1!$B$44:$E$44</c:f>
              <c:numCache>
                <c:formatCode>General</c:formatCode>
                <c:ptCount val="3"/>
                <c:pt idx="0" formatCode="0.0">
                  <c:v>5.8</c:v>
                </c:pt>
                <c:pt idx="1">
                  <c:v>5.9</c:v>
                </c:pt>
                <c:pt idx="2" formatCode="0.0">
                  <c:v>5.9</c:v>
                </c:pt>
              </c:numCache>
            </c:numRef>
          </c:val>
          <c:extLst xmlns:c16r2="http://schemas.microsoft.com/office/drawing/2015/06/chart">
            <c:ext xmlns:c16="http://schemas.microsoft.com/office/drawing/2014/chart" uri="{C3380CC4-5D6E-409C-BE32-E72D297353CC}">
              <c16:uniqueId val="{00000003-5E44-E440-889B-F12A5DD61595}"/>
            </c:ext>
          </c:extLst>
        </c:ser>
        <c:gapWidth val="75"/>
        <c:overlap val="-25"/>
        <c:axId val="35551872"/>
        <c:axId val="35565952"/>
      </c:barChart>
      <c:catAx>
        <c:axId val="35551872"/>
        <c:scaling>
          <c:orientation val="minMax"/>
        </c:scaling>
        <c:axPos val="b"/>
        <c:numFmt formatCode="General" sourceLinked="1"/>
        <c:majorTickMark val="none"/>
        <c:tickLblPos val="nextTo"/>
        <c:txPr>
          <a:bodyPr/>
          <a:lstStyle/>
          <a:p>
            <a:pPr>
              <a:defRPr lang="en-GB"/>
            </a:pPr>
            <a:endParaRPr lang="en-US"/>
          </a:p>
        </c:txPr>
        <c:crossAx val="35565952"/>
        <c:crosses val="autoZero"/>
        <c:auto val="1"/>
        <c:lblAlgn val="ctr"/>
        <c:lblOffset val="100"/>
      </c:catAx>
      <c:valAx>
        <c:axId val="35565952"/>
        <c:scaling>
          <c:orientation val="minMax"/>
        </c:scaling>
        <c:axPos val="l"/>
        <c:majorGridlines/>
        <c:numFmt formatCode="0.0" sourceLinked="1"/>
        <c:majorTickMark val="none"/>
        <c:tickLblPos val="nextTo"/>
        <c:spPr>
          <a:ln w="9525">
            <a:noFill/>
          </a:ln>
        </c:spPr>
        <c:txPr>
          <a:bodyPr/>
          <a:lstStyle/>
          <a:p>
            <a:pPr>
              <a:defRPr lang="en-GB"/>
            </a:pPr>
            <a:endParaRPr lang="en-US"/>
          </a:p>
        </c:txPr>
        <c:crossAx val="35551872"/>
        <c:crosses val="autoZero"/>
        <c:crossBetween val="between"/>
      </c:valAx>
    </c:plotArea>
    <c:legend>
      <c:legendPos val="b"/>
      <c:layout/>
      <c:txPr>
        <a:bodyPr/>
        <a:lstStyle/>
        <a:p>
          <a:pPr>
            <a:defRPr lang="en-GB" sz="900"/>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212DF-E12F-40E4-8D44-A5D50A97E04C}"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en-US"/>
        </a:p>
      </dgm:t>
    </dgm:pt>
    <dgm:pt modelId="{4C3D9044-1F6B-4A36-88A2-856F2676B2D5}">
      <dgm:prSet phldrT="[Text]"/>
      <dgm:spPr/>
      <dgm:t>
        <a:bodyPr/>
        <a:lstStyle/>
        <a:p>
          <a:r>
            <a:rPr lang="en-US" b="1">
              <a:latin typeface="Times New Roman" pitchFamily="18" charset="0"/>
              <a:cs typeface="Times New Roman" pitchFamily="18" charset="0"/>
            </a:rPr>
            <a:t>Phần 1</a:t>
          </a:r>
          <a:r>
            <a:rPr lang="en-US">
              <a:latin typeface="Times New Roman" pitchFamily="18" charset="0"/>
              <a:cs typeface="Times New Roman" pitchFamily="18" charset="0"/>
            </a:rPr>
            <a:t>: EVFTA là gì?</a:t>
          </a:r>
          <a:endParaRPr lang="en-US" dirty="0"/>
        </a:p>
      </dgm:t>
    </dgm:pt>
    <dgm:pt modelId="{6EC40885-2693-4D35-B985-BE5FEFCF4E38}" type="parTrans" cxnId="{3873A890-0580-4A15-B01D-829C912BED64}">
      <dgm:prSet/>
      <dgm:spPr/>
      <dgm:t>
        <a:bodyPr/>
        <a:lstStyle/>
        <a:p>
          <a:endParaRPr lang="en-US"/>
        </a:p>
      </dgm:t>
    </dgm:pt>
    <dgm:pt modelId="{1675C1F1-FA66-4EC0-BD9B-B59FFF18CCA7}" type="sibTrans" cxnId="{3873A890-0580-4A15-B01D-829C912BED64}">
      <dgm:prSet/>
      <dgm:spPr/>
      <dgm:t>
        <a:bodyPr/>
        <a:lstStyle/>
        <a:p>
          <a:endParaRPr lang="en-US"/>
        </a:p>
      </dgm:t>
    </dgm:pt>
    <dgm:pt modelId="{0DAA27DC-732B-4686-963D-72596B66ED46}">
      <dgm:prSet phldrT="[Text]"/>
      <dgm:spPr/>
      <dgm:t>
        <a:bodyPr/>
        <a:lstStyle/>
        <a:p>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2: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EVFTA</a:t>
          </a:r>
          <a:endParaRPr lang="en-US" dirty="0"/>
        </a:p>
      </dgm:t>
    </dgm:pt>
    <dgm:pt modelId="{3AD82759-0D15-440D-9007-B3797E10948B}" type="parTrans" cxnId="{571385DD-9550-44FC-97BF-B1C7AB27B8BA}">
      <dgm:prSet/>
      <dgm:spPr/>
      <dgm:t>
        <a:bodyPr/>
        <a:lstStyle/>
        <a:p>
          <a:endParaRPr lang="en-US"/>
        </a:p>
      </dgm:t>
    </dgm:pt>
    <dgm:pt modelId="{B642097D-F9FC-4C5F-89C0-F12E0AC8B4E0}" type="sibTrans" cxnId="{571385DD-9550-44FC-97BF-B1C7AB27B8BA}">
      <dgm:prSet/>
      <dgm:spPr/>
      <dgm:t>
        <a:bodyPr/>
        <a:lstStyle/>
        <a:p>
          <a:endParaRPr lang="en-US"/>
        </a:p>
      </dgm:t>
    </dgm:pt>
    <dgm:pt modelId="{D0238DCA-0DEF-4C33-A418-257CC5EF9A0B}">
      <dgm:prSet phldrT="[Text]"/>
      <dgm:spPr/>
      <dgm:t>
        <a:bodyPr/>
        <a:lstStyle/>
        <a:p>
          <a:r>
            <a:rPr lang="en-GB" b="1"/>
            <a:t>Phần 3: </a:t>
          </a:r>
          <a:r>
            <a:rPr lang="en-GB"/>
            <a:t>Giải pháp thực thi hiệu quả</a:t>
          </a:r>
          <a:endParaRPr lang="en-US" dirty="0"/>
        </a:p>
      </dgm:t>
    </dgm:pt>
    <dgm:pt modelId="{566057D2-AC7B-4C06-9A1A-839893C505CE}" type="parTrans" cxnId="{C98DAE14-3B55-451D-86FB-6BFFFE22AE33}">
      <dgm:prSet/>
      <dgm:spPr/>
      <dgm:t>
        <a:bodyPr/>
        <a:lstStyle/>
        <a:p>
          <a:endParaRPr lang="en-US"/>
        </a:p>
      </dgm:t>
    </dgm:pt>
    <dgm:pt modelId="{6B0B2D91-B3A4-42EE-B617-7A6006445309}" type="sibTrans" cxnId="{C98DAE14-3B55-451D-86FB-6BFFFE22AE33}">
      <dgm:prSet/>
      <dgm:spPr/>
      <dgm:t>
        <a:bodyPr/>
        <a:lstStyle/>
        <a:p>
          <a:endParaRPr lang="en-US"/>
        </a:p>
      </dgm:t>
    </dgm:pt>
    <dgm:pt modelId="{62C24C0F-74CE-4C34-A552-6FDACF4EACFC}">
      <dgm:prSet phldrT="[Text]"/>
      <dgm:spPr/>
      <dgm:t>
        <a:bodyPr/>
        <a:lstStyle/>
        <a:p>
          <a:r>
            <a:rPr lang="en-GB" b="1" dirty="0" err="1"/>
            <a:t>Phần</a:t>
          </a:r>
          <a:r>
            <a:rPr lang="en-GB" b="1" dirty="0"/>
            <a:t> 4: </a:t>
          </a:r>
          <a:r>
            <a:rPr lang="en-GB" dirty="0" err="1"/>
            <a:t>Nông</a:t>
          </a:r>
          <a:r>
            <a:rPr lang="en-GB" dirty="0"/>
            <a:t> </a:t>
          </a:r>
          <a:r>
            <a:rPr lang="en-GB" dirty="0" err="1"/>
            <a:t>Nghiệp</a:t>
          </a:r>
          <a:r>
            <a:rPr lang="en-GB" dirty="0"/>
            <a:t> </a:t>
          </a:r>
          <a:r>
            <a:rPr lang="en-GB" dirty="0" err="1"/>
            <a:t>Thái</a:t>
          </a:r>
          <a:r>
            <a:rPr lang="en-GB" dirty="0"/>
            <a:t> </a:t>
          </a:r>
          <a:r>
            <a:rPr lang="en-GB" dirty="0" err="1"/>
            <a:t>Nguyên</a:t>
          </a:r>
          <a:r>
            <a:rPr lang="en-GB" dirty="0"/>
            <a:t> </a:t>
          </a:r>
          <a:r>
            <a:rPr lang="en-GB" dirty="0" err="1"/>
            <a:t>trước</a:t>
          </a:r>
          <a:r>
            <a:rPr lang="en-GB" dirty="0"/>
            <a:t> EVFTA</a:t>
          </a:r>
        </a:p>
      </dgm:t>
    </dgm:pt>
    <dgm:pt modelId="{EAD3017B-4C0E-43AD-8EA8-8F0443A3FF2C}" type="parTrans" cxnId="{D31F871B-3373-40EB-8F3A-14A4C3A3066D}">
      <dgm:prSet/>
      <dgm:spPr/>
      <dgm:t>
        <a:bodyPr/>
        <a:lstStyle/>
        <a:p>
          <a:endParaRPr lang="en-US"/>
        </a:p>
      </dgm:t>
    </dgm:pt>
    <dgm:pt modelId="{A34FDDEB-119C-4641-A71C-ECF8158E23A1}" type="sibTrans" cxnId="{D31F871B-3373-40EB-8F3A-14A4C3A3066D}">
      <dgm:prSet/>
      <dgm:spPr/>
      <dgm:t>
        <a:bodyPr/>
        <a:lstStyle/>
        <a:p>
          <a:endParaRPr lang="en-US"/>
        </a:p>
      </dgm:t>
    </dgm:pt>
    <dgm:pt modelId="{296952C1-A445-42AA-A5A9-0F47A28E9BC6}" type="pres">
      <dgm:prSet presAssocID="{923212DF-E12F-40E4-8D44-A5D50A97E04C}" presName="linear" presStyleCnt="0">
        <dgm:presLayoutVars>
          <dgm:dir/>
          <dgm:animLvl val="lvl"/>
          <dgm:resizeHandles val="exact"/>
        </dgm:presLayoutVars>
      </dgm:prSet>
      <dgm:spPr/>
      <dgm:t>
        <a:bodyPr/>
        <a:lstStyle/>
        <a:p>
          <a:endParaRPr lang="en-US"/>
        </a:p>
      </dgm:t>
    </dgm:pt>
    <dgm:pt modelId="{C0C474C6-2ED0-43B5-81C6-1A6643A803F3}" type="pres">
      <dgm:prSet presAssocID="{4C3D9044-1F6B-4A36-88A2-856F2676B2D5}" presName="parentLin" presStyleCnt="0"/>
      <dgm:spPr/>
    </dgm:pt>
    <dgm:pt modelId="{21CE26FF-50F5-4F8A-9065-1803A01D011F}" type="pres">
      <dgm:prSet presAssocID="{4C3D9044-1F6B-4A36-88A2-856F2676B2D5}" presName="parentLeftMargin" presStyleLbl="node1" presStyleIdx="0" presStyleCnt="4"/>
      <dgm:spPr/>
      <dgm:t>
        <a:bodyPr/>
        <a:lstStyle/>
        <a:p>
          <a:endParaRPr lang="en-US"/>
        </a:p>
      </dgm:t>
    </dgm:pt>
    <dgm:pt modelId="{BD55F17F-EFB6-4395-B6B3-2F464227423B}" type="pres">
      <dgm:prSet presAssocID="{4C3D9044-1F6B-4A36-88A2-856F2676B2D5}" presName="parentText" presStyleLbl="node1" presStyleIdx="0" presStyleCnt="4">
        <dgm:presLayoutVars>
          <dgm:chMax val="0"/>
          <dgm:bulletEnabled val="1"/>
        </dgm:presLayoutVars>
      </dgm:prSet>
      <dgm:spPr/>
      <dgm:t>
        <a:bodyPr/>
        <a:lstStyle/>
        <a:p>
          <a:endParaRPr lang="en-US"/>
        </a:p>
      </dgm:t>
    </dgm:pt>
    <dgm:pt modelId="{D4C8DDD0-25BA-402C-8657-F6BCD49F78A2}" type="pres">
      <dgm:prSet presAssocID="{4C3D9044-1F6B-4A36-88A2-856F2676B2D5}" presName="negativeSpace" presStyleCnt="0"/>
      <dgm:spPr/>
    </dgm:pt>
    <dgm:pt modelId="{C9507B33-7AD1-432E-8CD5-448A2DCA37EA}" type="pres">
      <dgm:prSet presAssocID="{4C3D9044-1F6B-4A36-88A2-856F2676B2D5}" presName="childText" presStyleLbl="conFgAcc1" presStyleIdx="0" presStyleCnt="4">
        <dgm:presLayoutVars>
          <dgm:bulletEnabled val="1"/>
        </dgm:presLayoutVars>
      </dgm:prSet>
      <dgm:spPr/>
    </dgm:pt>
    <dgm:pt modelId="{6D38183D-3125-40F0-AB3E-A66FF9E58118}" type="pres">
      <dgm:prSet presAssocID="{1675C1F1-FA66-4EC0-BD9B-B59FFF18CCA7}" presName="spaceBetweenRectangles" presStyleCnt="0"/>
      <dgm:spPr/>
    </dgm:pt>
    <dgm:pt modelId="{3F9036B4-52F9-445C-A9EC-402F7766E884}" type="pres">
      <dgm:prSet presAssocID="{0DAA27DC-732B-4686-963D-72596B66ED46}" presName="parentLin" presStyleCnt="0"/>
      <dgm:spPr/>
    </dgm:pt>
    <dgm:pt modelId="{91CEC117-6109-482E-8E35-0F9878AF21AE}" type="pres">
      <dgm:prSet presAssocID="{0DAA27DC-732B-4686-963D-72596B66ED46}" presName="parentLeftMargin" presStyleLbl="node1" presStyleIdx="0" presStyleCnt="4"/>
      <dgm:spPr/>
      <dgm:t>
        <a:bodyPr/>
        <a:lstStyle/>
        <a:p>
          <a:endParaRPr lang="en-US"/>
        </a:p>
      </dgm:t>
    </dgm:pt>
    <dgm:pt modelId="{691267DC-5DBB-414B-80ED-6E2C49192A9A}" type="pres">
      <dgm:prSet presAssocID="{0DAA27DC-732B-4686-963D-72596B66ED46}" presName="parentText" presStyleLbl="node1" presStyleIdx="1" presStyleCnt="4">
        <dgm:presLayoutVars>
          <dgm:chMax val="0"/>
          <dgm:bulletEnabled val="1"/>
        </dgm:presLayoutVars>
      </dgm:prSet>
      <dgm:spPr/>
      <dgm:t>
        <a:bodyPr/>
        <a:lstStyle/>
        <a:p>
          <a:endParaRPr lang="en-US"/>
        </a:p>
      </dgm:t>
    </dgm:pt>
    <dgm:pt modelId="{B0B2AFD7-40C6-423A-A2B1-F6E8FA236968}" type="pres">
      <dgm:prSet presAssocID="{0DAA27DC-732B-4686-963D-72596B66ED46}" presName="negativeSpace" presStyleCnt="0"/>
      <dgm:spPr/>
    </dgm:pt>
    <dgm:pt modelId="{6994D2D9-1E5C-4C5C-811A-E2CF84EE90CC}" type="pres">
      <dgm:prSet presAssocID="{0DAA27DC-732B-4686-963D-72596B66ED46}" presName="childText" presStyleLbl="conFgAcc1" presStyleIdx="1" presStyleCnt="4">
        <dgm:presLayoutVars>
          <dgm:bulletEnabled val="1"/>
        </dgm:presLayoutVars>
      </dgm:prSet>
      <dgm:spPr/>
    </dgm:pt>
    <dgm:pt modelId="{E5D531B6-F572-479B-B657-F8AF8294E538}" type="pres">
      <dgm:prSet presAssocID="{B642097D-F9FC-4C5F-89C0-F12E0AC8B4E0}" presName="spaceBetweenRectangles" presStyleCnt="0"/>
      <dgm:spPr/>
    </dgm:pt>
    <dgm:pt modelId="{76ABBB9D-B1BF-4693-80D4-C085CDF161B1}" type="pres">
      <dgm:prSet presAssocID="{D0238DCA-0DEF-4C33-A418-257CC5EF9A0B}" presName="parentLin" presStyleCnt="0"/>
      <dgm:spPr/>
    </dgm:pt>
    <dgm:pt modelId="{572A107E-F58D-4068-AE7B-10D3AB1B3399}" type="pres">
      <dgm:prSet presAssocID="{D0238DCA-0DEF-4C33-A418-257CC5EF9A0B}" presName="parentLeftMargin" presStyleLbl="node1" presStyleIdx="1" presStyleCnt="4"/>
      <dgm:spPr/>
      <dgm:t>
        <a:bodyPr/>
        <a:lstStyle/>
        <a:p>
          <a:endParaRPr lang="en-US"/>
        </a:p>
      </dgm:t>
    </dgm:pt>
    <dgm:pt modelId="{70138A51-5FCF-49A2-9115-CD6FA98173C8}" type="pres">
      <dgm:prSet presAssocID="{D0238DCA-0DEF-4C33-A418-257CC5EF9A0B}" presName="parentText" presStyleLbl="node1" presStyleIdx="2" presStyleCnt="4">
        <dgm:presLayoutVars>
          <dgm:chMax val="0"/>
          <dgm:bulletEnabled val="1"/>
        </dgm:presLayoutVars>
      </dgm:prSet>
      <dgm:spPr/>
      <dgm:t>
        <a:bodyPr/>
        <a:lstStyle/>
        <a:p>
          <a:endParaRPr lang="en-US"/>
        </a:p>
      </dgm:t>
    </dgm:pt>
    <dgm:pt modelId="{5BBDE239-CC96-4538-950B-D23CFD64D56C}" type="pres">
      <dgm:prSet presAssocID="{D0238DCA-0DEF-4C33-A418-257CC5EF9A0B}" presName="negativeSpace" presStyleCnt="0"/>
      <dgm:spPr/>
    </dgm:pt>
    <dgm:pt modelId="{EA778664-E589-441E-B912-4DD6531C8132}" type="pres">
      <dgm:prSet presAssocID="{D0238DCA-0DEF-4C33-A418-257CC5EF9A0B}" presName="childText" presStyleLbl="conFgAcc1" presStyleIdx="2" presStyleCnt="4">
        <dgm:presLayoutVars>
          <dgm:bulletEnabled val="1"/>
        </dgm:presLayoutVars>
      </dgm:prSet>
      <dgm:spPr/>
    </dgm:pt>
    <dgm:pt modelId="{2E685DC6-83C0-4804-9B0C-DCE934EB38AB}" type="pres">
      <dgm:prSet presAssocID="{6B0B2D91-B3A4-42EE-B617-7A6006445309}" presName="spaceBetweenRectangles" presStyleCnt="0"/>
      <dgm:spPr/>
    </dgm:pt>
    <dgm:pt modelId="{3A536B4C-09FC-4949-B276-51D81D38C245}" type="pres">
      <dgm:prSet presAssocID="{62C24C0F-74CE-4C34-A552-6FDACF4EACFC}" presName="parentLin" presStyleCnt="0"/>
      <dgm:spPr/>
    </dgm:pt>
    <dgm:pt modelId="{2D09A6C8-E113-456A-A11F-A901E82E389B}" type="pres">
      <dgm:prSet presAssocID="{62C24C0F-74CE-4C34-A552-6FDACF4EACFC}" presName="parentLeftMargin" presStyleLbl="node1" presStyleIdx="2" presStyleCnt="4"/>
      <dgm:spPr/>
      <dgm:t>
        <a:bodyPr/>
        <a:lstStyle/>
        <a:p>
          <a:endParaRPr lang="en-US"/>
        </a:p>
      </dgm:t>
    </dgm:pt>
    <dgm:pt modelId="{448C2C4B-E411-44CB-B4C6-95763D7152CC}" type="pres">
      <dgm:prSet presAssocID="{62C24C0F-74CE-4C34-A552-6FDACF4EACFC}" presName="parentText" presStyleLbl="node1" presStyleIdx="3" presStyleCnt="4">
        <dgm:presLayoutVars>
          <dgm:chMax val="0"/>
          <dgm:bulletEnabled val="1"/>
        </dgm:presLayoutVars>
      </dgm:prSet>
      <dgm:spPr/>
      <dgm:t>
        <a:bodyPr/>
        <a:lstStyle/>
        <a:p>
          <a:endParaRPr lang="en-US"/>
        </a:p>
      </dgm:t>
    </dgm:pt>
    <dgm:pt modelId="{28A84D03-E404-40F3-998B-D9F279033CDE}" type="pres">
      <dgm:prSet presAssocID="{62C24C0F-74CE-4C34-A552-6FDACF4EACFC}" presName="negativeSpace" presStyleCnt="0"/>
      <dgm:spPr/>
    </dgm:pt>
    <dgm:pt modelId="{655528EF-A1F7-4EEA-8C23-CD1E54194C67}" type="pres">
      <dgm:prSet presAssocID="{62C24C0F-74CE-4C34-A552-6FDACF4EACFC}" presName="childText" presStyleLbl="conFgAcc1" presStyleIdx="3" presStyleCnt="4">
        <dgm:presLayoutVars>
          <dgm:bulletEnabled val="1"/>
        </dgm:presLayoutVars>
      </dgm:prSet>
      <dgm:spPr/>
    </dgm:pt>
  </dgm:ptLst>
  <dgm:cxnLst>
    <dgm:cxn modelId="{ABEEB3AB-E03F-4221-989F-335AC1B08918}" type="presOf" srcId="{D0238DCA-0DEF-4C33-A418-257CC5EF9A0B}" destId="{70138A51-5FCF-49A2-9115-CD6FA98173C8}" srcOrd="1" destOrd="0" presId="urn:microsoft.com/office/officeart/2005/8/layout/list1"/>
    <dgm:cxn modelId="{571385DD-9550-44FC-97BF-B1C7AB27B8BA}" srcId="{923212DF-E12F-40E4-8D44-A5D50A97E04C}" destId="{0DAA27DC-732B-4686-963D-72596B66ED46}" srcOrd="1" destOrd="0" parTransId="{3AD82759-0D15-440D-9007-B3797E10948B}" sibTransId="{B642097D-F9FC-4C5F-89C0-F12E0AC8B4E0}"/>
    <dgm:cxn modelId="{3EB9414E-9318-4EA9-87D5-E73CC2EF365D}" type="presOf" srcId="{923212DF-E12F-40E4-8D44-A5D50A97E04C}" destId="{296952C1-A445-42AA-A5A9-0F47A28E9BC6}" srcOrd="0" destOrd="0" presId="urn:microsoft.com/office/officeart/2005/8/layout/list1"/>
    <dgm:cxn modelId="{44194B38-98A3-444B-9C3B-2E321FA0D553}" type="presOf" srcId="{62C24C0F-74CE-4C34-A552-6FDACF4EACFC}" destId="{2D09A6C8-E113-456A-A11F-A901E82E389B}" srcOrd="0" destOrd="0" presId="urn:microsoft.com/office/officeart/2005/8/layout/list1"/>
    <dgm:cxn modelId="{C98DAE14-3B55-451D-86FB-6BFFFE22AE33}" srcId="{923212DF-E12F-40E4-8D44-A5D50A97E04C}" destId="{D0238DCA-0DEF-4C33-A418-257CC5EF9A0B}" srcOrd="2" destOrd="0" parTransId="{566057D2-AC7B-4C06-9A1A-839893C505CE}" sibTransId="{6B0B2D91-B3A4-42EE-B617-7A6006445309}"/>
    <dgm:cxn modelId="{4037E50E-11EB-4A2A-A814-AD0B977889DD}" type="presOf" srcId="{4C3D9044-1F6B-4A36-88A2-856F2676B2D5}" destId="{BD55F17F-EFB6-4395-B6B3-2F464227423B}" srcOrd="1" destOrd="0" presId="urn:microsoft.com/office/officeart/2005/8/layout/list1"/>
    <dgm:cxn modelId="{549DC37D-F916-4EBE-904D-F79EAD57373F}" type="presOf" srcId="{4C3D9044-1F6B-4A36-88A2-856F2676B2D5}" destId="{21CE26FF-50F5-4F8A-9065-1803A01D011F}" srcOrd="0" destOrd="0" presId="urn:microsoft.com/office/officeart/2005/8/layout/list1"/>
    <dgm:cxn modelId="{7BD9A59E-E5D3-4321-8608-12CD02DF4A25}" type="presOf" srcId="{0DAA27DC-732B-4686-963D-72596B66ED46}" destId="{91CEC117-6109-482E-8E35-0F9878AF21AE}" srcOrd="0" destOrd="0" presId="urn:microsoft.com/office/officeart/2005/8/layout/list1"/>
    <dgm:cxn modelId="{70379BEE-C535-4FE0-964F-D732023283BF}" type="presOf" srcId="{62C24C0F-74CE-4C34-A552-6FDACF4EACFC}" destId="{448C2C4B-E411-44CB-B4C6-95763D7152CC}" srcOrd="1" destOrd="0" presId="urn:microsoft.com/office/officeart/2005/8/layout/list1"/>
    <dgm:cxn modelId="{D31F871B-3373-40EB-8F3A-14A4C3A3066D}" srcId="{923212DF-E12F-40E4-8D44-A5D50A97E04C}" destId="{62C24C0F-74CE-4C34-A552-6FDACF4EACFC}" srcOrd="3" destOrd="0" parTransId="{EAD3017B-4C0E-43AD-8EA8-8F0443A3FF2C}" sibTransId="{A34FDDEB-119C-4641-A71C-ECF8158E23A1}"/>
    <dgm:cxn modelId="{1EB0F05B-7715-40CE-A6A0-94D0ED74010B}" type="presOf" srcId="{D0238DCA-0DEF-4C33-A418-257CC5EF9A0B}" destId="{572A107E-F58D-4068-AE7B-10D3AB1B3399}" srcOrd="0" destOrd="0" presId="urn:microsoft.com/office/officeart/2005/8/layout/list1"/>
    <dgm:cxn modelId="{0F136A9A-3CB0-4ABE-9D0E-9A845A83E771}" type="presOf" srcId="{0DAA27DC-732B-4686-963D-72596B66ED46}" destId="{691267DC-5DBB-414B-80ED-6E2C49192A9A}" srcOrd="1" destOrd="0" presId="urn:microsoft.com/office/officeart/2005/8/layout/list1"/>
    <dgm:cxn modelId="{3873A890-0580-4A15-B01D-829C912BED64}" srcId="{923212DF-E12F-40E4-8D44-A5D50A97E04C}" destId="{4C3D9044-1F6B-4A36-88A2-856F2676B2D5}" srcOrd="0" destOrd="0" parTransId="{6EC40885-2693-4D35-B985-BE5FEFCF4E38}" sibTransId="{1675C1F1-FA66-4EC0-BD9B-B59FFF18CCA7}"/>
    <dgm:cxn modelId="{11E8842B-E643-4F9E-8D4A-1FDA44B7E10F}" type="presParOf" srcId="{296952C1-A445-42AA-A5A9-0F47A28E9BC6}" destId="{C0C474C6-2ED0-43B5-81C6-1A6643A803F3}" srcOrd="0" destOrd="0" presId="urn:microsoft.com/office/officeart/2005/8/layout/list1"/>
    <dgm:cxn modelId="{10D81ACA-EB67-4D84-83F2-C501AF635D61}" type="presParOf" srcId="{C0C474C6-2ED0-43B5-81C6-1A6643A803F3}" destId="{21CE26FF-50F5-4F8A-9065-1803A01D011F}" srcOrd="0" destOrd="0" presId="urn:microsoft.com/office/officeart/2005/8/layout/list1"/>
    <dgm:cxn modelId="{D1F0F6C3-E320-4CCF-A8B6-A728124A2173}" type="presParOf" srcId="{C0C474C6-2ED0-43B5-81C6-1A6643A803F3}" destId="{BD55F17F-EFB6-4395-B6B3-2F464227423B}" srcOrd="1" destOrd="0" presId="urn:microsoft.com/office/officeart/2005/8/layout/list1"/>
    <dgm:cxn modelId="{51DB9D8C-357E-411F-A4F1-85D06F5DCEC9}" type="presParOf" srcId="{296952C1-A445-42AA-A5A9-0F47A28E9BC6}" destId="{D4C8DDD0-25BA-402C-8657-F6BCD49F78A2}" srcOrd="1" destOrd="0" presId="urn:microsoft.com/office/officeart/2005/8/layout/list1"/>
    <dgm:cxn modelId="{B99DE83F-63B0-406C-BD22-01C051A065F2}" type="presParOf" srcId="{296952C1-A445-42AA-A5A9-0F47A28E9BC6}" destId="{C9507B33-7AD1-432E-8CD5-448A2DCA37EA}" srcOrd="2" destOrd="0" presId="urn:microsoft.com/office/officeart/2005/8/layout/list1"/>
    <dgm:cxn modelId="{7C3667ED-3078-41F9-9ADC-2A9582C79AAD}" type="presParOf" srcId="{296952C1-A445-42AA-A5A9-0F47A28E9BC6}" destId="{6D38183D-3125-40F0-AB3E-A66FF9E58118}" srcOrd="3" destOrd="0" presId="urn:microsoft.com/office/officeart/2005/8/layout/list1"/>
    <dgm:cxn modelId="{CF751FA8-1BFF-4C18-9BC4-C389059E84B6}" type="presParOf" srcId="{296952C1-A445-42AA-A5A9-0F47A28E9BC6}" destId="{3F9036B4-52F9-445C-A9EC-402F7766E884}" srcOrd="4" destOrd="0" presId="urn:microsoft.com/office/officeart/2005/8/layout/list1"/>
    <dgm:cxn modelId="{E05B5684-DC8F-4D71-BDB7-F47BC5BB0A4F}" type="presParOf" srcId="{3F9036B4-52F9-445C-A9EC-402F7766E884}" destId="{91CEC117-6109-482E-8E35-0F9878AF21AE}" srcOrd="0" destOrd="0" presId="urn:microsoft.com/office/officeart/2005/8/layout/list1"/>
    <dgm:cxn modelId="{88A2E3D8-AC52-4274-9A88-FC4043E60DCB}" type="presParOf" srcId="{3F9036B4-52F9-445C-A9EC-402F7766E884}" destId="{691267DC-5DBB-414B-80ED-6E2C49192A9A}" srcOrd="1" destOrd="0" presId="urn:microsoft.com/office/officeart/2005/8/layout/list1"/>
    <dgm:cxn modelId="{55E6DB6D-0192-4752-9864-A3A8A4DA73C1}" type="presParOf" srcId="{296952C1-A445-42AA-A5A9-0F47A28E9BC6}" destId="{B0B2AFD7-40C6-423A-A2B1-F6E8FA236968}" srcOrd="5" destOrd="0" presId="urn:microsoft.com/office/officeart/2005/8/layout/list1"/>
    <dgm:cxn modelId="{4CAB09F2-5FDA-4797-8115-C3BBB2FB953F}" type="presParOf" srcId="{296952C1-A445-42AA-A5A9-0F47A28E9BC6}" destId="{6994D2D9-1E5C-4C5C-811A-E2CF84EE90CC}" srcOrd="6" destOrd="0" presId="urn:microsoft.com/office/officeart/2005/8/layout/list1"/>
    <dgm:cxn modelId="{F7754AAC-A697-40DC-A77B-79E7AE9638FA}" type="presParOf" srcId="{296952C1-A445-42AA-A5A9-0F47A28E9BC6}" destId="{E5D531B6-F572-479B-B657-F8AF8294E538}" srcOrd="7" destOrd="0" presId="urn:microsoft.com/office/officeart/2005/8/layout/list1"/>
    <dgm:cxn modelId="{274A4A8A-1321-4D07-B880-9A3B4A55A299}" type="presParOf" srcId="{296952C1-A445-42AA-A5A9-0F47A28E9BC6}" destId="{76ABBB9D-B1BF-4693-80D4-C085CDF161B1}" srcOrd="8" destOrd="0" presId="urn:microsoft.com/office/officeart/2005/8/layout/list1"/>
    <dgm:cxn modelId="{2133F26D-D38D-4CB8-8E75-5A25E909D950}" type="presParOf" srcId="{76ABBB9D-B1BF-4693-80D4-C085CDF161B1}" destId="{572A107E-F58D-4068-AE7B-10D3AB1B3399}" srcOrd="0" destOrd="0" presId="urn:microsoft.com/office/officeart/2005/8/layout/list1"/>
    <dgm:cxn modelId="{1802E7B0-3447-4698-BB41-CF3EFB3177A5}" type="presParOf" srcId="{76ABBB9D-B1BF-4693-80D4-C085CDF161B1}" destId="{70138A51-5FCF-49A2-9115-CD6FA98173C8}" srcOrd="1" destOrd="0" presId="urn:microsoft.com/office/officeart/2005/8/layout/list1"/>
    <dgm:cxn modelId="{7DC1E9FF-9E9E-4427-86AC-D1ABB52FEC77}" type="presParOf" srcId="{296952C1-A445-42AA-A5A9-0F47A28E9BC6}" destId="{5BBDE239-CC96-4538-950B-D23CFD64D56C}" srcOrd="9" destOrd="0" presId="urn:microsoft.com/office/officeart/2005/8/layout/list1"/>
    <dgm:cxn modelId="{85CB0FEE-A9C0-4EE7-B0FF-EA92301AB45A}" type="presParOf" srcId="{296952C1-A445-42AA-A5A9-0F47A28E9BC6}" destId="{EA778664-E589-441E-B912-4DD6531C8132}" srcOrd="10" destOrd="0" presId="urn:microsoft.com/office/officeart/2005/8/layout/list1"/>
    <dgm:cxn modelId="{EDA95D6A-543C-4D18-B602-ED2EDB7B52C1}" type="presParOf" srcId="{296952C1-A445-42AA-A5A9-0F47A28E9BC6}" destId="{2E685DC6-83C0-4804-9B0C-DCE934EB38AB}" srcOrd="11" destOrd="0" presId="urn:microsoft.com/office/officeart/2005/8/layout/list1"/>
    <dgm:cxn modelId="{070C922E-0E78-44B2-9F36-846E0C4E0552}" type="presParOf" srcId="{296952C1-A445-42AA-A5A9-0F47A28E9BC6}" destId="{3A536B4C-09FC-4949-B276-51D81D38C245}" srcOrd="12" destOrd="0" presId="urn:microsoft.com/office/officeart/2005/8/layout/list1"/>
    <dgm:cxn modelId="{E32E4292-FB31-4260-B763-132F2654C8E9}" type="presParOf" srcId="{3A536B4C-09FC-4949-B276-51D81D38C245}" destId="{2D09A6C8-E113-456A-A11F-A901E82E389B}" srcOrd="0" destOrd="0" presId="urn:microsoft.com/office/officeart/2005/8/layout/list1"/>
    <dgm:cxn modelId="{F32713F1-F2AC-4090-9FB1-2EA3D0DC4658}" type="presParOf" srcId="{3A536B4C-09FC-4949-B276-51D81D38C245}" destId="{448C2C4B-E411-44CB-B4C6-95763D7152CC}" srcOrd="1" destOrd="0" presId="urn:microsoft.com/office/officeart/2005/8/layout/list1"/>
    <dgm:cxn modelId="{C42CAF3A-56F8-4173-AD03-64FEF23A5FE4}" type="presParOf" srcId="{296952C1-A445-42AA-A5A9-0F47A28E9BC6}" destId="{28A84D03-E404-40F3-998B-D9F279033CDE}" srcOrd="13" destOrd="0" presId="urn:microsoft.com/office/officeart/2005/8/layout/list1"/>
    <dgm:cxn modelId="{506DFF88-4ED8-4DFC-9C7D-229F3A727D5B}" type="presParOf" srcId="{296952C1-A445-42AA-A5A9-0F47A28E9BC6}" destId="{655528EF-A1F7-4EEA-8C23-CD1E54194C67}"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8D883-F055-8043-94C1-A2DCCB901F5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E00671E-7948-D84B-8755-D66F72D2BF96}">
      <dgm:prSet phldrT="[Text]" custT="1"/>
      <dgm:spPr/>
      <dgm:t>
        <a:bodyPr/>
        <a:lstStyle/>
        <a:p>
          <a:pPr>
            <a:buNone/>
          </a:pPr>
          <a:r>
            <a:rPr lang="en-US" sz="2200" dirty="0" err="1">
              <a:solidFill>
                <a:schemeClr val="accent1">
                  <a:lumMod val="25000"/>
                </a:schemeClr>
              </a:solidFill>
            </a:rPr>
            <a:t>Giới</a:t>
          </a:r>
          <a:r>
            <a:rPr lang="en-US" sz="2200" dirty="0">
              <a:solidFill>
                <a:schemeClr val="accent1">
                  <a:lumMod val="25000"/>
                </a:schemeClr>
              </a:solidFill>
            </a:rPr>
            <a:t> </a:t>
          </a:r>
          <a:r>
            <a:rPr lang="en-US" sz="2200" dirty="0" err="1">
              <a:solidFill>
                <a:schemeClr val="accent1">
                  <a:lumMod val="25000"/>
                </a:schemeClr>
              </a:solidFill>
            </a:rPr>
            <a:t>thiệu</a:t>
          </a:r>
          <a:r>
            <a:rPr lang="en-US" sz="2200" dirty="0">
              <a:solidFill>
                <a:schemeClr val="accent1">
                  <a:lumMod val="25000"/>
                </a:schemeClr>
              </a:solidFill>
            </a:rPr>
            <a:t> </a:t>
          </a:r>
          <a:r>
            <a:rPr lang="en-US" sz="2200" dirty="0" err="1">
              <a:solidFill>
                <a:schemeClr val="accent1">
                  <a:lumMod val="25000"/>
                </a:schemeClr>
              </a:solidFill>
            </a:rPr>
            <a:t>chung</a:t>
          </a:r>
          <a:endParaRPr lang="en-GB" sz="2200" dirty="0">
            <a:solidFill>
              <a:schemeClr val="accent1">
                <a:lumMod val="25000"/>
              </a:schemeClr>
            </a:solidFill>
          </a:endParaRPr>
        </a:p>
      </dgm:t>
    </dgm:pt>
    <dgm:pt modelId="{92548ADE-3877-3C4D-AB08-122FC4240ECC}" type="parTrans" cxnId="{3A0970D3-0D9F-7D4A-AFC8-0FC17109E34B}">
      <dgm:prSet/>
      <dgm:spPr/>
      <dgm:t>
        <a:bodyPr/>
        <a:lstStyle/>
        <a:p>
          <a:endParaRPr lang="en-GB" sz="2200">
            <a:solidFill>
              <a:schemeClr val="accent1">
                <a:lumMod val="25000"/>
              </a:schemeClr>
            </a:solidFill>
          </a:endParaRPr>
        </a:p>
      </dgm:t>
    </dgm:pt>
    <dgm:pt modelId="{074C6B3F-734F-004D-9661-A5F2AE995CA2}" type="sibTrans" cxnId="{3A0970D3-0D9F-7D4A-AFC8-0FC17109E34B}">
      <dgm:prSet/>
      <dgm:spPr/>
      <dgm:t>
        <a:bodyPr/>
        <a:lstStyle/>
        <a:p>
          <a:endParaRPr lang="en-GB" sz="2200">
            <a:solidFill>
              <a:schemeClr val="accent1">
                <a:lumMod val="25000"/>
              </a:schemeClr>
            </a:solidFill>
          </a:endParaRPr>
        </a:p>
      </dgm:t>
    </dgm:pt>
    <dgm:pt modelId="{BBAB4E06-B5EF-9D48-BAE2-397F720B435C}">
      <dgm:prSet phldrT="[Text]" custT="1"/>
      <dgm:spPr/>
      <dgm:t>
        <a:bodyPr/>
        <a:lstStyle/>
        <a:p>
          <a:r>
            <a:rPr lang="en-US" sz="2200" dirty="0" err="1">
              <a:solidFill>
                <a:schemeClr val="accent1">
                  <a:lumMod val="25000"/>
                </a:schemeClr>
              </a:solidFill>
            </a:rPr>
            <a:t>Một</a:t>
          </a:r>
          <a:r>
            <a:rPr lang="en-US" sz="2200" dirty="0">
              <a:solidFill>
                <a:schemeClr val="accent1">
                  <a:lumMod val="25000"/>
                </a:schemeClr>
              </a:solidFill>
            </a:rPr>
            <a:t> </a:t>
          </a:r>
          <a:r>
            <a:rPr lang="en-US" sz="2200" dirty="0" err="1">
              <a:solidFill>
                <a:schemeClr val="accent1">
                  <a:lumMod val="25000"/>
                </a:schemeClr>
              </a:solidFill>
            </a:rPr>
            <a:t>số</a:t>
          </a:r>
          <a:r>
            <a:rPr lang="en-US" sz="2200" dirty="0">
              <a:solidFill>
                <a:schemeClr val="accent1">
                  <a:lumMod val="25000"/>
                </a:schemeClr>
              </a:solidFill>
            </a:rPr>
            <a:t> </a:t>
          </a:r>
          <a:r>
            <a:rPr lang="en-US" sz="2200" dirty="0" err="1">
              <a:solidFill>
                <a:schemeClr val="accent1">
                  <a:lumMod val="25000"/>
                </a:schemeClr>
              </a:solidFill>
            </a:rPr>
            <a:t>nội</a:t>
          </a:r>
          <a:r>
            <a:rPr lang="en-US" sz="2200" dirty="0">
              <a:solidFill>
                <a:schemeClr val="accent1">
                  <a:lumMod val="25000"/>
                </a:schemeClr>
              </a:solidFill>
            </a:rPr>
            <a:t> dung </a:t>
          </a:r>
          <a:r>
            <a:rPr lang="en-US" sz="2200" dirty="0" err="1">
              <a:solidFill>
                <a:schemeClr val="accent1">
                  <a:lumMod val="25000"/>
                </a:schemeClr>
              </a:solidFill>
            </a:rPr>
            <a:t>chính</a:t>
          </a:r>
          <a:r>
            <a:rPr lang="en-US" sz="2200" dirty="0">
              <a:solidFill>
                <a:schemeClr val="accent1">
                  <a:lumMod val="25000"/>
                </a:schemeClr>
              </a:solidFill>
            </a:rPr>
            <a:t> </a:t>
          </a:r>
          <a:r>
            <a:rPr lang="en-US" sz="2200" dirty="0" err="1">
              <a:solidFill>
                <a:schemeClr val="accent1">
                  <a:lumMod val="25000"/>
                </a:schemeClr>
              </a:solidFill>
            </a:rPr>
            <a:t>của</a:t>
          </a:r>
          <a:r>
            <a:rPr lang="en-US" sz="2200" dirty="0">
              <a:solidFill>
                <a:schemeClr val="accent1">
                  <a:lumMod val="25000"/>
                </a:schemeClr>
              </a:solidFill>
            </a:rPr>
            <a:t> EVFTA</a:t>
          </a:r>
          <a:endParaRPr lang="en-GB" sz="2200" dirty="0">
            <a:solidFill>
              <a:schemeClr val="accent1">
                <a:lumMod val="25000"/>
              </a:schemeClr>
            </a:solidFill>
          </a:endParaRPr>
        </a:p>
      </dgm:t>
    </dgm:pt>
    <dgm:pt modelId="{87833CA5-E480-144C-AE3B-89E02A1B9F57}" type="parTrans" cxnId="{900C5B00-3BFE-CF4E-B331-13B71CEDA041}">
      <dgm:prSet/>
      <dgm:spPr/>
      <dgm:t>
        <a:bodyPr/>
        <a:lstStyle/>
        <a:p>
          <a:endParaRPr lang="en-GB" sz="2200">
            <a:solidFill>
              <a:schemeClr val="accent1">
                <a:lumMod val="25000"/>
              </a:schemeClr>
            </a:solidFill>
          </a:endParaRPr>
        </a:p>
      </dgm:t>
    </dgm:pt>
    <dgm:pt modelId="{DD482533-4D68-344D-BB6C-8AF0DC99555F}" type="sibTrans" cxnId="{900C5B00-3BFE-CF4E-B331-13B71CEDA041}">
      <dgm:prSet/>
      <dgm:spPr/>
      <dgm:t>
        <a:bodyPr/>
        <a:lstStyle/>
        <a:p>
          <a:endParaRPr lang="en-GB" sz="2200">
            <a:solidFill>
              <a:schemeClr val="accent1">
                <a:lumMod val="25000"/>
              </a:schemeClr>
            </a:solidFill>
          </a:endParaRPr>
        </a:p>
      </dgm:t>
    </dgm:pt>
    <dgm:pt modelId="{8D0E4B5B-EA34-B84C-BAAB-60E08B7C9D2A}">
      <dgm:prSet phldrT="[Text]" custT="1"/>
      <dgm:spPr/>
      <dgm:t>
        <a:bodyPr/>
        <a:lstStyle/>
        <a:p>
          <a:r>
            <a:rPr lang="en-US" sz="2200" dirty="0" err="1">
              <a:solidFill>
                <a:schemeClr val="accent1">
                  <a:lumMod val="25000"/>
                </a:schemeClr>
              </a:solidFill>
            </a:rPr>
            <a:t>Cơ</a:t>
          </a:r>
          <a:r>
            <a:rPr lang="en-US" sz="2200" dirty="0">
              <a:solidFill>
                <a:schemeClr val="accent1">
                  <a:lumMod val="25000"/>
                </a:schemeClr>
              </a:solidFill>
            </a:rPr>
            <a:t> </a:t>
          </a:r>
          <a:r>
            <a:rPr lang="en-US" sz="2200" dirty="0" err="1">
              <a:solidFill>
                <a:schemeClr val="accent1">
                  <a:lumMod val="25000"/>
                </a:schemeClr>
              </a:solidFill>
            </a:rPr>
            <a:t>hội</a:t>
          </a:r>
          <a:r>
            <a:rPr lang="en-US" sz="2200" dirty="0">
              <a:solidFill>
                <a:schemeClr val="accent1">
                  <a:lumMod val="25000"/>
                </a:schemeClr>
              </a:solidFill>
            </a:rPr>
            <a:t> </a:t>
          </a:r>
          <a:r>
            <a:rPr lang="en-US" sz="2200" dirty="0" err="1">
              <a:solidFill>
                <a:schemeClr val="accent1">
                  <a:lumMod val="25000"/>
                </a:schemeClr>
              </a:solidFill>
            </a:rPr>
            <a:t>và</a:t>
          </a:r>
          <a:r>
            <a:rPr lang="en-US" sz="2200" dirty="0">
              <a:solidFill>
                <a:schemeClr val="accent1">
                  <a:lumMod val="25000"/>
                </a:schemeClr>
              </a:solidFill>
            </a:rPr>
            <a:t> </a:t>
          </a:r>
          <a:r>
            <a:rPr lang="en-US" sz="2200" dirty="0" err="1">
              <a:solidFill>
                <a:schemeClr val="accent1">
                  <a:lumMod val="25000"/>
                </a:schemeClr>
              </a:solidFill>
            </a:rPr>
            <a:t>thách</a:t>
          </a:r>
          <a:r>
            <a:rPr lang="en-US" sz="2200" dirty="0">
              <a:solidFill>
                <a:schemeClr val="accent1">
                  <a:lumMod val="25000"/>
                </a:schemeClr>
              </a:solidFill>
            </a:rPr>
            <a:t> </a:t>
          </a:r>
          <a:r>
            <a:rPr lang="en-US" sz="2200" dirty="0" err="1">
              <a:solidFill>
                <a:schemeClr val="accent1">
                  <a:lumMod val="25000"/>
                </a:schemeClr>
              </a:solidFill>
            </a:rPr>
            <a:t>thức</a:t>
          </a:r>
          <a:endParaRPr lang="en-GB" sz="2200" dirty="0">
            <a:solidFill>
              <a:schemeClr val="accent1">
                <a:lumMod val="25000"/>
              </a:schemeClr>
            </a:solidFill>
          </a:endParaRPr>
        </a:p>
      </dgm:t>
    </dgm:pt>
    <dgm:pt modelId="{D6A72C88-58BA-BB45-8D81-717F55CB392A}" type="parTrans" cxnId="{0EB36339-F7E3-5F4C-9EFB-3E250D5848DF}">
      <dgm:prSet/>
      <dgm:spPr/>
      <dgm:t>
        <a:bodyPr/>
        <a:lstStyle/>
        <a:p>
          <a:endParaRPr lang="en-GB" sz="2200">
            <a:solidFill>
              <a:schemeClr val="accent1">
                <a:lumMod val="25000"/>
              </a:schemeClr>
            </a:solidFill>
          </a:endParaRPr>
        </a:p>
      </dgm:t>
    </dgm:pt>
    <dgm:pt modelId="{CE660701-99CE-DA4A-B6FA-0E9A091FC59B}" type="sibTrans" cxnId="{0EB36339-F7E3-5F4C-9EFB-3E250D5848DF}">
      <dgm:prSet/>
      <dgm:spPr/>
      <dgm:t>
        <a:bodyPr/>
        <a:lstStyle/>
        <a:p>
          <a:endParaRPr lang="en-GB" sz="2200">
            <a:solidFill>
              <a:schemeClr val="accent1">
                <a:lumMod val="25000"/>
              </a:schemeClr>
            </a:solidFill>
          </a:endParaRPr>
        </a:p>
      </dgm:t>
    </dgm:pt>
    <dgm:pt modelId="{967ACFEE-0CA2-8B40-A2D5-68A563D51CDC}" type="pres">
      <dgm:prSet presAssocID="{1B58D883-F055-8043-94C1-A2DCCB901F50}" presName="Name0" presStyleCnt="0">
        <dgm:presLayoutVars>
          <dgm:chMax val="7"/>
          <dgm:chPref val="7"/>
          <dgm:dir/>
        </dgm:presLayoutVars>
      </dgm:prSet>
      <dgm:spPr/>
      <dgm:t>
        <a:bodyPr/>
        <a:lstStyle/>
        <a:p>
          <a:endParaRPr lang="en-US"/>
        </a:p>
      </dgm:t>
    </dgm:pt>
    <dgm:pt modelId="{03AC0832-42F6-9048-AEA4-B8DFD1CE8B84}" type="pres">
      <dgm:prSet presAssocID="{1B58D883-F055-8043-94C1-A2DCCB901F50}" presName="Name1" presStyleCnt="0"/>
      <dgm:spPr/>
    </dgm:pt>
    <dgm:pt modelId="{735EBFDE-8F6A-5649-ABE7-60D066EC32D1}" type="pres">
      <dgm:prSet presAssocID="{1B58D883-F055-8043-94C1-A2DCCB901F50}" presName="cycle" presStyleCnt="0"/>
      <dgm:spPr/>
    </dgm:pt>
    <dgm:pt modelId="{181E5901-1282-8E41-853C-E212DEBF3FDE}" type="pres">
      <dgm:prSet presAssocID="{1B58D883-F055-8043-94C1-A2DCCB901F50}" presName="srcNode" presStyleLbl="node1" presStyleIdx="0" presStyleCnt="3"/>
      <dgm:spPr/>
    </dgm:pt>
    <dgm:pt modelId="{2B06534B-E7ED-6641-A6E6-9692A73E3533}" type="pres">
      <dgm:prSet presAssocID="{1B58D883-F055-8043-94C1-A2DCCB901F50}" presName="conn" presStyleLbl="parChTrans1D2" presStyleIdx="0" presStyleCnt="1"/>
      <dgm:spPr/>
      <dgm:t>
        <a:bodyPr/>
        <a:lstStyle/>
        <a:p>
          <a:endParaRPr lang="en-US"/>
        </a:p>
      </dgm:t>
    </dgm:pt>
    <dgm:pt modelId="{9089BBAC-4BF2-1E40-B895-FACB9F6E38E4}" type="pres">
      <dgm:prSet presAssocID="{1B58D883-F055-8043-94C1-A2DCCB901F50}" presName="extraNode" presStyleLbl="node1" presStyleIdx="0" presStyleCnt="3"/>
      <dgm:spPr/>
    </dgm:pt>
    <dgm:pt modelId="{DECC302E-D723-F94F-855A-78B5DBDC09D7}" type="pres">
      <dgm:prSet presAssocID="{1B58D883-F055-8043-94C1-A2DCCB901F50}" presName="dstNode" presStyleLbl="node1" presStyleIdx="0" presStyleCnt="3"/>
      <dgm:spPr/>
    </dgm:pt>
    <dgm:pt modelId="{EAC7F0C0-6559-F141-8010-21A5EB7CA896}" type="pres">
      <dgm:prSet presAssocID="{8E00671E-7948-D84B-8755-D66F72D2BF96}" presName="text_1" presStyleLbl="node1" presStyleIdx="0" presStyleCnt="3">
        <dgm:presLayoutVars>
          <dgm:bulletEnabled val="1"/>
        </dgm:presLayoutVars>
      </dgm:prSet>
      <dgm:spPr/>
      <dgm:t>
        <a:bodyPr/>
        <a:lstStyle/>
        <a:p>
          <a:endParaRPr lang="en-US"/>
        </a:p>
      </dgm:t>
    </dgm:pt>
    <dgm:pt modelId="{B5B2E860-45D5-7749-8741-4E62C0A0F656}" type="pres">
      <dgm:prSet presAssocID="{8E00671E-7948-D84B-8755-D66F72D2BF96}" presName="accent_1" presStyleCnt="0"/>
      <dgm:spPr/>
    </dgm:pt>
    <dgm:pt modelId="{97C98341-13FD-2C4B-A75F-356BB6AC88F0}" type="pres">
      <dgm:prSet presAssocID="{8E00671E-7948-D84B-8755-D66F72D2BF96}" presName="accentRepeatNode" presStyleLbl="solidFgAcc1" presStyleIdx="0" presStyleCnt="3"/>
      <dgm:spPr/>
    </dgm:pt>
    <dgm:pt modelId="{C233A5DD-E1B3-A54F-B2C7-9239AFF14E4E}" type="pres">
      <dgm:prSet presAssocID="{BBAB4E06-B5EF-9D48-BAE2-397F720B435C}" presName="text_2" presStyleLbl="node1" presStyleIdx="1" presStyleCnt="3">
        <dgm:presLayoutVars>
          <dgm:bulletEnabled val="1"/>
        </dgm:presLayoutVars>
      </dgm:prSet>
      <dgm:spPr/>
      <dgm:t>
        <a:bodyPr/>
        <a:lstStyle/>
        <a:p>
          <a:endParaRPr lang="en-US"/>
        </a:p>
      </dgm:t>
    </dgm:pt>
    <dgm:pt modelId="{DFD1F546-CB02-D847-9540-BE37BA70E978}" type="pres">
      <dgm:prSet presAssocID="{BBAB4E06-B5EF-9D48-BAE2-397F720B435C}" presName="accent_2" presStyleCnt="0"/>
      <dgm:spPr/>
    </dgm:pt>
    <dgm:pt modelId="{780EC237-1897-6944-9954-0246B5C4244A}" type="pres">
      <dgm:prSet presAssocID="{BBAB4E06-B5EF-9D48-BAE2-397F720B435C}" presName="accentRepeatNode" presStyleLbl="solidFgAcc1" presStyleIdx="1" presStyleCnt="3"/>
      <dgm:spPr/>
    </dgm:pt>
    <dgm:pt modelId="{40823D14-4E7D-6547-9C70-357AF588BA65}" type="pres">
      <dgm:prSet presAssocID="{8D0E4B5B-EA34-B84C-BAAB-60E08B7C9D2A}" presName="text_3" presStyleLbl="node1" presStyleIdx="2" presStyleCnt="3">
        <dgm:presLayoutVars>
          <dgm:bulletEnabled val="1"/>
        </dgm:presLayoutVars>
      </dgm:prSet>
      <dgm:spPr/>
      <dgm:t>
        <a:bodyPr/>
        <a:lstStyle/>
        <a:p>
          <a:endParaRPr lang="en-US"/>
        </a:p>
      </dgm:t>
    </dgm:pt>
    <dgm:pt modelId="{7BC44B2F-8C0E-7B41-A19B-BA010A7C09EB}" type="pres">
      <dgm:prSet presAssocID="{8D0E4B5B-EA34-B84C-BAAB-60E08B7C9D2A}" presName="accent_3" presStyleCnt="0"/>
      <dgm:spPr/>
    </dgm:pt>
    <dgm:pt modelId="{FD82BCCA-D9AD-F941-BD5F-069D752E5DC5}" type="pres">
      <dgm:prSet presAssocID="{8D0E4B5B-EA34-B84C-BAAB-60E08B7C9D2A}" presName="accentRepeatNode" presStyleLbl="solidFgAcc1" presStyleIdx="2" presStyleCnt="3"/>
      <dgm:spPr/>
    </dgm:pt>
  </dgm:ptLst>
  <dgm:cxnLst>
    <dgm:cxn modelId="{917F56FC-AE08-C14C-9E7C-B1CCBB6EEC3D}" type="presOf" srcId="{8E00671E-7948-D84B-8755-D66F72D2BF96}" destId="{EAC7F0C0-6559-F141-8010-21A5EB7CA896}" srcOrd="0" destOrd="0" presId="urn:microsoft.com/office/officeart/2008/layout/VerticalCurvedList"/>
    <dgm:cxn modelId="{3A0970D3-0D9F-7D4A-AFC8-0FC17109E34B}" srcId="{1B58D883-F055-8043-94C1-A2DCCB901F50}" destId="{8E00671E-7948-D84B-8755-D66F72D2BF96}" srcOrd="0" destOrd="0" parTransId="{92548ADE-3877-3C4D-AB08-122FC4240ECC}" sibTransId="{074C6B3F-734F-004D-9661-A5F2AE995CA2}"/>
    <dgm:cxn modelId="{76BD3391-7946-D14A-8615-62A4E77EABE7}" type="presOf" srcId="{8D0E4B5B-EA34-B84C-BAAB-60E08B7C9D2A}" destId="{40823D14-4E7D-6547-9C70-357AF588BA65}" srcOrd="0" destOrd="0" presId="urn:microsoft.com/office/officeart/2008/layout/VerticalCurvedList"/>
    <dgm:cxn modelId="{900C5B00-3BFE-CF4E-B331-13B71CEDA041}" srcId="{1B58D883-F055-8043-94C1-A2DCCB901F50}" destId="{BBAB4E06-B5EF-9D48-BAE2-397F720B435C}" srcOrd="1" destOrd="0" parTransId="{87833CA5-E480-144C-AE3B-89E02A1B9F57}" sibTransId="{DD482533-4D68-344D-BB6C-8AF0DC99555F}"/>
    <dgm:cxn modelId="{AC4578B9-1A43-EF45-B594-89BA540BD82F}" type="presOf" srcId="{1B58D883-F055-8043-94C1-A2DCCB901F50}" destId="{967ACFEE-0CA2-8B40-A2D5-68A563D51CDC}" srcOrd="0" destOrd="0" presId="urn:microsoft.com/office/officeart/2008/layout/VerticalCurvedList"/>
    <dgm:cxn modelId="{A8EDF76A-938C-B646-993B-91CB46524F04}" type="presOf" srcId="{074C6B3F-734F-004D-9661-A5F2AE995CA2}" destId="{2B06534B-E7ED-6641-A6E6-9692A73E3533}" srcOrd="0" destOrd="0" presId="urn:microsoft.com/office/officeart/2008/layout/VerticalCurvedList"/>
    <dgm:cxn modelId="{0EB36339-F7E3-5F4C-9EFB-3E250D5848DF}" srcId="{1B58D883-F055-8043-94C1-A2DCCB901F50}" destId="{8D0E4B5B-EA34-B84C-BAAB-60E08B7C9D2A}" srcOrd="2" destOrd="0" parTransId="{D6A72C88-58BA-BB45-8D81-717F55CB392A}" sibTransId="{CE660701-99CE-DA4A-B6FA-0E9A091FC59B}"/>
    <dgm:cxn modelId="{90552039-1554-284E-8F33-489338B995DA}" type="presOf" srcId="{BBAB4E06-B5EF-9D48-BAE2-397F720B435C}" destId="{C233A5DD-E1B3-A54F-B2C7-9239AFF14E4E}" srcOrd="0" destOrd="0" presId="urn:microsoft.com/office/officeart/2008/layout/VerticalCurvedList"/>
    <dgm:cxn modelId="{56470DC6-2D93-C543-83F4-7D98E4FFA7F7}" type="presParOf" srcId="{967ACFEE-0CA2-8B40-A2D5-68A563D51CDC}" destId="{03AC0832-42F6-9048-AEA4-B8DFD1CE8B84}" srcOrd="0" destOrd="0" presId="urn:microsoft.com/office/officeart/2008/layout/VerticalCurvedList"/>
    <dgm:cxn modelId="{1878324C-B474-AD47-99F9-D31F0201387C}" type="presParOf" srcId="{03AC0832-42F6-9048-AEA4-B8DFD1CE8B84}" destId="{735EBFDE-8F6A-5649-ABE7-60D066EC32D1}" srcOrd="0" destOrd="0" presId="urn:microsoft.com/office/officeart/2008/layout/VerticalCurvedList"/>
    <dgm:cxn modelId="{0C55F615-DF99-D74F-9EC8-6E7699B4E185}" type="presParOf" srcId="{735EBFDE-8F6A-5649-ABE7-60D066EC32D1}" destId="{181E5901-1282-8E41-853C-E212DEBF3FDE}" srcOrd="0" destOrd="0" presId="urn:microsoft.com/office/officeart/2008/layout/VerticalCurvedList"/>
    <dgm:cxn modelId="{6F8E1995-A417-2345-BADF-05EAA0D98E61}" type="presParOf" srcId="{735EBFDE-8F6A-5649-ABE7-60D066EC32D1}" destId="{2B06534B-E7ED-6641-A6E6-9692A73E3533}" srcOrd="1" destOrd="0" presId="urn:microsoft.com/office/officeart/2008/layout/VerticalCurvedList"/>
    <dgm:cxn modelId="{A73B8B86-6163-0B4A-9183-C0E4A2FFF2DD}" type="presParOf" srcId="{735EBFDE-8F6A-5649-ABE7-60D066EC32D1}" destId="{9089BBAC-4BF2-1E40-B895-FACB9F6E38E4}" srcOrd="2" destOrd="0" presId="urn:microsoft.com/office/officeart/2008/layout/VerticalCurvedList"/>
    <dgm:cxn modelId="{8B353648-1499-6143-9BC3-0040E27279C3}" type="presParOf" srcId="{735EBFDE-8F6A-5649-ABE7-60D066EC32D1}" destId="{DECC302E-D723-F94F-855A-78B5DBDC09D7}" srcOrd="3" destOrd="0" presId="urn:microsoft.com/office/officeart/2008/layout/VerticalCurvedList"/>
    <dgm:cxn modelId="{1585B80F-E686-C046-BDA5-4E350DE9FA27}" type="presParOf" srcId="{03AC0832-42F6-9048-AEA4-B8DFD1CE8B84}" destId="{EAC7F0C0-6559-F141-8010-21A5EB7CA896}" srcOrd="1" destOrd="0" presId="urn:microsoft.com/office/officeart/2008/layout/VerticalCurvedList"/>
    <dgm:cxn modelId="{518A3AE7-0037-C444-A8C3-A230E7C62CFE}" type="presParOf" srcId="{03AC0832-42F6-9048-AEA4-B8DFD1CE8B84}" destId="{B5B2E860-45D5-7749-8741-4E62C0A0F656}" srcOrd="2" destOrd="0" presId="urn:microsoft.com/office/officeart/2008/layout/VerticalCurvedList"/>
    <dgm:cxn modelId="{F1D69F8A-10E6-6543-9E12-807359CB5CCE}" type="presParOf" srcId="{B5B2E860-45D5-7749-8741-4E62C0A0F656}" destId="{97C98341-13FD-2C4B-A75F-356BB6AC88F0}" srcOrd="0" destOrd="0" presId="urn:microsoft.com/office/officeart/2008/layout/VerticalCurvedList"/>
    <dgm:cxn modelId="{E6CFD7EB-D3D6-1944-906A-AF34C4E6C094}" type="presParOf" srcId="{03AC0832-42F6-9048-AEA4-B8DFD1CE8B84}" destId="{C233A5DD-E1B3-A54F-B2C7-9239AFF14E4E}" srcOrd="3" destOrd="0" presId="urn:microsoft.com/office/officeart/2008/layout/VerticalCurvedList"/>
    <dgm:cxn modelId="{E38C67E3-5EA2-9040-8E16-40116FF1B1B5}" type="presParOf" srcId="{03AC0832-42F6-9048-AEA4-B8DFD1CE8B84}" destId="{DFD1F546-CB02-D847-9540-BE37BA70E978}" srcOrd="4" destOrd="0" presId="urn:microsoft.com/office/officeart/2008/layout/VerticalCurvedList"/>
    <dgm:cxn modelId="{78FF0FF9-8BF2-7542-91AA-BF76B0B79DB3}" type="presParOf" srcId="{DFD1F546-CB02-D847-9540-BE37BA70E978}" destId="{780EC237-1897-6944-9954-0246B5C4244A}" srcOrd="0" destOrd="0" presId="urn:microsoft.com/office/officeart/2008/layout/VerticalCurvedList"/>
    <dgm:cxn modelId="{C6A9D746-E3A0-8F47-8257-621F3435AE29}" type="presParOf" srcId="{03AC0832-42F6-9048-AEA4-B8DFD1CE8B84}" destId="{40823D14-4E7D-6547-9C70-357AF588BA65}" srcOrd="5" destOrd="0" presId="urn:microsoft.com/office/officeart/2008/layout/VerticalCurvedList"/>
    <dgm:cxn modelId="{AAEF80D1-1AE9-794B-B420-C75C078693D6}" type="presParOf" srcId="{03AC0832-42F6-9048-AEA4-B8DFD1CE8B84}" destId="{7BC44B2F-8C0E-7B41-A19B-BA010A7C09EB}" srcOrd="6" destOrd="0" presId="urn:microsoft.com/office/officeart/2008/layout/VerticalCurvedList"/>
    <dgm:cxn modelId="{8A0636C2-6161-2442-854F-A339C8BA9F05}" type="presParOf" srcId="{7BC44B2F-8C0E-7B41-A19B-BA010A7C09EB}" destId="{FD82BCCA-D9AD-F941-BD5F-069D752E5DC5}"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8D883-F055-8043-94C1-A2DCCB901F5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E00671E-7948-D84B-8755-D66F72D2BF96}">
      <dgm:prSet phldrT="[Text]" custT="1"/>
      <dgm:spPr/>
      <dgm:t>
        <a:bodyPr/>
        <a:lstStyle/>
        <a:p>
          <a:pPr>
            <a:buNone/>
          </a:pPr>
          <a:r>
            <a:rPr lang="en-US" sz="2200" dirty="0" err="1">
              <a:solidFill>
                <a:schemeClr val="accent1">
                  <a:lumMod val="25000"/>
                </a:schemeClr>
              </a:solidFill>
            </a:rPr>
            <a:t>Thương</a:t>
          </a:r>
          <a:r>
            <a:rPr lang="en-US" sz="2200" dirty="0">
              <a:solidFill>
                <a:schemeClr val="accent1">
                  <a:lumMod val="25000"/>
                </a:schemeClr>
              </a:solidFill>
            </a:rPr>
            <a:t> </a:t>
          </a:r>
          <a:r>
            <a:rPr lang="en-US" sz="2200" dirty="0" err="1">
              <a:solidFill>
                <a:schemeClr val="accent1">
                  <a:lumMod val="25000"/>
                </a:schemeClr>
              </a:solidFill>
            </a:rPr>
            <a:t>mại</a:t>
          </a:r>
          <a:r>
            <a:rPr lang="en-US" sz="2200" dirty="0">
              <a:solidFill>
                <a:schemeClr val="accent1">
                  <a:lumMod val="25000"/>
                </a:schemeClr>
              </a:solidFill>
            </a:rPr>
            <a:t> </a:t>
          </a:r>
          <a:r>
            <a:rPr lang="en-US" sz="2200" dirty="0" err="1">
              <a:solidFill>
                <a:schemeClr val="accent1">
                  <a:lumMod val="25000"/>
                </a:schemeClr>
              </a:solidFill>
            </a:rPr>
            <a:t>hàng</a:t>
          </a:r>
          <a:r>
            <a:rPr lang="en-US" sz="2200" dirty="0">
              <a:solidFill>
                <a:schemeClr val="accent1">
                  <a:lumMod val="25000"/>
                </a:schemeClr>
              </a:solidFill>
            </a:rPr>
            <a:t> </a:t>
          </a:r>
          <a:r>
            <a:rPr lang="en-US" sz="2200" dirty="0" err="1">
              <a:solidFill>
                <a:schemeClr val="accent1">
                  <a:lumMod val="25000"/>
                </a:schemeClr>
              </a:solidFill>
            </a:rPr>
            <a:t>hóa</a:t>
          </a:r>
          <a:r>
            <a:rPr lang="en-US" sz="2200" dirty="0">
              <a:solidFill>
                <a:schemeClr val="accent1">
                  <a:lumMod val="25000"/>
                </a:schemeClr>
              </a:solidFill>
            </a:rPr>
            <a:t> (</a:t>
          </a:r>
          <a:r>
            <a:rPr lang="en-US" sz="2200" dirty="0" err="1">
              <a:solidFill>
                <a:schemeClr val="accent1">
                  <a:lumMod val="25000"/>
                </a:schemeClr>
              </a:solidFill>
            </a:rPr>
            <a:t>hàng</a:t>
          </a:r>
          <a:r>
            <a:rPr lang="en-US" sz="2200" dirty="0">
              <a:solidFill>
                <a:schemeClr val="accent1">
                  <a:lumMod val="25000"/>
                </a:schemeClr>
              </a:solidFill>
            </a:rPr>
            <a:t> </a:t>
          </a:r>
          <a:r>
            <a:rPr lang="en-US" sz="2200" dirty="0" err="1">
              <a:solidFill>
                <a:schemeClr val="accent1">
                  <a:lumMod val="25000"/>
                </a:schemeClr>
              </a:solidFill>
            </a:rPr>
            <a:t>rào</a:t>
          </a:r>
          <a:r>
            <a:rPr lang="en-US" sz="2200" dirty="0">
              <a:solidFill>
                <a:schemeClr val="accent1">
                  <a:lumMod val="25000"/>
                </a:schemeClr>
              </a:solidFill>
            </a:rPr>
            <a:t> </a:t>
          </a:r>
          <a:r>
            <a:rPr lang="en-US" sz="2200" dirty="0" err="1">
              <a:solidFill>
                <a:schemeClr val="accent1">
                  <a:lumMod val="25000"/>
                </a:schemeClr>
              </a:solidFill>
            </a:rPr>
            <a:t>thuế</a:t>
          </a:r>
          <a:r>
            <a:rPr lang="en-US" sz="2200" dirty="0">
              <a:solidFill>
                <a:schemeClr val="accent1">
                  <a:lumMod val="25000"/>
                </a:schemeClr>
              </a:solidFill>
            </a:rPr>
            <a:t> </a:t>
          </a:r>
          <a:r>
            <a:rPr lang="en-US" sz="2200" dirty="0" err="1">
              <a:solidFill>
                <a:schemeClr val="accent1">
                  <a:lumMod val="25000"/>
                </a:schemeClr>
              </a:solidFill>
            </a:rPr>
            <a:t>quan</a:t>
          </a:r>
          <a:r>
            <a:rPr lang="en-US" sz="2200" dirty="0">
              <a:solidFill>
                <a:schemeClr val="accent1">
                  <a:lumMod val="25000"/>
                </a:schemeClr>
              </a:solidFill>
            </a:rPr>
            <a:t>, phi </a:t>
          </a:r>
          <a:r>
            <a:rPr lang="en-US" sz="2200" dirty="0" err="1">
              <a:solidFill>
                <a:schemeClr val="accent1">
                  <a:lumMod val="25000"/>
                </a:schemeClr>
              </a:solidFill>
            </a:rPr>
            <a:t>thuế</a:t>
          </a:r>
          <a:r>
            <a:rPr lang="en-US" sz="2200" dirty="0">
              <a:solidFill>
                <a:schemeClr val="accent1">
                  <a:lumMod val="25000"/>
                </a:schemeClr>
              </a:solidFill>
            </a:rPr>
            <a:t> </a:t>
          </a:r>
          <a:r>
            <a:rPr lang="en-US" sz="2200" dirty="0" err="1">
              <a:solidFill>
                <a:schemeClr val="accent1">
                  <a:lumMod val="25000"/>
                </a:schemeClr>
              </a:solidFill>
            </a:rPr>
            <a:t>quan</a:t>
          </a:r>
          <a:r>
            <a:rPr lang="en-US" sz="2200" dirty="0">
              <a:solidFill>
                <a:schemeClr val="accent1">
                  <a:lumMod val="25000"/>
                </a:schemeClr>
              </a:solidFill>
            </a:rPr>
            <a:t>)</a:t>
          </a:r>
        </a:p>
      </dgm:t>
    </dgm:pt>
    <dgm:pt modelId="{92548ADE-3877-3C4D-AB08-122FC4240ECC}" type="parTrans" cxnId="{3A0970D3-0D9F-7D4A-AFC8-0FC17109E34B}">
      <dgm:prSet/>
      <dgm:spPr/>
      <dgm:t>
        <a:bodyPr/>
        <a:lstStyle/>
        <a:p>
          <a:endParaRPr lang="en-GB" sz="2200">
            <a:solidFill>
              <a:schemeClr val="accent1">
                <a:lumMod val="25000"/>
              </a:schemeClr>
            </a:solidFill>
          </a:endParaRPr>
        </a:p>
      </dgm:t>
    </dgm:pt>
    <dgm:pt modelId="{074C6B3F-734F-004D-9661-A5F2AE995CA2}" type="sibTrans" cxnId="{3A0970D3-0D9F-7D4A-AFC8-0FC17109E34B}">
      <dgm:prSet/>
      <dgm:spPr/>
      <dgm:t>
        <a:bodyPr/>
        <a:lstStyle/>
        <a:p>
          <a:endParaRPr lang="en-GB" sz="2200">
            <a:solidFill>
              <a:schemeClr val="accent1">
                <a:lumMod val="25000"/>
              </a:schemeClr>
            </a:solidFill>
          </a:endParaRPr>
        </a:p>
      </dgm:t>
    </dgm:pt>
    <dgm:pt modelId="{BBAB4E06-B5EF-9D48-BAE2-397F720B435C}">
      <dgm:prSet phldrT="[Text]" custT="1"/>
      <dgm:spPr/>
      <dgm:t>
        <a:bodyPr/>
        <a:lstStyle/>
        <a:p>
          <a:r>
            <a:rPr lang="en-US" sz="2200" dirty="0" err="1">
              <a:solidFill>
                <a:schemeClr val="accent1">
                  <a:lumMod val="25000"/>
                </a:schemeClr>
              </a:solidFill>
            </a:rPr>
            <a:t>Quy</a:t>
          </a:r>
          <a:r>
            <a:rPr lang="en-US" sz="2200" dirty="0">
              <a:solidFill>
                <a:schemeClr val="accent1">
                  <a:lumMod val="25000"/>
                </a:schemeClr>
              </a:solidFill>
            </a:rPr>
            <a:t> </a:t>
          </a:r>
          <a:r>
            <a:rPr lang="en-US" sz="2200" dirty="0" err="1">
              <a:solidFill>
                <a:schemeClr val="accent1">
                  <a:lumMod val="25000"/>
                </a:schemeClr>
              </a:solidFill>
            </a:rPr>
            <a:t>tắc</a:t>
          </a:r>
          <a:r>
            <a:rPr lang="en-US" sz="2200" dirty="0">
              <a:solidFill>
                <a:schemeClr val="accent1">
                  <a:lumMod val="25000"/>
                </a:schemeClr>
              </a:solidFill>
            </a:rPr>
            <a:t> </a:t>
          </a:r>
          <a:r>
            <a:rPr lang="en-US" sz="2200" dirty="0" err="1">
              <a:solidFill>
                <a:schemeClr val="accent1">
                  <a:lumMod val="25000"/>
                </a:schemeClr>
              </a:solidFill>
            </a:rPr>
            <a:t>xuất</a:t>
          </a:r>
          <a:r>
            <a:rPr lang="en-US" sz="2200" dirty="0">
              <a:solidFill>
                <a:schemeClr val="accent1">
                  <a:lumMod val="25000"/>
                </a:schemeClr>
              </a:solidFill>
            </a:rPr>
            <a:t> </a:t>
          </a:r>
          <a:r>
            <a:rPr lang="en-US" sz="2200" dirty="0" err="1">
              <a:solidFill>
                <a:schemeClr val="accent1">
                  <a:lumMod val="25000"/>
                </a:schemeClr>
              </a:solidFill>
            </a:rPr>
            <a:t>xứ</a:t>
          </a:r>
          <a:endParaRPr lang="en-GB" sz="2200" dirty="0">
            <a:solidFill>
              <a:schemeClr val="accent1">
                <a:lumMod val="25000"/>
              </a:schemeClr>
            </a:solidFill>
          </a:endParaRPr>
        </a:p>
      </dgm:t>
    </dgm:pt>
    <dgm:pt modelId="{87833CA5-E480-144C-AE3B-89E02A1B9F57}" type="parTrans" cxnId="{900C5B00-3BFE-CF4E-B331-13B71CEDA041}">
      <dgm:prSet/>
      <dgm:spPr/>
      <dgm:t>
        <a:bodyPr/>
        <a:lstStyle/>
        <a:p>
          <a:endParaRPr lang="en-GB" sz="2200">
            <a:solidFill>
              <a:schemeClr val="accent1">
                <a:lumMod val="25000"/>
              </a:schemeClr>
            </a:solidFill>
          </a:endParaRPr>
        </a:p>
      </dgm:t>
    </dgm:pt>
    <dgm:pt modelId="{DD482533-4D68-344D-BB6C-8AF0DC99555F}" type="sibTrans" cxnId="{900C5B00-3BFE-CF4E-B331-13B71CEDA041}">
      <dgm:prSet/>
      <dgm:spPr/>
      <dgm:t>
        <a:bodyPr/>
        <a:lstStyle/>
        <a:p>
          <a:endParaRPr lang="en-GB" sz="2200">
            <a:solidFill>
              <a:schemeClr val="accent1">
                <a:lumMod val="25000"/>
              </a:schemeClr>
            </a:solidFill>
          </a:endParaRPr>
        </a:p>
      </dgm:t>
    </dgm:pt>
    <dgm:pt modelId="{8D0E4B5B-EA34-B84C-BAAB-60E08B7C9D2A}">
      <dgm:prSet phldrT="[Text]" custT="1"/>
      <dgm:spPr/>
      <dgm:t>
        <a:bodyPr/>
        <a:lstStyle/>
        <a:p>
          <a:r>
            <a:rPr lang="en-US" sz="2200" dirty="0" err="1">
              <a:solidFill>
                <a:schemeClr val="accent1">
                  <a:lumMod val="25000"/>
                </a:schemeClr>
              </a:solidFill>
            </a:rPr>
            <a:t>Thương</a:t>
          </a:r>
          <a:r>
            <a:rPr lang="en-US" sz="2200" dirty="0">
              <a:solidFill>
                <a:schemeClr val="accent1">
                  <a:lumMod val="25000"/>
                </a:schemeClr>
              </a:solidFill>
            </a:rPr>
            <a:t> </a:t>
          </a:r>
          <a:r>
            <a:rPr lang="en-US" sz="2200" dirty="0" err="1">
              <a:solidFill>
                <a:schemeClr val="accent1">
                  <a:lumMod val="25000"/>
                </a:schemeClr>
              </a:solidFill>
            </a:rPr>
            <a:t>mại</a:t>
          </a:r>
          <a:r>
            <a:rPr lang="en-US" sz="2200" dirty="0">
              <a:solidFill>
                <a:schemeClr val="accent1">
                  <a:lumMod val="25000"/>
                </a:schemeClr>
              </a:solidFill>
            </a:rPr>
            <a:t> </a:t>
          </a:r>
          <a:r>
            <a:rPr lang="en-US" sz="2200" dirty="0" err="1">
              <a:solidFill>
                <a:schemeClr val="accent1">
                  <a:lumMod val="25000"/>
                </a:schemeClr>
              </a:solidFill>
            </a:rPr>
            <a:t>dịch</a:t>
          </a:r>
          <a:r>
            <a:rPr lang="en-US" sz="2200" dirty="0">
              <a:solidFill>
                <a:schemeClr val="accent1">
                  <a:lumMod val="25000"/>
                </a:schemeClr>
              </a:solidFill>
            </a:rPr>
            <a:t> </a:t>
          </a:r>
          <a:r>
            <a:rPr lang="en-US" sz="2200" dirty="0" err="1">
              <a:solidFill>
                <a:schemeClr val="accent1">
                  <a:lumMod val="25000"/>
                </a:schemeClr>
              </a:solidFill>
            </a:rPr>
            <a:t>vụ</a:t>
          </a:r>
          <a:r>
            <a:rPr lang="en-US" sz="2200" dirty="0">
              <a:solidFill>
                <a:schemeClr val="accent1">
                  <a:lumMod val="25000"/>
                </a:schemeClr>
              </a:solidFill>
            </a:rPr>
            <a:t> </a:t>
          </a:r>
          <a:r>
            <a:rPr lang="en-US" sz="2200" dirty="0" err="1">
              <a:solidFill>
                <a:schemeClr val="accent1">
                  <a:lumMod val="25000"/>
                </a:schemeClr>
              </a:solidFill>
            </a:rPr>
            <a:t>và</a:t>
          </a:r>
          <a:r>
            <a:rPr lang="en-US" sz="2200" dirty="0">
              <a:solidFill>
                <a:schemeClr val="accent1">
                  <a:lumMod val="25000"/>
                </a:schemeClr>
              </a:solidFill>
            </a:rPr>
            <a:t> </a:t>
          </a:r>
          <a:r>
            <a:rPr lang="en-US" sz="2200" dirty="0" err="1">
              <a:solidFill>
                <a:schemeClr val="accent1">
                  <a:lumMod val="25000"/>
                </a:schemeClr>
              </a:solidFill>
            </a:rPr>
            <a:t>đầu</a:t>
          </a:r>
          <a:r>
            <a:rPr lang="en-US" sz="2200" dirty="0">
              <a:solidFill>
                <a:schemeClr val="accent1">
                  <a:lumMod val="25000"/>
                </a:schemeClr>
              </a:solidFill>
            </a:rPr>
            <a:t> </a:t>
          </a:r>
          <a:r>
            <a:rPr lang="en-US" sz="2200" dirty="0" err="1">
              <a:solidFill>
                <a:schemeClr val="accent1">
                  <a:lumMod val="25000"/>
                </a:schemeClr>
              </a:solidFill>
            </a:rPr>
            <a:t>tư</a:t>
          </a:r>
          <a:endParaRPr lang="en-GB" sz="2200" dirty="0">
            <a:solidFill>
              <a:schemeClr val="accent1">
                <a:lumMod val="25000"/>
              </a:schemeClr>
            </a:solidFill>
          </a:endParaRPr>
        </a:p>
      </dgm:t>
    </dgm:pt>
    <dgm:pt modelId="{D6A72C88-58BA-BB45-8D81-717F55CB392A}" type="parTrans" cxnId="{0EB36339-F7E3-5F4C-9EFB-3E250D5848DF}">
      <dgm:prSet/>
      <dgm:spPr/>
      <dgm:t>
        <a:bodyPr/>
        <a:lstStyle/>
        <a:p>
          <a:endParaRPr lang="en-GB" sz="2200">
            <a:solidFill>
              <a:schemeClr val="accent1">
                <a:lumMod val="25000"/>
              </a:schemeClr>
            </a:solidFill>
          </a:endParaRPr>
        </a:p>
      </dgm:t>
    </dgm:pt>
    <dgm:pt modelId="{CE660701-99CE-DA4A-B6FA-0E9A091FC59B}" type="sibTrans" cxnId="{0EB36339-F7E3-5F4C-9EFB-3E250D5848DF}">
      <dgm:prSet/>
      <dgm:spPr/>
      <dgm:t>
        <a:bodyPr/>
        <a:lstStyle/>
        <a:p>
          <a:endParaRPr lang="en-GB" sz="2200">
            <a:solidFill>
              <a:schemeClr val="accent1">
                <a:lumMod val="25000"/>
              </a:schemeClr>
            </a:solidFill>
          </a:endParaRPr>
        </a:p>
      </dgm:t>
    </dgm:pt>
    <dgm:pt modelId="{2B401745-FD59-C440-8CBB-C399CE24C7D7}">
      <dgm:prSet custT="1"/>
      <dgm:spPr/>
      <dgm:t>
        <a:bodyPr/>
        <a:lstStyle/>
        <a:p>
          <a:pPr>
            <a:buNone/>
          </a:pPr>
          <a:r>
            <a:rPr lang="en-US" sz="2200" dirty="0" err="1">
              <a:solidFill>
                <a:schemeClr val="accent1">
                  <a:lumMod val="25000"/>
                </a:schemeClr>
              </a:solidFill>
            </a:rPr>
            <a:t>Sở</a:t>
          </a:r>
          <a:r>
            <a:rPr lang="en-US" sz="2200" dirty="0">
              <a:solidFill>
                <a:schemeClr val="accent1">
                  <a:lumMod val="25000"/>
                </a:schemeClr>
              </a:solidFill>
            </a:rPr>
            <a:t> </a:t>
          </a:r>
          <a:r>
            <a:rPr lang="en-US" sz="2200" dirty="0" err="1">
              <a:solidFill>
                <a:schemeClr val="accent1">
                  <a:lumMod val="25000"/>
                </a:schemeClr>
              </a:solidFill>
            </a:rPr>
            <a:t>hữu</a:t>
          </a:r>
          <a:r>
            <a:rPr lang="en-US" sz="2200" dirty="0">
              <a:solidFill>
                <a:schemeClr val="accent1">
                  <a:lumMod val="25000"/>
                </a:schemeClr>
              </a:solidFill>
            </a:rPr>
            <a:t> </a:t>
          </a:r>
          <a:r>
            <a:rPr lang="en-US" sz="2200" dirty="0" err="1">
              <a:solidFill>
                <a:schemeClr val="accent1">
                  <a:lumMod val="25000"/>
                </a:schemeClr>
              </a:solidFill>
            </a:rPr>
            <a:t>trí</a:t>
          </a:r>
          <a:r>
            <a:rPr lang="en-US" sz="2200" dirty="0">
              <a:solidFill>
                <a:schemeClr val="accent1">
                  <a:lumMod val="25000"/>
                </a:schemeClr>
              </a:solidFill>
            </a:rPr>
            <a:t> </a:t>
          </a:r>
          <a:r>
            <a:rPr lang="en-US" sz="2200" dirty="0" err="1">
              <a:solidFill>
                <a:schemeClr val="accent1">
                  <a:lumMod val="25000"/>
                </a:schemeClr>
              </a:solidFill>
            </a:rPr>
            <a:t>tuệ</a:t>
          </a:r>
          <a:endParaRPr lang="en-GB" sz="2200" dirty="0">
            <a:solidFill>
              <a:schemeClr val="accent1">
                <a:lumMod val="25000"/>
              </a:schemeClr>
            </a:solidFill>
          </a:endParaRPr>
        </a:p>
      </dgm:t>
    </dgm:pt>
    <dgm:pt modelId="{E2B088BA-A834-D84B-B6DD-96F60F913EF2}" type="parTrans" cxnId="{D1974F71-B655-7A45-AB6C-AD914CB8BB7C}">
      <dgm:prSet/>
      <dgm:spPr/>
      <dgm:t>
        <a:bodyPr/>
        <a:lstStyle/>
        <a:p>
          <a:endParaRPr lang="en-GB" sz="2200">
            <a:solidFill>
              <a:schemeClr val="accent1">
                <a:lumMod val="25000"/>
              </a:schemeClr>
            </a:solidFill>
          </a:endParaRPr>
        </a:p>
      </dgm:t>
    </dgm:pt>
    <dgm:pt modelId="{504EE6A0-0481-A64D-9DD8-7EE66475632D}" type="sibTrans" cxnId="{D1974F71-B655-7A45-AB6C-AD914CB8BB7C}">
      <dgm:prSet/>
      <dgm:spPr/>
      <dgm:t>
        <a:bodyPr/>
        <a:lstStyle/>
        <a:p>
          <a:endParaRPr lang="en-GB" sz="2200">
            <a:solidFill>
              <a:schemeClr val="accent1">
                <a:lumMod val="25000"/>
              </a:schemeClr>
            </a:solidFill>
          </a:endParaRPr>
        </a:p>
      </dgm:t>
    </dgm:pt>
    <dgm:pt modelId="{967ACFEE-0CA2-8B40-A2D5-68A563D51CDC}" type="pres">
      <dgm:prSet presAssocID="{1B58D883-F055-8043-94C1-A2DCCB901F50}" presName="Name0" presStyleCnt="0">
        <dgm:presLayoutVars>
          <dgm:chMax val="7"/>
          <dgm:chPref val="7"/>
          <dgm:dir/>
        </dgm:presLayoutVars>
      </dgm:prSet>
      <dgm:spPr/>
      <dgm:t>
        <a:bodyPr/>
        <a:lstStyle/>
        <a:p>
          <a:endParaRPr lang="en-US"/>
        </a:p>
      </dgm:t>
    </dgm:pt>
    <dgm:pt modelId="{03AC0832-42F6-9048-AEA4-B8DFD1CE8B84}" type="pres">
      <dgm:prSet presAssocID="{1B58D883-F055-8043-94C1-A2DCCB901F50}" presName="Name1" presStyleCnt="0"/>
      <dgm:spPr/>
    </dgm:pt>
    <dgm:pt modelId="{735EBFDE-8F6A-5649-ABE7-60D066EC32D1}" type="pres">
      <dgm:prSet presAssocID="{1B58D883-F055-8043-94C1-A2DCCB901F50}" presName="cycle" presStyleCnt="0"/>
      <dgm:spPr/>
    </dgm:pt>
    <dgm:pt modelId="{181E5901-1282-8E41-853C-E212DEBF3FDE}" type="pres">
      <dgm:prSet presAssocID="{1B58D883-F055-8043-94C1-A2DCCB901F50}" presName="srcNode" presStyleLbl="node1" presStyleIdx="0" presStyleCnt="4"/>
      <dgm:spPr/>
    </dgm:pt>
    <dgm:pt modelId="{2B06534B-E7ED-6641-A6E6-9692A73E3533}" type="pres">
      <dgm:prSet presAssocID="{1B58D883-F055-8043-94C1-A2DCCB901F50}" presName="conn" presStyleLbl="parChTrans1D2" presStyleIdx="0" presStyleCnt="1"/>
      <dgm:spPr/>
      <dgm:t>
        <a:bodyPr/>
        <a:lstStyle/>
        <a:p>
          <a:endParaRPr lang="en-US"/>
        </a:p>
      </dgm:t>
    </dgm:pt>
    <dgm:pt modelId="{9089BBAC-4BF2-1E40-B895-FACB9F6E38E4}" type="pres">
      <dgm:prSet presAssocID="{1B58D883-F055-8043-94C1-A2DCCB901F50}" presName="extraNode" presStyleLbl="node1" presStyleIdx="0" presStyleCnt="4"/>
      <dgm:spPr/>
    </dgm:pt>
    <dgm:pt modelId="{DECC302E-D723-F94F-855A-78B5DBDC09D7}" type="pres">
      <dgm:prSet presAssocID="{1B58D883-F055-8043-94C1-A2DCCB901F50}" presName="dstNode" presStyleLbl="node1" presStyleIdx="0" presStyleCnt="4"/>
      <dgm:spPr/>
    </dgm:pt>
    <dgm:pt modelId="{EAC7F0C0-6559-F141-8010-21A5EB7CA896}" type="pres">
      <dgm:prSet presAssocID="{8E00671E-7948-D84B-8755-D66F72D2BF96}" presName="text_1" presStyleLbl="node1" presStyleIdx="0" presStyleCnt="4">
        <dgm:presLayoutVars>
          <dgm:bulletEnabled val="1"/>
        </dgm:presLayoutVars>
      </dgm:prSet>
      <dgm:spPr/>
      <dgm:t>
        <a:bodyPr/>
        <a:lstStyle/>
        <a:p>
          <a:endParaRPr lang="en-US"/>
        </a:p>
      </dgm:t>
    </dgm:pt>
    <dgm:pt modelId="{B5B2E860-45D5-7749-8741-4E62C0A0F656}" type="pres">
      <dgm:prSet presAssocID="{8E00671E-7948-D84B-8755-D66F72D2BF96}" presName="accent_1" presStyleCnt="0"/>
      <dgm:spPr/>
    </dgm:pt>
    <dgm:pt modelId="{97C98341-13FD-2C4B-A75F-356BB6AC88F0}" type="pres">
      <dgm:prSet presAssocID="{8E00671E-7948-D84B-8755-D66F72D2BF96}" presName="accentRepeatNode" presStyleLbl="solidFgAcc1" presStyleIdx="0" presStyleCnt="4"/>
      <dgm:spPr/>
    </dgm:pt>
    <dgm:pt modelId="{3F49879A-06D5-1F49-AE98-BB4DE6AA5A11}" type="pres">
      <dgm:prSet presAssocID="{2B401745-FD59-C440-8CBB-C399CE24C7D7}" presName="text_2" presStyleLbl="node1" presStyleIdx="1" presStyleCnt="4">
        <dgm:presLayoutVars>
          <dgm:bulletEnabled val="1"/>
        </dgm:presLayoutVars>
      </dgm:prSet>
      <dgm:spPr/>
      <dgm:t>
        <a:bodyPr/>
        <a:lstStyle/>
        <a:p>
          <a:endParaRPr lang="en-US"/>
        </a:p>
      </dgm:t>
    </dgm:pt>
    <dgm:pt modelId="{659DB5D1-2A28-8742-99F5-BC3FADC5A8B3}" type="pres">
      <dgm:prSet presAssocID="{2B401745-FD59-C440-8CBB-C399CE24C7D7}" presName="accent_2" presStyleCnt="0"/>
      <dgm:spPr/>
    </dgm:pt>
    <dgm:pt modelId="{4A77B2BC-2624-E74C-A960-762BE9F61FBC}" type="pres">
      <dgm:prSet presAssocID="{2B401745-FD59-C440-8CBB-C399CE24C7D7}" presName="accentRepeatNode" presStyleLbl="solidFgAcc1" presStyleIdx="1" presStyleCnt="4"/>
      <dgm:spPr/>
    </dgm:pt>
    <dgm:pt modelId="{EDFC8763-5828-CF42-9C4C-9694B976DA8D}" type="pres">
      <dgm:prSet presAssocID="{BBAB4E06-B5EF-9D48-BAE2-397F720B435C}" presName="text_3" presStyleLbl="node1" presStyleIdx="2" presStyleCnt="4">
        <dgm:presLayoutVars>
          <dgm:bulletEnabled val="1"/>
        </dgm:presLayoutVars>
      </dgm:prSet>
      <dgm:spPr/>
      <dgm:t>
        <a:bodyPr/>
        <a:lstStyle/>
        <a:p>
          <a:endParaRPr lang="en-US"/>
        </a:p>
      </dgm:t>
    </dgm:pt>
    <dgm:pt modelId="{D23C4D28-1E68-084A-873A-C3F39AFCC075}" type="pres">
      <dgm:prSet presAssocID="{BBAB4E06-B5EF-9D48-BAE2-397F720B435C}" presName="accent_3" presStyleCnt="0"/>
      <dgm:spPr/>
    </dgm:pt>
    <dgm:pt modelId="{780EC237-1897-6944-9954-0246B5C4244A}" type="pres">
      <dgm:prSet presAssocID="{BBAB4E06-B5EF-9D48-BAE2-397F720B435C}" presName="accentRepeatNode" presStyleLbl="solidFgAcc1" presStyleIdx="2" presStyleCnt="4"/>
      <dgm:spPr/>
    </dgm:pt>
    <dgm:pt modelId="{3349D264-EE2B-FB43-80C4-74D99CDB9868}" type="pres">
      <dgm:prSet presAssocID="{8D0E4B5B-EA34-B84C-BAAB-60E08B7C9D2A}" presName="text_4" presStyleLbl="node1" presStyleIdx="3" presStyleCnt="4">
        <dgm:presLayoutVars>
          <dgm:bulletEnabled val="1"/>
        </dgm:presLayoutVars>
      </dgm:prSet>
      <dgm:spPr/>
      <dgm:t>
        <a:bodyPr/>
        <a:lstStyle/>
        <a:p>
          <a:endParaRPr lang="en-US"/>
        </a:p>
      </dgm:t>
    </dgm:pt>
    <dgm:pt modelId="{A77F5384-FA83-0F47-8F1C-1950E6FCD1D8}" type="pres">
      <dgm:prSet presAssocID="{8D0E4B5B-EA34-B84C-BAAB-60E08B7C9D2A}" presName="accent_4" presStyleCnt="0"/>
      <dgm:spPr/>
    </dgm:pt>
    <dgm:pt modelId="{FD82BCCA-D9AD-F941-BD5F-069D752E5DC5}" type="pres">
      <dgm:prSet presAssocID="{8D0E4B5B-EA34-B84C-BAAB-60E08B7C9D2A}" presName="accentRepeatNode" presStyleLbl="solidFgAcc1" presStyleIdx="3" presStyleCnt="4"/>
      <dgm:spPr/>
    </dgm:pt>
  </dgm:ptLst>
  <dgm:cxnLst>
    <dgm:cxn modelId="{A9B203D5-F0A5-924D-A7AB-CA0448E608EA}" type="presOf" srcId="{8D0E4B5B-EA34-B84C-BAAB-60E08B7C9D2A}" destId="{3349D264-EE2B-FB43-80C4-74D99CDB9868}" srcOrd="0" destOrd="0" presId="urn:microsoft.com/office/officeart/2008/layout/VerticalCurvedList"/>
    <dgm:cxn modelId="{3A0970D3-0D9F-7D4A-AFC8-0FC17109E34B}" srcId="{1B58D883-F055-8043-94C1-A2DCCB901F50}" destId="{8E00671E-7948-D84B-8755-D66F72D2BF96}" srcOrd="0" destOrd="0" parTransId="{92548ADE-3877-3C4D-AB08-122FC4240ECC}" sibTransId="{074C6B3F-734F-004D-9661-A5F2AE995CA2}"/>
    <dgm:cxn modelId="{AC4578B9-1A43-EF45-B594-89BA540BD82F}" type="presOf" srcId="{1B58D883-F055-8043-94C1-A2DCCB901F50}" destId="{967ACFEE-0CA2-8B40-A2D5-68A563D51CDC}" srcOrd="0" destOrd="0" presId="urn:microsoft.com/office/officeart/2008/layout/VerticalCurvedList"/>
    <dgm:cxn modelId="{9730BFEA-6C31-8742-87CA-EB86DA10C4A9}" type="presOf" srcId="{2B401745-FD59-C440-8CBB-C399CE24C7D7}" destId="{3F49879A-06D5-1F49-AE98-BB4DE6AA5A11}" srcOrd="0" destOrd="0" presId="urn:microsoft.com/office/officeart/2008/layout/VerticalCurvedList"/>
    <dgm:cxn modelId="{F2FAD345-1252-0442-9FED-0CA967EDC3F2}" type="presOf" srcId="{BBAB4E06-B5EF-9D48-BAE2-397F720B435C}" destId="{EDFC8763-5828-CF42-9C4C-9694B976DA8D}" srcOrd="0" destOrd="0" presId="urn:microsoft.com/office/officeart/2008/layout/VerticalCurvedList"/>
    <dgm:cxn modelId="{A8EDF76A-938C-B646-993B-91CB46524F04}" type="presOf" srcId="{074C6B3F-734F-004D-9661-A5F2AE995CA2}" destId="{2B06534B-E7ED-6641-A6E6-9692A73E3533}" srcOrd="0" destOrd="0" presId="urn:microsoft.com/office/officeart/2008/layout/VerticalCurvedList"/>
    <dgm:cxn modelId="{917F56FC-AE08-C14C-9E7C-B1CCBB6EEC3D}" type="presOf" srcId="{8E00671E-7948-D84B-8755-D66F72D2BF96}" destId="{EAC7F0C0-6559-F141-8010-21A5EB7CA896}" srcOrd="0" destOrd="0" presId="urn:microsoft.com/office/officeart/2008/layout/VerticalCurvedList"/>
    <dgm:cxn modelId="{0EB36339-F7E3-5F4C-9EFB-3E250D5848DF}" srcId="{1B58D883-F055-8043-94C1-A2DCCB901F50}" destId="{8D0E4B5B-EA34-B84C-BAAB-60E08B7C9D2A}" srcOrd="3" destOrd="0" parTransId="{D6A72C88-58BA-BB45-8D81-717F55CB392A}" sibTransId="{CE660701-99CE-DA4A-B6FA-0E9A091FC59B}"/>
    <dgm:cxn modelId="{900C5B00-3BFE-CF4E-B331-13B71CEDA041}" srcId="{1B58D883-F055-8043-94C1-A2DCCB901F50}" destId="{BBAB4E06-B5EF-9D48-BAE2-397F720B435C}" srcOrd="2" destOrd="0" parTransId="{87833CA5-E480-144C-AE3B-89E02A1B9F57}" sibTransId="{DD482533-4D68-344D-BB6C-8AF0DC99555F}"/>
    <dgm:cxn modelId="{D1974F71-B655-7A45-AB6C-AD914CB8BB7C}" srcId="{1B58D883-F055-8043-94C1-A2DCCB901F50}" destId="{2B401745-FD59-C440-8CBB-C399CE24C7D7}" srcOrd="1" destOrd="0" parTransId="{E2B088BA-A834-D84B-B6DD-96F60F913EF2}" sibTransId="{504EE6A0-0481-A64D-9DD8-7EE66475632D}"/>
    <dgm:cxn modelId="{56470DC6-2D93-C543-83F4-7D98E4FFA7F7}" type="presParOf" srcId="{967ACFEE-0CA2-8B40-A2D5-68A563D51CDC}" destId="{03AC0832-42F6-9048-AEA4-B8DFD1CE8B84}" srcOrd="0" destOrd="0" presId="urn:microsoft.com/office/officeart/2008/layout/VerticalCurvedList"/>
    <dgm:cxn modelId="{1878324C-B474-AD47-99F9-D31F0201387C}" type="presParOf" srcId="{03AC0832-42F6-9048-AEA4-B8DFD1CE8B84}" destId="{735EBFDE-8F6A-5649-ABE7-60D066EC32D1}" srcOrd="0" destOrd="0" presId="urn:microsoft.com/office/officeart/2008/layout/VerticalCurvedList"/>
    <dgm:cxn modelId="{0C55F615-DF99-D74F-9EC8-6E7699B4E185}" type="presParOf" srcId="{735EBFDE-8F6A-5649-ABE7-60D066EC32D1}" destId="{181E5901-1282-8E41-853C-E212DEBF3FDE}" srcOrd="0" destOrd="0" presId="urn:microsoft.com/office/officeart/2008/layout/VerticalCurvedList"/>
    <dgm:cxn modelId="{6F8E1995-A417-2345-BADF-05EAA0D98E61}" type="presParOf" srcId="{735EBFDE-8F6A-5649-ABE7-60D066EC32D1}" destId="{2B06534B-E7ED-6641-A6E6-9692A73E3533}" srcOrd="1" destOrd="0" presId="urn:microsoft.com/office/officeart/2008/layout/VerticalCurvedList"/>
    <dgm:cxn modelId="{A73B8B86-6163-0B4A-9183-C0E4A2FFF2DD}" type="presParOf" srcId="{735EBFDE-8F6A-5649-ABE7-60D066EC32D1}" destId="{9089BBAC-4BF2-1E40-B895-FACB9F6E38E4}" srcOrd="2" destOrd="0" presId="urn:microsoft.com/office/officeart/2008/layout/VerticalCurvedList"/>
    <dgm:cxn modelId="{8B353648-1499-6143-9BC3-0040E27279C3}" type="presParOf" srcId="{735EBFDE-8F6A-5649-ABE7-60D066EC32D1}" destId="{DECC302E-D723-F94F-855A-78B5DBDC09D7}" srcOrd="3" destOrd="0" presId="urn:microsoft.com/office/officeart/2008/layout/VerticalCurvedList"/>
    <dgm:cxn modelId="{1585B80F-E686-C046-BDA5-4E350DE9FA27}" type="presParOf" srcId="{03AC0832-42F6-9048-AEA4-B8DFD1CE8B84}" destId="{EAC7F0C0-6559-F141-8010-21A5EB7CA896}" srcOrd="1" destOrd="0" presId="urn:microsoft.com/office/officeart/2008/layout/VerticalCurvedList"/>
    <dgm:cxn modelId="{518A3AE7-0037-C444-A8C3-A230E7C62CFE}" type="presParOf" srcId="{03AC0832-42F6-9048-AEA4-B8DFD1CE8B84}" destId="{B5B2E860-45D5-7749-8741-4E62C0A0F656}" srcOrd="2" destOrd="0" presId="urn:microsoft.com/office/officeart/2008/layout/VerticalCurvedList"/>
    <dgm:cxn modelId="{F1D69F8A-10E6-6543-9E12-807359CB5CCE}" type="presParOf" srcId="{B5B2E860-45D5-7749-8741-4E62C0A0F656}" destId="{97C98341-13FD-2C4B-A75F-356BB6AC88F0}" srcOrd="0" destOrd="0" presId="urn:microsoft.com/office/officeart/2008/layout/VerticalCurvedList"/>
    <dgm:cxn modelId="{9D3F0AF3-F0ED-AD48-AA8F-65B75B814BEC}" type="presParOf" srcId="{03AC0832-42F6-9048-AEA4-B8DFD1CE8B84}" destId="{3F49879A-06D5-1F49-AE98-BB4DE6AA5A11}" srcOrd="3" destOrd="0" presId="urn:microsoft.com/office/officeart/2008/layout/VerticalCurvedList"/>
    <dgm:cxn modelId="{867D093F-FE21-D942-9BE4-44C7C42FBBBA}" type="presParOf" srcId="{03AC0832-42F6-9048-AEA4-B8DFD1CE8B84}" destId="{659DB5D1-2A28-8742-99F5-BC3FADC5A8B3}" srcOrd="4" destOrd="0" presId="urn:microsoft.com/office/officeart/2008/layout/VerticalCurvedList"/>
    <dgm:cxn modelId="{EEA1F7F8-F1F6-824C-8A9B-33C8FAE2CD91}" type="presParOf" srcId="{659DB5D1-2A28-8742-99F5-BC3FADC5A8B3}" destId="{4A77B2BC-2624-E74C-A960-762BE9F61FBC}" srcOrd="0" destOrd="0" presId="urn:microsoft.com/office/officeart/2008/layout/VerticalCurvedList"/>
    <dgm:cxn modelId="{EF066D35-50D5-BD4C-9B12-F38036CA5704}" type="presParOf" srcId="{03AC0832-42F6-9048-AEA4-B8DFD1CE8B84}" destId="{EDFC8763-5828-CF42-9C4C-9694B976DA8D}" srcOrd="5" destOrd="0" presId="urn:microsoft.com/office/officeart/2008/layout/VerticalCurvedList"/>
    <dgm:cxn modelId="{439E4D5C-565B-C44F-BD61-760B69DD2DF5}" type="presParOf" srcId="{03AC0832-42F6-9048-AEA4-B8DFD1CE8B84}" destId="{D23C4D28-1E68-084A-873A-C3F39AFCC075}" srcOrd="6" destOrd="0" presId="urn:microsoft.com/office/officeart/2008/layout/VerticalCurvedList"/>
    <dgm:cxn modelId="{8226A920-F040-474F-AC4A-411D302D98F8}" type="presParOf" srcId="{D23C4D28-1E68-084A-873A-C3F39AFCC075}" destId="{780EC237-1897-6944-9954-0246B5C4244A}" srcOrd="0" destOrd="0" presId="urn:microsoft.com/office/officeart/2008/layout/VerticalCurvedList"/>
    <dgm:cxn modelId="{AEF0B50A-0040-9C42-B1DE-4FCA600409A9}" type="presParOf" srcId="{03AC0832-42F6-9048-AEA4-B8DFD1CE8B84}" destId="{3349D264-EE2B-FB43-80C4-74D99CDB9868}" srcOrd="7" destOrd="0" presId="urn:microsoft.com/office/officeart/2008/layout/VerticalCurvedList"/>
    <dgm:cxn modelId="{47CF6B95-270B-CB43-8BCE-00DD81ACA838}" type="presParOf" srcId="{03AC0832-42F6-9048-AEA4-B8DFD1CE8B84}" destId="{A77F5384-FA83-0F47-8F1C-1950E6FCD1D8}" srcOrd="8" destOrd="0" presId="urn:microsoft.com/office/officeart/2008/layout/VerticalCurvedList"/>
    <dgm:cxn modelId="{FADF8B4A-C662-DA42-A751-736EA0A85A62}" type="presParOf" srcId="{A77F5384-FA83-0F47-8F1C-1950E6FCD1D8}" destId="{FD82BCCA-D9AD-F941-BD5F-069D752E5DC5}"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8D883-F055-8043-94C1-A2DCCB901F5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E00671E-7948-D84B-8755-D66F72D2BF96}">
      <dgm:prSet phldrT="[Text]" custT="1"/>
      <dgm:spPr/>
      <dgm:t>
        <a:bodyPr/>
        <a:lstStyle/>
        <a:p>
          <a:pPr>
            <a:buNone/>
          </a:pPr>
          <a:r>
            <a:rPr lang="en-US" sz="2200" dirty="0" err="1">
              <a:solidFill>
                <a:schemeClr val="accent1">
                  <a:lumMod val="25000"/>
                </a:schemeClr>
              </a:solidFill>
            </a:rPr>
            <a:t>Thuận</a:t>
          </a:r>
          <a:r>
            <a:rPr lang="en-US" sz="2200" dirty="0">
              <a:solidFill>
                <a:schemeClr val="accent1">
                  <a:lumMod val="25000"/>
                </a:schemeClr>
              </a:solidFill>
            </a:rPr>
            <a:t> </a:t>
          </a:r>
          <a:r>
            <a:rPr lang="en-US" sz="2200" dirty="0" err="1">
              <a:solidFill>
                <a:schemeClr val="accent1">
                  <a:lumMod val="25000"/>
                </a:schemeClr>
              </a:solidFill>
            </a:rPr>
            <a:t>lợi</a:t>
          </a:r>
          <a:r>
            <a:rPr lang="en-US" sz="2200" dirty="0">
              <a:solidFill>
                <a:schemeClr val="accent1">
                  <a:lumMod val="25000"/>
                </a:schemeClr>
              </a:solidFill>
            </a:rPr>
            <a:t> </a:t>
          </a:r>
          <a:r>
            <a:rPr lang="en-US" sz="2200" dirty="0" err="1">
              <a:solidFill>
                <a:schemeClr val="accent1">
                  <a:lumMod val="25000"/>
                </a:schemeClr>
              </a:solidFill>
            </a:rPr>
            <a:t>khi</a:t>
          </a:r>
          <a:r>
            <a:rPr lang="en-US" sz="2200" dirty="0">
              <a:solidFill>
                <a:schemeClr val="accent1">
                  <a:lumMod val="25000"/>
                </a:schemeClr>
              </a:solidFill>
            </a:rPr>
            <a:t> </a:t>
          </a:r>
          <a:r>
            <a:rPr lang="en-US" sz="2200" dirty="0" err="1">
              <a:solidFill>
                <a:schemeClr val="accent1">
                  <a:lumMod val="25000"/>
                </a:schemeClr>
              </a:solidFill>
            </a:rPr>
            <a:t>thực</a:t>
          </a:r>
          <a:r>
            <a:rPr lang="en-US" sz="2200" dirty="0">
              <a:solidFill>
                <a:schemeClr val="accent1">
                  <a:lumMod val="25000"/>
                </a:schemeClr>
              </a:solidFill>
            </a:rPr>
            <a:t> </a:t>
          </a:r>
          <a:r>
            <a:rPr lang="en-US" sz="2200" dirty="0" err="1">
              <a:solidFill>
                <a:schemeClr val="accent1">
                  <a:lumMod val="25000"/>
                </a:schemeClr>
              </a:solidFill>
            </a:rPr>
            <a:t>thi</a:t>
          </a:r>
          <a:r>
            <a:rPr lang="en-US" sz="2200" dirty="0">
              <a:solidFill>
                <a:schemeClr val="accent1">
                  <a:lumMod val="25000"/>
                </a:schemeClr>
              </a:solidFill>
            </a:rPr>
            <a:t> EVFTA</a:t>
          </a:r>
          <a:endParaRPr lang="en-GB" sz="2200" dirty="0">
            <a:solidFill>
              <a:schemeClr val="accent1">
                <a:lumMod val="25000"/>
              </a:schemeClr>
            </a:solidFill>
          </a:endParaRPr>
        </a:p>
      </dgm:t>
    </dgm:pt>
    <dgm:pt modelId="{92548ADE-3877-3C4D-AB08-122FC4240ECC}" type="parTrans" cxnId="{3A0970D3-0D9F-7D4A-AFC8-0FC17109E34B}">
      <dgm:prSet/>
      <dgm:spPr/>
      <dgm:t>
        <a:bodyPr/>
        <a:lstStyle/>
        <a:p>
          <a:endParaRPr lang="en-GB" sz="2200">
            <a:solidFill>
              <a:schemeClr val="accent1">
                <a:lumMod val="25000"/>
              </a:schemeClr>
            </a:solidFill>
          </a:endParaRPr>
        </a:p>
      </dgm:t>
    </dgm:pt>
    <dgm:pt modelId="{074C6B3F-734F-004D-9661-A5F2AE995CA2}" type="sibTrans" cxnId="{3A0970D3-0D9F-7D4A-AFC8-0FC17109E34B}">
      <dgm:prSet/>
      <dgm:spPr/>
      <dgm:t>
        <a:bodyPr/>
        <a:lstStyle/>
        <a:p>
          <a:endParaRPr lang="en-GB" sz="2200">
            <a:solidFill>
              <a:schemeClr val="accent1">
                <a:lumMod val="25000"/>
              </a:schemeClr>
            </a:solidFill>
          </a:endParaRPr>
        </a:p>
      </dgm:t>
    </dgm:pt>
    <dgm:pt modelId="{BBAB4E06-B5EF-9D48-BAE2-397F720B435C}">
      <dgm:prSet phldrT="[Text]" custT="1"/>
      <dgm:spPr/>
      <dgm:t>
        <a:bodyPr/>
        <a:lstStyle/>
        <a:p>
          <a:r>
            <a:rPr lang="en-US" sz="2200" dirty="0" err="1">
              <a:solidFill>
                <a:schemeClr val="accent1">
                  <a:lumMod val="25000"/>
                </a:schemeClr>
              </a:solidFill>
            </a:rPr>
            <a:t>Khó</a:t>
          </a:r>
          <a:r>
            <a:rPr lang="en-US" sz="2200" dirty="0">
              <a:solidFill>
                <a:schemeClr val="accent1">
                  <a:lumMod val="25000"/>
                </a:schemeClr>
              </a:solidFill>
            </a:rPr>
            <a:t> </a:t>
          </a:r>
          <a:r>
            <a:rPr lang="en-US" sz="2200" dirty="0" err="1">
              <a:solidFill>
                <a:schemeClr val="accent1">
                  <a:lumMod val="25000"/>
                </a:schemeClr>
              </a:solidFill>
            </a:rPr>
            <a:t>khăn</a:t>
          </a:r>
          <a:r>
            <a:rPr lang="en-US" sz="2200" dirty="0">
              <a:solidFill>
                <a:schemeClr val="accent1">
                  <a:lumMod val="25000"/>
                </a:schemeClr>
              </a:solidFill>
            </a:rPr>
            <a:t> </a:t>
          </a:r>
          <a:r>
            <a:rPr lang="en-US" sz="2200" dirty="0" err="1">
              <a:solidFill>
                <a:schemeClr val="accent1">
                  <a:lumMod val="25000"/>
                </a:schemeClr>
              </a:solidFill>
            </a:rPr>
            <a:t>khi</a:t>
          </a:r>
          <a:r>
            <a:rPr lang="en-US" sz="2200" dirty="0">
              <a:solidFill>
                <a:schemeClr val="accent1">
                  <a:lumMod val="25000"/>
                </a:schemeClr>
              </a:solidFill>
            </a:rPr>
            <a:t> </a:t>
          </a:r>
          <a:r>
            <a:rPr lang="en-US" sz="2200" dirty="0" err="1">
              <a:solidFill>
                <a:schemeClr val="accent1">
                  <a:lumMod val="25000"/>
                </a:schemeClr>
              </a:solidFill>
            </a:rPr>
            <a:t>thực</a:t>
          </a:r>
          <a:r>
            <a:rPr lang="en-US" sz="2200" dirty="0">
              <a:solidFill>
                <a:schemeClr val="accent1">
                  <a:lumMod val="25000"/>
                </a:schemeClr>
              </a:solidFill>
            </a:rPr>
            <a:t> </a:t>
          </a:r>
          <a:r>
            <a:rPr lang="en-US" sz="2200" dirty="0" err="1">
              <a:solidFill>
                <a:schemeClr val="accent1">
                  <a:lumMod val="25000"/>
                </a:schemeClr>
              </a:solidFill>
            </a:rPr>
            <a:t>thi</a:t>
          </a:r>
          <a:r>
            <a:rPr lang="en-US" sz="2200" dirty="0">
              <a:solidFill>
                <a:schemeClr val="accent1">
                  <a:lumMod val="25000"/>
                </a:schemeClr>
              </a:solidFill>
            </a:rPr>
            <a:t> EVFTA</a:t>
          </a:r>
          <a:endParaRPr lang="en-GB" sz="2200" dirty="0">
            <a:solidFill>
              <a:schemeClr val="accent1">
                <a:lumMod val="25000"/>
              </a:schemeClr>
            </a:solidFill>
          </a:endParaRPr>
        </a:p>
      </dgm:t>
    </dgm:pt>
    <dgm:pt modelId="{87833CA5-E480-144C-AE3B-89E02A1B9F57}" type="parTrans" cxnId="{900C5B00-3BFE-CF4E-B331-13B71CEDA041}">
      <dgm:prSet/>
      <dgm:spPr/>
      <dgm:t>
        <a:bodyPr/>
        <a:lstStyle/>
        <a:p>
          <a:endParaRPr lang="en-GB" sz="2200">
            <a:solidFill>
              <a:schemeClr val="accent1">
                <a:lumMod val="25000"/>
              </a:schemeClr>
            </a:solidFill>
          </a:endParaRPr>
        </a:p>
      </dgm:t>
    </dgm:pt>
    <dgm:pt modelId="{DD482533-4D68-344D-BB6C-8AF0DC99555F}" type="sibTrans" cxnId="{900C5B00-3BFE-CF4E-B331-13B71CEDA041}">
      <dgm:prSet/>
      <dgm:spPr/>
      <dgm:t>
        <a:bodyPr/>
        <a:lstStyle/>
        <a:p>
          <a:endParaRPr lang="en-GB" sz="2200">
            <a:solidFill>
              <a:schemeClr val="accent1">
                <a:lumMod val="25000"/>
              </a:schemeClr>
            </a:solidFill>
          </a:endParaRPr>
        </a:p>
      </dgm:t>
    </dgm:pt>
    <dgm:pt modelId="{8D0E4B5B-EA34-B84C-BAAB-60E08B7C9D2A}">
      <dgm:prSet phldrT="[Text]" custT="1"/>
      <dgm:spPr/>
      <dgm:t>
        <a:bodyPr/>
        <a:lstStyle/>
        <a:p>
          <a:r>
            <a:rPr lang="en-US" sz="2200" dirty="0" err="1">
              <a:solidFill>
                <a:schemeClr val="accent1">
                  <a:lumMod val="25000"/>
                </a:schemeClr>
              </a:solidFill>
            </a:rPr>
            <a:t>Tiềm</a:t>
          </a:r>
          <a:r>
            <a:rPr lang="en-US" sz="2200" dirty="0">
              <a:solidFill>
                <a:schemeClr val="accent1">
                  <a:lumMod val="25000"/>
                </a:schemeClr>
              </a:solidFill>
            </a:rPr>
            <a:t> </a:t>
          </a:r>
          <a:r>
            <a:rPr lang="en-US" sz="2200" dirty="0" err="1">
              <a:solidFill>
                <a:schemeClr val="accent1">
                  <a:lumMod val="25000"/>
                </a:schemeClr>
              </a:solidFill>
            </a:rPr>
            <a:t>năng</a:t>
          </a:r>
          <a:r>
            <a:rPr lang="en-US" sz="2200" dirty="0">
              <a:solidFill>
                <a:schemeClr val="accent1">
                  <a:lumMod val="25000"/>
                </a:schemeClr>
              </a:solidFill>
            </a:rPr>
            <a:t> </a:t>
          </a:r>
          <a:r>
            <a:rPr lang="en-US" sz="2200" dirty="0" err="1">
              <a:solidFill>
                <a:schemeClr val="accent1">
                  <a:lumMod val="25000"/>
                </a:schemeClr>
              </a:solidFill>
            </a:rPr>
            <a:t>và</a:t>
          </a:r>
          <a:r>
            <a:rPr lang="en-US" sz="2200" dirty="0">
              <a:solidFill>
                <a:schemeClr val="accent1">
                  <a:lumMod val="25000"/>
                </a:schemeClr>
              </a:solidFill>
            </a:rPr>
            <a:t> </a:t>
          </a:r>
          <a:r>
            <a:rPr lang="en-US" sz="2200" dirty="0" err="1">
              <a:solidFill>
                <a:schemeClr val="accent1">
                  <a:lumMod val="25000"/>
                </a:schemeClr>
              </a:solidFill>
            </a:rPr>
            <a:t>thách</a:t>
          </a:r>
          <a:r>
            <a:rPr lang="en-US" sz="2200" dirty="0">
              <a:solidFill>
                <a:schemeClr val="accent1">
                  <a:lumMod val="25000"/>
                </a:schemeClr>
              </a:solidFill>
            </a:rPr>
            <a:t> </a:t>
          </a:r>
          <a:r>
            <a:rPr lang="en-US" sz="2200" dirty="0" err="1">
              <a:solidFill>
                <a:schemeClr val="accent1">
                  <a:lumMod val="25000"/>
                </a:schemeClr>
              </a:solidFill>
            </a:rPr>
            <a:t>thức</a:t>
          </a:r>
          <a:r>
            <a:rPr lang="en-US" sz="2200" dirty="0">
              <a:solidFill>
                <a:schemeClr val="accent1">
                  <a:lumMod val="25000"/>
                </a:schemeClr>
              </a:solidFill>
            </a:rPr>
            <a:t> </a:t>
          </a:r>
          <a:r>
            <a:rPr lang="en-US" sz="2200" dirty="0" err="1">
              <a:solidFill>
                <a:schemeClr val="accent1">
                  <a:lumMod val="25000"/>
                </a:schemeClr>
              </a:solidFill>
            </a:rPr>
            <a:t>của</a:t>
          </a:r>
          <a:r>
            <a:rPr lang="en-US" sz="2200" dirty="0">
              <a:solidFill>
                <a:schemeClr val="accent1">
                  <a:lumMod val="25000"/>
                </a:schemeClr>
              </a:solidFill>
            </a:rPr>
            <a:t> </a:t>
          </a:r>
          <a:r>
            <a:rPr lang="en-US" sz="2200" dirty="0" err="1">
              <a:solidFill>
                <a:schemeClr val="accent1">
                  <a:lumMod val="25000"/>
                </a:schemeClr>
              </a:solidFill>
            </a:rPr>
            <a:t>ngành</a:t>
          </a:r>
          <a:r>
            <a:rPr lang="en-US" sz="2200" dirty="0">
              <a:solidFill>
                <a:schemeClr val="accent1">
                  <a:lumMod val="25000"/>
                </a:schemeClr>
              </a:solidFill>
            </a:rPr>
            <a:t> </a:t>
          </a:r>
          <a:r>
            <a:rPr lang="en-US" sz="2200" dirty="0" err="1">
              <a:solidFill>
                <a:schemeClr val="accent1">
                  <a:lumMod val="25000"/>
                </a:schemeClr>
              </a:solidFill>
            </a:rPr>
            <a:t>hàng</a:t>
          </a:r>
          <a:r>
            <a:rPr lang="en-US" sz="2200" dirty="0">
              <a:solidFill>
                <a:schemeClr val="accent1">
                  <a:lumMod val="25000"/>
                </a:schemeClr>
              </a:solidFill>
            </a:rPr>
            <a:t> </a:t>
          </a:r>
          <a:r>
            <a:rPr lang="en-US" sz="2200" dirty="0" err="1">
              <a:solidFill>
                <a:schemeClr val="accent1">
                  <a:lumMod val="25000"/>
                </a:schemeClr>
              </a:solidFill>
            </a:rPr>
            <a:t>xuất</a:t>
          </a:r>
          <a:r>
            <a:rPr lang="en-US" sz="2200" dirty="0">
              <a:solidFill>
                <a:schemeClr val="accent1">
                  <a:lumMod val="25000"/>
                </a:schemeClr>
              </a:solidFill>
            </a:rPr>
            <a:t> </a:t>
          </a:r>
          <a:r>
            <a:rPr lang="en-US" sz="2200" dirty="0" err="1">
              <a:solidFill>
                <a:schemeClr val="accent1">
                  <a:lumMod val="25000"/>
                </a:schemeClr>
              </a:solidFill>
            </a:rPr>
            <a:t>khẩu</a:t>
          </a:r>
          <a:endParaRPr lang="en-GB" sz="2200" dirty="0">
            <a:solidFill>
              <a:schemeClr val="accent1">
                <a:lumMod val="25000"/>
              </a:schemeClr>
            </a:solidFill>
          </a:endParaRPr>
        </a:p>
      </dgm:t>
    </dgm:pt>
    <dgm:pt modelId="{D6A72C88-58BA-BB45-8D81-717F55CB392A}" type="parTrans" cxnId="{0EB36339-F7E3-5F4C-9EFB-3E250D5848DF}">
      <dgm:prSet/>
      <dgm:spPr/>
      <dgm:t>
        <a:bodyPr/>
        <a:lstStyle/>
        <a:p>
          <a:endParaRPr lang="en-GB" sz="2200">
            <a:solidFill>
              <a:schemeClr val="accent1">
                <a:lumMod val="25000"/>
              </a:schemeClr>
            </a:solidFill>
          </a:endParaRPr>
        </a:p>
      </dgm:t>
    </dgm:pt>
    <dgm:pt modelId="{CE660701-99CE-DA4A-B6FA-0E9A091FC59B}" type="sibTrans" cxnId="{0EB36339-F7E3-5F4C-9EFB-3E250D5848DF}">
      <dgm:prSet/>
      <dgm:spPr/>
      <dgm:t>
        <a:bodyPr/>
        <a:lstStyle/>
        <a:p>
          <a:endParaRPr lang="en-GB" sz="2200">
            <a:solidFill>
              <a:schemeClr val="accent1">
                <a:lumMod val="25000"/>
              </a:schemeClr>
            </a:solidFill>
          </a:endParaRPr>
        </a:p>
      </dgm:t>
    </dgm:pt>
    <dgm:pt modelId="{967ACFEE-0CA2-8B40-A2D5-68A563D51CDC}" type="pres">
      <dgm:prSet presAssocID="{1B58D883-F055-8043-94C1-A2DCCB901F50}" presName="Name0" presStyleCnt="0">
        <dgm:presLayoutVars>
          <dgm:chMax val="7"/>
          <dgm:chPref val="7"/>
          <dgm:dir/>
        </dgm:presLayoutVars>
      </dgm:prSet>
      <dgm:spPr/>
      <dgm:t>
        <a:bodyPr/>
        <a:lstStyle/>
        <a:p>
          <a:endParaRPr lang="en-US"/>
        </a:p>
      </dgm:t>
    </dgm:pt>
    <dgm:pt modelId="{03AC0832-42F6-9048-AEA4-B8DFD1CE8B84}" type="pres">
      <dgm:prSet presAssocID="{1B58D883-F055-8043-94C1-A2DCCB901F50}" presName="Name1" presStyleCnt="0"/>
      <dgm:spPr/>
    </dgm:pt>
    <dgm:pt modelId="{735EBFDE-8F6A-5649-ABE7-60D066EC32D1}" type="pres">
      <dgm:prSet presAssocID="{1B58D883-F055-8043-94C1-A2DCCB901F50}" presName="cycle" presStyleCnt="0"/>
      <dgm:spPr/>
    </dgm:pt>
    <dgm:pt modelId="{181E5901-1282-8E41-853C-E212DEBF3FDE}" type="pres">
      <dgm:prSet presAssocID="{1B58D883-F055-8043-94C1-A2DCCB901F50}" presName="srcNode" presStyleLbl="node1" presStyleIdx="0" presStyleCnt="3"/>
      <dgm:spPr/>
    </dgm:pt>
    <dgm:pt modelId="{2B06534B-E7ED-6641-A6E6-9692A73E3533}" type="pres">
      <dgm:prSet presAssocID="{1B58D883-F055-8043-94C1-A2DCCB901F50}" presName="conn" presStyleLbl="parChTrans1D2" presStyleIdx="0" presStyleCnt="1"/>
      <dgm:spPr/>
      <dgm:t>
        <a:bodyPr/>
        <a:lstStyle/>
        <a:p>
          <a:endParaRPr lang="en-US"/>
        </a:p>
      </dgm:t>
    </dgm:pt>
    <dgm:pt modelId="{9089BBAC-4BF2-1E40-B895-FACB9F6E38E4}" type="pres">
      <dgm:prSet presAssocID="{1B58D883-F055-8043-94C1-A2DCCB901F50}" presName="extraNode" presStyleLbl="node1" presStyleIdx="0" presStyleCnt="3"/>
      <dgm:spPr/>
    </dgm:pt>
    <dgm:pt modelId="{DECC302E-D723-F94F-855A-78B5DBDC09D7}" type="pres">
      <dgm:prSet presAssocID="{1B58D883-F055-8043-94C1-A2DCCB901F50}" presName="dstNode" presStyleLbl="node1" presStyleIdx="0" presStyleCnt="3"/>
      <dgm:spPr/>
    </dgm:pt>
    <dgm:pt modelId="{EAC7F0C0-6559-F141-8010-21A5EB7CA896}" type="pres">
      <dgm:prSet presAssocID="{8E00671E-7948-D84B-8755-D66F72D2BF96}" presName="text_1" presStyleLbl="node1" presStyleIdx="0" presStyleCnt="3">
        <dgm:presLayoutVars>
          <dgm:bulletEnabled val="1"/>
        </dgm:presLayoutVars>
      </dgm:prSet>
      <dgm:spPr/>
      <dgm:t>
        <a:bodyPr/>
        <a:lstStyle/>
        <a:p>
          <a:endParaRPr lang="en-US"/>
        </a:p>
      </dgm:t>
    </dgm:pt>
    <dgm:pt modelId="{B5B2E860-45D5-7749-8741-4E62C0A0F656}" type="pres">
      <dgm:prSet presAssocID="{8E00671E-7948-D84B-8755-D66F72D2BF96}" presName="accent_1" presStyleCnt="0"/>
      <dgm:spPr/>
    </dgm:pt>
    <dgm:pt modelId="{97C98341-13FD-2C4B-A75F-356BB6AC88F0}" type="pres">
      <dgm:prSet presAssocID="{8E00671E-7948-D84B-8755-D66F72D2BF96}" presName="accentRepeatNode" presStyleLbl="solidFgAcc1" presStyleIdx="0" presStyleCnt="3"/>
      <dgm:spPr/>
    </dgm:pt>
    <dgm:pt modelId="{C233A5DD-E1B3-A54F-B2C7-9239AFF14E4E}" type="pres">
      <dgm:prSet presAssocID="{BBAB4E06-B5EF-9D48-BAE2-397F720B435C}" presName="text_2" presStyleLbl="node1" presStyleIdx="1" presStyleCnt="3">
        <dgm:presLayoutVars>
          <dgm:bulletEnabled val="1"/>
        </dgm:presLayoutVars>
      </dgm:prSet>
      <dgm:spPr/>
      <dgm:t>
        <a:bodyPr/>
        <a:lstStyle/>
        <a:p>
          <a:endParaRPr lang="en-US"/>
        </a:p>
      </dgm:t>
    </dgm:pt>
    <dgm:pt modelId="{DFD1F546-CB02-D847-9540-BE37BA70E978}" type="pres">
      <dgm:prSet presAssocID="{BBAB4E06-B5EF-9D48-BAE2-397F720B435C}" presName="accent_2" presStyleCnt="0"/>
      <dgm:spPr/>
    </dgm:pt>
    <dgm:pt modelId="{780EC237-1897-6944-9954-0246B5C4244A}" type="pres">
      <dgm:prSet presAssocID="{BBAB4E06-B5EF-9D48-BAE2-397F720B435C}" presName="accentRepeatNode" presStyleLbl="solidFgAcc1" presStyleIdx="1" presStyleCnt="3"/>
      <dgm:spPr/>
    </dgm:pt>
    <dgm:pt modelId="{40823D14-4E7D-6547-9C70-357AF588BA65}" type="pres">
      <dgm:prSet presAssocID="{8D0E4B5B-EA34-B84C-BAAB-60E08B7C9D2A}" presName="text_3" presStyleLbl="node1" presStyleIdx="2" presStyleCnt="3">
        <dgm:presLayoutVars>
          <dgm:bulletEnabled val="1"/>
        </dgm:presLayoutVars>
      </dgm:prSet>
      <dgm:spPr/>
      <dgm:t>
        <a:bodyPr/>
        <a:lstStyle/>
        <a:p>
          <a:endParaRPr lang="en-US"/>
        </a:p>
      </dgm:t>
    </dgm:pt>
    <dgm:pt modelId="{7BC44B2F-8C0E-7B41-A19B-BA010A7C09EB}" type="pres">
      <dgm:prSet presAssocID="{8D0E4B5B-EA34-B84C-BAAB-60E08B7C9D2A}" presName="accent_3" presStyleCnt="0"/>
      <dgm:spPr/>
    </dgm:pt>
    <dgm:pt modelId="{FD82BCCA-D9AD-F941-BD5F-069D752E5DC5}" type="pres">
      <dgm:prSet presAssocID="{8D0E4B5B-EA34-B84C-BAAB-60E08B7C9D2A}" presName="accentRepeatNode" presStyleLbl="solidFgAcc1" presStyleIdx="2" presStyleCnt="3"/>
      <dgm:spPr/>
    </dgm:pt>
  </dgm:ptLst>
  <dgm:cxnLst>
    <dgm:cxn modelId="{917F56FC-AE08-C14C-9E7C-B1CCBB6EEC3D}" type="presOf" srcId="{8E00671E-7948-D84B-8755-D66F72D2BF96}" destId="{EAC7F0C0-6559-F141-8010-21A5EB7CA896}" srcOrd="0" destOrd="0" presId="urn:microsoft.com/office/officeart/2008/layout/VerticalCurvedList"/>
    <dgm:cxn modelId="{3A0970D3-0D9F-7D4A-AFC8-0FC17109E34B}" srcId="{1B58D883-F055-8043-94C1-A2DCCB901F50}" destId="{8E00671E-7948-D84B-8755-D66F72D2BF96}" srcOrd="0" destOrd="0" parTransId="{92548ADE-3877-3C4D-AB08-122FC4240ECC}" sibTransId="{074C6B3F-734F-004D-9661-A5F2AE995CA2}"/>
    <dgm:cxn modelId="{76BD3391-7946-D14A-8615-62A4E77EABE7}" type="presOf" srcId="{8D0E4B5B-EA34-B84C-BAAB-60E08B7C9D2A}" destId="{40823D14-4E7D-6547-9C70-357AF588BA65}" srcOrd="0" destOrd="0" presId="urn:microsoft.com/office/officeart/2008/layout/VerticalCurvedList"/>
    <dgm:cxn modelId="{900C5B00-3BFE-CF4E-B331-13B71CEDA041}" srcId="{1B58D883-F055-8043-94C1-A2DCCB901F50}" destId="{BBAB4E06-B5EF-9D48-BAE2-397F720B435C}" srcOrd="1" destOrd="0" parTransId="{87833CA5-E480-144C-AE3B-89E02A1B9F57}" sibTransId="{DD482533-4D68-344D-BB6C-8AF0DC99555F}"/>
    <dgm:cxn modelId="{AC4578B9-1A43-EF45-B594-89BA540BD82F}" type="presOf" srcId="{1B58D883-F055-8043-94C1-A2DCCB901F50}" destId="{967ACFEE-0CA2-8B40-A2D5-68A563D51CDC}" srcOrd="0" destOrd="0" presId="urn:microsoft.com/office/officeart/2008/layout/VerticalCurvedList"/>
    <dgm:cxn modelId="{A8EDF76A-938C-B646-993B-91CB46524F04}" type="presOf" srcId="{074C6B3F-734F-004D-9661-A5F2AE995CA2}" destId="{2B06534B-E7ED-6641-A6E6-9692A73E3533}" srcOrd="0" destOrd="0" presId="urn:microsoft.com/office/officeart/2008/layout/VerticalCurvedList"/>
    <dgm:cxn modelId="{0EB36339-F7E3-5F4C-9EFB-3E250D5848DF}" srcId="{1B58D883-F055-8043-94C1-A2DCCB901F50}" destId="{8D0E4B5B-EA34-B84C-BAAB-60E08B7C9D2A}" srcOrd="2" destOrd="0" parTransId="{D6A72C88-58BA-BB45-8D81-717F55CB392A}" sibTransId="{CE660701-99CE-DA4A-B6FA-0E9A091FC59B}"/>
    <dgm:cxn modelId="{90552039-1554-284E-8F33-489338B995DA}" type="presOf" srcId="{BBAB4E06-B5EF-9D48-BAE2-397F720B435C}" destId="{C233A5DD-E1B3-A54F-B2C7-9239AFF14E4E}" srcOrd="0" destOrd="0" presId="urn:microsoft.com/office/officeart/2008/layout/VerticalCurvedList"/>
    <dgm:cxn modelId="{56470DC6-2D93-C543-83F4-7D98E4FFA7F7}" type="presParOf" srcId="{967ACFEE-0CA2-8B40-A2D5-68A563D51CDC}" destId="{03AC0832-42F6-9048-AEA4-B8DFD1CE8B84}" srcOrd="0" destOrd="0" presId="urn:microsoft.com/office/officeart/2008/layout/VerticalCurvedList"/>
    <dgm:cxn modelId="{1878324C-B474-AD47-99F9-D31F0201387C}" type="presParOf" srcId="{03AC0832-42F6-9048-AEA4-B8DFD1CE8B84}" destId="{735EBFDE-8F6A-5649-ABE7-60D066EC32D1}" srcOrd="0" destOrd="0" presId="urn:microsoft.com/office/officeart/2008/layout/VerticalCurvedList"/>
    <dgm:cxn modelId="{0C55F615-DF99-D74F-9EC8-6E7699B4E185}" type="presParOf" srcId="{735EBFDE-8F6A-5649-ABE7-60D066EC32D1}" destId="{181E5901-1282-8E41-853C-E212DEBF3FDE}" srcOrd="0" destOrd="0" presId="urn:microsoft.com/office/officeart/2008/layout/VerticalCurvedList"/>
    <dgm:cxn modelId="{6F8E1995-A417-2345-BADF-05EAA0D98E61}" type="presParOf" srcId="{735EBFDE-8F6A-5649-ABE7-60D066EC32D1}" destId="{2B06534B-E7ED-6641-A6E6-9692A73E3533}" srcOrd="1" destOrd="0" presId="urn:microsoft.com/office/officeart/2008/layout/VerticalCurvedList"/>
    <dgm:cxn modelId="{A73B8B86-6163-0B4A-9183-C0E4A2FFF2DD}" type="presParOf" srcId="{735EBFDE-8F6A-5649-ABE7-60D066EC32D1}" destId="{9089BBAC-4BF2-1E40-B895-FACB9F6E38E4}" srcOrd="2" destOrd="0" presId="urn:microsoft.com/office/officeart/2008/layout/VerticalCurvedList"/>
    <dgm:cxn modelId="{8B353648-1499-6143-9BC3-0040E27279C3}" type="presParOf" srcId="{735EBFDE-8F6A-5649-ABE7-60D066EC32D1}" destId="{DECC302E-D723-F94F-855A-78B5DBDC09D7}" srcOrd="3" destOrd="0" presId="urn:microsoft.com/office/officeart/2008/layout/VerticalCurvedList"/>
    <dgm:cxn modelId="{1585B80F-E686-C046-BDA5-4E350DE9FA27}" type="presParOf" srcId="{03AC0832-42F6-9048-AEA4-B8DFD1CE8B84}" destId="{EAC7F0C0-6559-F141-8010-21A5EB7CA896}" srcOrd="1" destOrd="0" presId="urn:microsoft.com/office/officeart/2008/layout/VerticalCurvedList"/>
    <dgm:cxn modelId="{518A3AE7-0037-C444-A8C3-A230E7C62CFE}" type="presParOf" srcId="{03AC0832-42F6-9048-AEA4-B8DFD1CE8B84}" destId="{B5B2E860-45D5-7749-8741-4E62C0A0F656}" srcOrd="2" destOrd="0" presId="urn:microsoft.com/office/officeart/2008/layout/VerticalCurvedList"/>
    <dgm:cxn modelId="{F1D69F8A-10E6-6543-9E12-807359CB5CCE}" type="presParOf" srcId="{B5B2E860-45D5-7749-8741-4E62C0A0F656}" destId="{97C98341-13FD-2C4B-A75F-356BB6AC88F0}" srcOrd="0" destOrd="0" presId="urn:microsoft.com/office/officeart/2008/layout/VerticalCurvedList"/>
    <dgm:cxn modelId="{E6CFD7EB-D3D6-1944-906A-AF34C4E6C094}" type="presParOf" srcId="{03AC0832-42F6-9048-AEA4-B8DFD1CE8B84}" destId="{C233A5DD-E1B3-A54F-B2C7-9239AFF14E4E}" srcOrd="3" destOrd="0" presId="urn:microsoft.com/office/officeart/2008/layout/VerticalCurvedList"/>
    <dgm:cxn modelId="{E38C67E3-5EA2-9040-8E16-40116FF1B1B5}" type="presParOf" srcId="{03AC0832-42F6-9048-AEA4-B8DFD1CE8B84}" destId="{DFD1F546-CB02-D847-9540-BE37BA70E978}" srcOrd="4" destOrd="0" presId="urn:microsoft.com/office/officeart/2008/layout/VerticalCurvedList"/>
    <dgm:cxn modelId="{78FF0FF9-8BF2-7542-91AA-BF76B0B79DB3}" type="presParOf" srcId="{DFD1F546-CB02-D847-9540-BE37BA70E978}" destId="{780EC237-1897-6944-9954-0246B5C4244A}" srcOrd="0" destOrd="0" presId="urn:microsoft.com/office/officeart/2008/layout/VerticalCurvedList"/>
    <dgm:cxn modelId="{C6A9D746-E3A0-8F47-8257-621F3435AE29}" type="presParOf" srcId="{03AC0832-42F6-9048-AEA4-B8DFD1CE8B84}" destId="{40823D14-4E7D-6547-9C70-357AF588BA65}" srcOrd="5" destOrd="0" presId="urn:microsoft.com/office/officeart/2008/layout/VerticalCurvedList"/>
    <dgm:cxn modelId="{AAEF80D1-1AE9-794B-B420-C75C078693D6}" type="presParOf" srcId="{03AC0832-42F6-9048-AEA4-B8DFD1CE8B84}" destId="{7BC44B2F-8C0E-7B41-A19B-BA010A7C09EB}" srcOrd="6" destOrd="0" presId="urn:microsoft.com/office/officeart/2008/layout/VerticalCurvedList"/>
    <dgm:cxn modelId="{8A0636C2-6161-2442-854F-A339C8BA9F05}" type="presParOf" srcId="{7BC44B2F-8C0E-7B41-A19B-BA010A7C09EB}" destId="{FD82BCCA-D9AD-F941-BD5F-069D752E5DC5}"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86287-E9DF-4908-A57A-343316EEC75B}"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6B18F315-024F-4890-9544-0737B73BEFAD}">
      <dgm:prSet phldrT="[Text]" custT="1"/>
      <dgm:spPr>
        <a:solidFill>
          <a:schemeClr val="accent4">
            <a:lumMod val="20000"/>
            <a:lumOff val="80000"/>
          </a:schemeClr>
        </a:solidFill>
      </dgm:spPr>
      <dgm:t>
        <a:bodyPr/>
        <a:lstStyle/>
        <a:p>
          <a:pPr algn="l">
            <a:lnSpc>
              <a:spcPct val="100000"/>
            </a:lnSpc>
            <a:spcAft>
              <a:spcPts val="0"/>
            </a:spcAft>
          </a:pPr>
          <a:r>
            <a:rPr lang="en-US" sz="1800" b="1">
              <a:solidFill>
                <a:schemeClr val="accent4">
                  <a:lumMod val="50000"/>
                </a:schemeClr>
              </a:solidFill>
            </a:rPr>
            <a:t>2.3.1 Các mặt hàng xuất khẩu chính</a:t>
          </a:r>
          <a:endParaRPr lang="en-US" sz="1800" dirty="0">
            <a:solidFill>
              <a:schemeClr val="accent4">
                <a:lumMod val="50000"/>
              </a:schemeClr>
            </a:solidFill>
          </a:endParaRPr>
        </a:p>
      </dgm:t>
    </dgm:pt>
    <dgm:pt modelId="{CBCAF5E0-A8CC-4605-86F8-27A0D1AFBC02}" type="parTrans" cxnId="{7C038A96-DDAA-4E61-B6D8-2218E372C2CC}">
      <dgm:prSet/>
      <dgm:spPr/>
      <dgm:t>
        <a:bodyPr/>
        <a:lstStyle/>
        <a:p>
          <a:endParaRPr lang="en-US" sz="1800"/>
        </a:p>
      </dgm:t>
    </dgm:pt>
    <dgm:pt modelId="{64FD5E22-0660-4AEE-86B0-26F16C91FAB1}" type="sibTrans" cxnId="{7C038A96-DDAA-4E61-B6D8-2218E372C2CC}">
      <dgm:prSet/>
      <dgm:spPr/>
      <dgm:t>
        <a:bodyPr/>
        <a:lstStyle/>
        <a:p>
          <a:endParaRPr lang="en-US" sz="1800"/>
        </a:p>
      </dgm:t>
    </dgm:pt>
    <dgm:pt modelId="{B8447B59-6E2F-4DEF-9611-3F1DFB5A1710}">
      <dgm:prSet phldrT="[Text]" custT="1"/>
      <dgm:spPr/>
      <dgm:t>
        <a:bodyPr/>
        <a:lstStyle/>
        <a:p>
          <a:pPr algn="l"/>
          <a:r>
            <a:rPr lang="en-US" sz="1700" dirty="0"/>
            <a:t>2.3.1.1 </a:t>
          </a:r>
          <a:r>
            <a:rPr lang="en-US" sz="1700" dirty="0" err="1"/>
            <a:t>Thủy</a:t>
          </a:r>
          <a:r>
            <a:rPr lang="en-US" sz="1700" dirty="0"/>
            <a:t> </a:t>
          </a:r>
          <a:r>
            <a:rPr lang="en-US" sz="1700" dirty="0" err="1"/>
            <a:t>sản</a:t>
          </a:r>
          <a:r>
            <a:rPr lang="en-US" sz="1700" dirty="0"/>
            <a:t> (</a:t>
          </a:r>
          <a:r>
            <a:rPr lang="en-US" sz="1700" dirty="0" err="1"/>
            <a:t>tôm</a:t>
          </a:r>
          <a:r>
            <a:rPr lang="en-US" sz="1700" dirty="0"/>
            <a:t>, </a:t>
          </a:r>
          <a:r>
            <a:rPr lang="en-US" sz="1700" dirty="0" err="1"/>
            <a:t>cá</a:t>
          </a:r>
          <a:r>
            <a:rPr lang="en-US" sz="1700" dirty="0"/>
            <a:t> </a:t>
          </a:r>
          <a:r>
            <a:rPr lang="en-US" sz="1700" dirty="0" err="1"/>
            <a:t>tra</a:t>
          </a:r>
          <a:r>
            <a:rPr lang="en-US" sz="1700" dirty="0"/>
            <a:t>, </a:t>
          </a:r>
          <a:r>
            <a:rPr lang="en-US" sz="1700" dirty="0" err="1"/>
            <a:t>cá</a:t>
          </a:r>
          <a:r>
            <a:rPr lang="en-US" sz="1700" dirty="0"/>
            <a:t> </a:t>
          </a:r>
          <a:r>
            <a:rPr lang="en-US" sz="1700" dirty="0" err="1"/>
            <a:t>ngừ</a:t>
          </a:r>
          <a:r>
            <a:rPr lang="en-US" sz="1700" dirty="0"/>
            <a:t>…)</a:t>
          </a:r>
        </a:p>
      </dgm:t>
    </dgm:pt>
    <dgm:pt modelId="{16F9D33F-E986-4697-83E5-B40E49C2AD9A}" type="parTrans" cxnId="{EC60248C-BBD2-4A4B-8D65-0F5106B3D98F}">
      <dgm:prSet/>
      <dgm:spPr/>
      <dgm:t>
        <a:bodyPr/>
        <a:lstStyle/>
        <a:p>
          <a:endParaRPr lang="en-US" sz="1800"/>
        </a:p>
      </dgm:t>
    </dgm:pt>
    <dgm:pt modelId="{F603F232-47FD-4407-911A-CEEB4164541D}" type="sibTrans" cxnId="{EC60248C-BBD2-4A4B-8D65-0F5106B3D98F}">
      <dgm:prSet/>
      <dgm:spPr/>
      <dgm:t>
        <a:bodyPr/>
        <a:lstStyle/>
        <a:p>
          <a:endParaRPr lang="en-US" sz="1800"/>
        </a:p>
      </dgm:t>
    </dgm:pt>
    <dgm:pt modelId="{F44F6277-C7FA-4930-8BE9-039CD5CFAD6C}">
      <dgm:prSet phldrT="[Text]" custT="1"/>
      <dgm:spPr/>
      <dgm:t>
        <a:bodyPr/>
        <a:lstStyle/>
        <a:p>
          <a:pPr algn="l"/>
          <a:r>
            <a:rPr lang="en-US" sz="1700" dirty="0"/>
            <a:t>2.3.1.2 </a:t>
          </a:r>
          <a:r>
            <a:rPr lang="en-US" sz="1700" dirty="0" err="1"/>
            <a:t>Cà</a:t>
          </a:r>
          <a:r>
            <a:rPr lang="en-US" sz="1700" dirty="0"/>
            <a:t> </a:t>
          </a:r>
          <a:r>
            <a:rPr lang="en-US" sz="1700" dirty="0" err="1"/>
            <a:t>phê</a:t>
          </a:r>
          <a:endParaRPr lang="en-US" sz="1700" dirty="0"/>
        </a:p>
      </dgm:t>
    </dgm:pt>
    <dgm:pt modelId="{049FFF13-8065-4429-8815-AC0502D93826}" type="parTrans" cxnId="{CA6C7B38-74E6-4692-8D82-2C88CDA4C500}">
      <dgm:prSet/>
      <dgm:spPr/>
      <dgm:t>
        <a:bodyPr/>
        <a:lstStyle/>
        <a:p>
          <a:endParaRPr lang="en-US" sz="1800"/>
        </a:p>
      </dgm:t>
    </dgm:pt>
    <dgm:pt modelId="{652799C4-DA66-4330-86EA-BDDE552AA6F1}" type="sibTrans" cxnId="{CA6C7B38-74E6-4692-8D82-2C88CDA4C500}">
      <dgm:prSet/>
      <dgm:spPr/>
      <dgm:t>
        <a:bodyPr/>
        <a:lstStyle/>
        <a:p>
          <a:endParaRPr lang="en-US" sz="1800"/>
        </a:p>
      </dgm:t>
    </dgm:pt>
    <dgm:pt modelId="{BB5476E3-A3F8-48B7-B601-12E7D753611E}">
      <dgm:prSet phldrT="[Text]" custT="1"/>
      <dgm:spPr>
        <a:solidFill>
          <a:schemeClr val="accent4">
            <a:lumMod val="20000"/>
            <a:lumOff val="80000"/>
          </a:schemeClr>
        </a:solidFill>
      </dgm:spPr>
      <dgm:t>
        <a:bodyPr/>
        <a:lstStyle/>
        <a:p>
          <a:pPr algn="l"/>
          <a:r>
            <a:rPr lang="en-US" sz="1800" b="1">
              <a:solidFill>
                <a:schemeClr val="accent4">
                  <a:lumMod val="50000"/>
                </a:schemeClr>
              </a:solidFill>
            </a:rPr>
            <a:t>2.3.2 Một số sản phẩm tiềm năng</a:t>
          </a:r>
          <a:endParaRPr lang="en-US" sz="1800" dirty="0">
            <a:solidFill>
              <a:schemeClr val="accent4">
                <a:lumMod val="50000"/>
              </a:schemeClr>
            </a:solidFill>
          </a:endParaRPr>
        </a:p>
      </dgm:t>
    </dgm:pt>
    <dgm:pt modelId="{88B3EE5E-2A2A-4A9C-90A4-B2793B5F90D5}" type="parTrans" cxnId="{BA6DC0BB-26C5-4A35-9A83-E26C84A49D58}">
      <dgm:prSet/>
      <dgm:spPr/>
      <dgm:t>
        <a:bodyPr/>
        <a:lstStyle/>
        <a:p>
          <a:endParaRPr lang="en-US" sz="1800"/>
        </a:p>
      </dgm:t>
    </dgm:pt>
    <dgm:pt modelId="{CE4C5F7D-00A9-4835-90B9-9DE910B0A8BD}" type="sibTrans" cxnId="{BA6DC0BB-26C5-4A35-9A83-E26C84A49D58}">
      <dgm:prSet/>
      <dgm:spPr/>
      <dgm:t>
        <a:bodyPr/>
        <a:lstStyle/>
        <a:p>
          <a:endParaRPr lang="en-US" sz="1800"/>
        </a:p>
      </dgm:t>
    </dgm:pt>
    <dgm:pt modelId="{E8CF67EA-06FF-4ADE-A0EF-7B009A5E33A2}">
      <dgm:prSet phldrT="[Text]" custT="1"/>
      <dgm:spPr/>
      <dgm:t>
        <a:bodyPr/>
        <a:lstStyle/>
        <a:p>
          <a:pPr algn="l"/>
          <a:r>
            <a:rPr lang="en-US" sz="1700" dirty="0"/>
            <a:t>2.3.2.1 </a:t>
          </a:r>
          <a:r>
            <a:rPr lang="en-US" sz="1700" dirty="0" err="1"/>
            <a:t>Gạo</a:t>
          </a:r>
          <a:endParaRPr lang="en-US" sz="1700" dirty="0"/>
        </a:p>
      </dgm:t>
    </dgm:pt>
    <dgm:pt modelId="{046AC92E-4B25-4443-956D-9D053E81E78D}" type="parTrans" cxnId="{66DC7AC3-6D24-41BD-AA36-11D7CE0AF374}">
      <dgm:prSet/>
      <dgm:spPr/>
      <dgm:t>
        <a:bodyPr/>
        <a:lstStyle/>
        <a:p>
          <a:endParaRPr lang="en-US" sz="1800"/>
        </a:p>
      </dgm:t>
    </dgm:pt>
    <dgm:pt modelId="{2D538CA3-591A-4F01-B244-BFED1B0EF215}" type="sibTrans" cxnId="{66DC7AC3-6D24-41BD-AA36-11D7CE0AF374}">
      <dgm:prSet/>
      <dgm:spPr/>
      <dgm:t>
        <a:bodyPr/>
        <a:lstStyle/>
        <a:p>
          <a:endParaRPr lang="en-US" sz="1800"/>
        </a:p>
      </dgm:t>
    </dgm:pt>
    <dgm:pt modelId="{63A316DF-B3F7-407A-B4BC-4DF879BB46E7}">
      <dgm:prSet phldrT="[Text]" custT="1"/>
      <dgm:spPr/>
      <dgm:t>
        <a:bodyPr/>
        <a:lstStyle/>
        <a:p>
          <a:pPr algn="l"/>
          <a:r>
            <a:rPr lang="en-US" sz="1700" dirty="0"/>
            <a:t>2.3.2.2 Rau </a:t>
          </a:r>
          <a:r>
            <a:rPr lang="en-US" sz="1700" dirty="0" err="1"/>
            <a:t>quả</a:t>
          </a:r>
          <a:endParaRPr lang="en-US" sz="1700" dirty="0"/>
        </a:p>
      </dgm:t>
    </dgm:pt>
    <dgm:pt modelId="{387556A3-ABF9-4D7D-AD0E-EBD95CAB3E6E}" type="parTrans" cxnId="{27C8F58D-E7BF-4569-9040-B8D541B38C2C}">
      <dgm:prSet/>
      <dgm:spPr/>
      <dgm:t>
        <a:bodyPr/>
        <a:lstStyle/>
        <a:p>
          <a:endParaRPr lang="en-US" sz="1800"/>
        </a:p>
      </dgm:t>
    </dgm:pt>
    <dgm:pt modelId="{13E07195-4094-462C-A39E-F8BF834F1B3D}" type="sibTrans" cxnId="{27C8F58D-E7BF-4569-9040-B8D541B38C2C}">
      <dgm:prSet/>
      <dgm:spPr/>
      <dgm:t>
        <a:bodyPr/>
        <a:lstStyle/>
        <a:p>
          <a:endParaRPr lang="en-US" sz="1800"/>
        </a:p>
      </dgm:t>
    </dgm:pt>
    <dgm:pt modelId="{3008F65F-9D51-45DB-8935-BDB092E42047}">
      <dgm:prSet phldrT="[Text]" custT="1"/>
      <dgm:spPr/>
      <dgm:t>
        <a:bodyPr/>
        <a:lstStyle/>
        <a:p>
          <a:pPr algn="l"/>
          <a:r>
            <a:rPr lang="en-US" sz="1700"/>
            <a:t>2.3.2.3 Mật ong</a:t>
          </a:r>
          <a:endParaRPr lang="en-US" sz="1700" dirty="0"/>
        </a:p>
      </dgm:t>
    </dgm:pt>
    <dgm:pt modelId="{F8B94BCF-DC09-49EF-BBF4-50E9E5AD64CD}" type="parTrans" cxnId="{882B4AA0-6CDD-4C10-8254-1E317C7FBD3A}">
      <dgm:prSet/>
      <dgm:spPr/>
      <dgm:t>
        <a:bodyPr/>
        <a:lstStyle/>
        <a:p>
          <a:endParaRPr lang="en-US" sz="1800"/>
        </a:p>
      </dgm:t>
    </dgm:pt>
    <dgm:pt modelId="{BD0FE74D-5122-4F45-AC9D-92F54F80D0F1}" type="sibTrans" cxnId="{882B4AA0-6CDD-4C10-8254-1E317C7FBD3A}">
      <dgm:prSet/>
      <dgm:spPr/>
      <dgm:t>
        <a:bodyPr/>
        <a:lstStyle/>
        <a:p>
          <a:endParaRPr lang="en-US" sz="1800"/>
        </a:p>
      </dgm:t>
    </dgm:pt>
    <dgm:pt modelId="{59E2A5EE-72ED-433E-9189-80B5DFA74A4F}">
      <dgm:prSet phldrT="[Text]" custT="1"/>
      <dgm:spPr/>
      <dgm:t>
        <a:bodyPr/>
        <a:lstStyle/>
        <a:p>
          <a:pPr algn="l"/>
          <a:r>
            <a:rPr lang="en-US" sz="1700" dirty="0"/>
            <a:t>2.3.1.3 </a:t>
          </a:r>
          <a:r>
            <a:rPr lang="en-US" sz="1700" dirty="0" err="1"/>
            <a:t>Điều</a:t>
          </a:r>
          <a:endParaRPr lang="en-US" sz="1700" dirty="0"/>
        </a:p>
      </dgm:t>
    </dgm:pt>
    <dgm:pt modelId="{159C875D-BFD6-4E03-AF05-BFCB622CF763}" type="parTrans" cxnId="{F4D386C5-66D5-444C-B140-AF17C509C970}">
      <dgm:prSet/>
      <dgm:spPr/>
      <dgm:t>
        <a:bodyPr/>
        <a:lstStyle/>
        <a:p>
          <a:endParaRPr lang="en-US" sz="1800"/>
        </a:p>
      </dgm:t>
    </dgm:pt>
    <dgm:pt modelId="{6453CA9A-3640-4E2E-B042-E9BF2C942FE5}" type="sibTrans" cxnId="{F4D386C5-66D5-444C-B140-AF17C509C970}">
      <dgm:prSet/>
      <dgm:spPr/>
      <dgm:t>
        <a:bodyPr/>
        <a:lstStyle/>
        <a:p>
          <a:endParaRPr lang="en-US" sz="1800"/>
        </a:p>
      </dgm:t>
    </dgm:pt>
    <dgm:pt modelId="{AADA1E42-9B94-4CCA-A200-24FD33EA0AAC}">
      <dgm:prSet phldrT="[Text]" custT="1"/>
      <dgm:spPr/>
      <dgm:t>
        <a:bodyPr/>
        <a:lstStyle/>
        <a:p>
          <a:pPr algn="l"/>
          <a:r>
            <a:rPr lang="en-US" sz="1700" dirty="0"/>
            <a:t>2.3.1.4 </a:t>
          </a:r>
          <a:r>
            <a:rPr lang="en-US" sz="1700" dirty="0" err="1"/>
            <a:t>Gỗ</a:t>
          </a:r>
          <a:r>
            <a:rPr lang="en-US" sz="1700" dirty="0"/>
            <a:t> </a:t>
          </a:r>
          <a:r>
            <a:rPr lang="en-US" sz="1700" dirty="0" err="1"/>
            <a:t>và</a:t>
          </a:r>
          <a:r>
            <a:rPr lang="en-US" sz="1700" dirty="0"/>
            <a:t> </a:t>
          </a:r>
          <a:r>
            <a:rPr lang="en-US" sz="1700" dirty="0" err="1"/>
            <a:t>các</a:t>
          </a:r>
          <a:r>
            <a:rPr lang="en-US" sz="1700" dirty="0"/>
            <a:t> </a:t>
          </a:r>
          <a:r>
            <a:rPr lang="en-US" sz="1700" dirty="0" err="1"/>
            <a:t>sản</a:t>
          </a:r>
          <a:r>
            <a:rPr lang="en-US" sz="1700" dirty="0"/>
            <a:t> </a:t>
          </a:r>
          <a:r>
            <a:rPr lang="en-US" sz="1700" dirty="0" err="1"/>
            <a:t>phẩm</a:t>
          </a:r>
          <a:r>
            <a:rPr lang="en-US" sz="1700" dirty="0"/>
            <a:t> </a:t>
          </a:r>
          <a:r>
            <a:rPr lang="en-US" sz="1700" dirty="0" err="1"/>
            <a:t>gỗ</a:t>
          </a:r>
          <a:endParaRPr lang="en-US" sz="1700" dirty="0"/>
        </a:p>
      </dgm:t>
    </dgm:pt>
    <dgm:pt modelId="{867FE796-E92B-4583-8557-690FB73A60BF}" type="parTrans" cxnId="{C91D76AA-6509-4F60-B30E-9B1A9061AA38}">
      <dgm:prSet/>
      <dgm:spPr/>
      <dgm:t>
        <a:bodyPr/>
        <a:lstStyle/>
        <a:p>
          <a:endParaRPr lang="en-US" sz="1800"/>
        </a:p>
      </dgm:t>
    </dgm:pt>
    <dgm:pt modelId="{405A6C5C-7F5E-4F12-9CFE-78C4DDBF40DC}" type="sibTrans" cxnId="{C91D76AA-6509-4F60-B30E-9B1A9061AA38}">
      <dgm:prSet/>
      <dgm:spPr/>
      <dgm:t>
        <a:bodyPr/>
        <a:lstStyle/>
        <a:p>
          <a:endParaRPr lang="en-US" sz="1800"/>
        </a:p>
      </dgm:t>
    </dgm:pt>
    <dgm:pt modelId="{9FBDCB46-E5AE-47DE-AFF0-5DAD540097C1}" type="pres">
      <dgm:prSet presAssocID="{27A86287-E9DF-4908-A57A-343316EEC75B}" presName="diagram" presStyleCnt="0">
        <dgm:presLayoutVars>
          <dgm:chPref val="1"/>
          <dgm:dir/>
          <dgm:animOne val="branch"/>
          <dgm:animLvl val="lvl"/>
          <dgm:resizeHandles/>
        </dgm:presLayoutVars>
      </dgm:prSet>
      <dgm:spPr/>
      <dgm:t>
        <a:bodyPr/>
        <a:lstStyle/>
        <a:p>
          <a:endParaRPr lang="en-US"/>
        </a:p>
      </dgm:t>
    </dgm:pt>
    <dgm:pt modelId="{04B021FC-3537-427D-83A4-6307238B0DED}" type="pres">
      <dgm:prSet presAssocID="{6B18F315-024F-4890-9544-0737B73BEFAD}" presName="root" presStyleCnt="0"/>
      <dgm:spPr/>
    </dgm:pt>
    <dgm:pt modelId="{CBB9F757-26EB-4989-9D61-F0DDFF51F5AE}" type="pres">
      <dgm:prSet presAssocID="{6B18F315-024F-4890-9544-0737B73BEFAD}" presName="rootComposite" presStyleCnt="0"/>
      <dgm:spPr/>
    </dgm:pt>
    <dgm:pt modelId="{EF1B5FB0-09ED-4FB2-BB9D-85D80FB521FC}" type="pres">
      <dgm:prSet presAssocID="{6B18F315-024F-4890-9544-0737B73BEFAD}" presName="rootText" presStyleLbl="node1" presStyleIdx="0" presStyleCnt="2" custScaleX="280036"/>
      <dgm:spPr/>
      <dgm:t>
        <a:bodyPr/>
        <a:lstStyle/>
        <a:p>
          <a:endParaRPr lang="en-US"/>
        </a:p>
      </dgm:t>
    </dgm:pt>
    <dgm:pt modelId="{F5B778A5-83EF-4759-A169-9BC6FB211A89}" type="pres">
      <dgm:prSet presAssocID="{6B18F315-024F-4890-9544-0737B73BEFAD}" presName="rootConnector" presStyleLbl="node1" presStyleIdx="0" presStyleCnt="2"/>
      <dgm:spPr/>
      <dgm:t>
        <a:bodyPr/>
        <a:lstStyle/>
        <a:p>
          <a:endParaRPr lang="en-US"/>
        </a:p>
      </dgm:t>
    </dgm:pt>
    <dgm:pt modelId="{C01149E3-E618-4E76-B6DA-00250A83AFB9}" type="pres">
      <dgm:prSet presAssocID="{6B18F315-024F-4890-9544-0737B73BEFAD}" presName="childShape" presStyleCnt="0"/>
      <dgm:spPr/>
    </dgm:pt>
    <dgm:pt modelId="{D4D43596-7CDB-4D3F-A9A2-D6B4F21EB80A}" type="pres">
      <dgm:prSet presAssocID="{16F9D33F-E986-4697-83E5-B40E49C2AD9A}" presName="Name13" presStyleLbl="parChTrans1D2" presStyleIdx="0" presStyleCnt="7"/>
      <dgm:spPr/>
      <dgm:t>
        <a:bodyPr/>
        <a:lstStyle/>
        <a:p>
          <a:endParaRPr lang="en-US"/>
        </a:p>
      </dgm:t>
    </dgm:pt>
    <dgm:pt modelId="{C6D1CE76-5B7E-438D-A9BC-FC3556CE36F2}" type="pres">
      <dgm:prSet presAssocID="{B8447B59-6E2F-4DEF-9611-3F1DFB5A1710}" presName="childText" presStyleLbl="bgAcc1" presStyleIdx="0" presStyleCnt="7" custScaleX="277863">
        <dgm:presLayoutVars>
          <dgm:bulletEnabled val="1"/>
        </dgm:presLayoutVars>
      </dgm:prSet>
      <dgm:spPr/>
      <dgm:t>
        <a:bodyPr/>
        <a:lstStyle/>
        <a:p>
          <a:endParaRPr lang="en-US"/>
        </a:p>
      </dgm:t>
    </dgm:pt>
    <dgm:pt modelId="{FB82CC79-1E07-4596-AE68-2282A33E373A}" type="pres">
      <dgm:prSet presAssocID="{049FFF13-8065-4429-8815-AC0502D93826}" presName="Name13" presStyleLbl="parChTrans1D2" presStyleIdx="1" presStyleCnt="7"/>
      <dgm:spPr/>
      <dgm:t>
        <a:bodyPr/>
        <a:lstStyle/>
        <a:p>
          <a:endParaRPr lang="en-US"/>
        </a:p>
      </dgm:t>
    </dgm:pt>
    <dgm:pt modelId="{79BF7D5C-48DD-41B6-BB06-8CA24DA6F936}" type="pres">
      <dgm:prSet presAssocID="{F44F6277-C7FA-4930-8BE9-039CD5CFAD6C}" presName="childText" presStyleLbl="bgAcc1" presStyleIdx="1" presStyleCnt="7" custScaleX="277796">
        <dgm:presLayoutVars>
          <dgm:bulletEnabled val="1"/>
        </dgm:presLayoutVars>
      </dgm:prSet>
      <dgm:spPr/>
      <dgm:t>
        <a:bodyPr/>
        <a:lstStyle/>
        <a:p>
          <a:endParaRPr lang="en-US"/>
        </a:p>
      </dgm:t>
    </dgm:pt>
    <dgm:pt modelId="{51E85C10-0344-4C29-BA6D-F304B6584CA6}" type="pres">
      <dgm:prSet presAssocID="{159C875D-BFD6-4E03-AF05-BFCB622CF763}" presName="Name13" presStyleLbl="parChTrans1D2" presStyleIdx="2" presStyleCnt="7"/>
      <dgm:spPr/>
      <dgm:t>
        <a:bodyPr/>
        <a:lstStyle/>
        <a:p>
          <a:endParaRPr lang="en-US"/>
        </a:p>
      </dgm:t>
    </dgm:pt>
    <dgm:pt modelId="{090FA6A3-D017-48A3-A2BF-7BB58257734B}" type="pres">
      <dgm:prSet presAssocID="{59E2A5EE-72ED-433E-9189-80B5DFA74A4F}" presName="childText" presStyleLbl="bgAcc1" presStyleIdx="2" presStyleCnt="7" custScaleX="277863">
        <dgm:presLayoutVars>
          <dgm:bulletEnabled val="1"/>
        </dgm:presLayoutVars>
      </dgm:prSet>
      <dgm:spPr/>
      <dgm:t>
        <a:bodyPr/>
        <a:lstStyle/>
        <a:p>
          <a:endParaRPr lang="en-US"/>
        </a:p>
      </dgm:t>
    </dgm:pt>
    <dgm:pt modelId="{4DA9BDA1-1E3C-458B-BC1F-270D2379CAC6}" type="pres">
      <dgm:prSet presAssocID="{867FE796-E92B-4583-8557-690FB73A60BF}" presName="Name13" presStyleLbl="parChTrans1D2" presStyleIdx="3" presStyleCnt="7"/>
      <dgm:spPr/>
      <dgm:t>
        <a:bodyPr/>
        <a:lstStyle/>
        <a:p>
          <a:endParaRPr lang="en-US"/>
        </a:p>
      </dgm:t>
    </dgm:pt>
    <dgm:pt modelId="{F98D7FC5-CA15-40DF-A349-25573DE273DD}" type="pres">
      <dgm:prSet presAssocID="{AADA1E42-9B94-4CCA-A200-24FD33EA0AAC}" presName="childText" presStyleLbl="bgAcc1" presStyleIdx="3" presStyleCnt="7" custScaleX="277276">
        <dgm:presLayoutVars>
          <dgm:bulletEnabled val="1"/>
        </dgm:presLayoutVars>
      </dgm:prSet>
      <dgm:spPr/>
      <dgm:t>
        <a:bodyPr/>
        <a:lstStyle/>
        <a:p>
          <a:endParaRPr lang="en-US"/>
        </a:p>
      </dgm:t>
    </dgm:pt>
    <dgm:pt modelId="{61B6BD7E-5B55-48DF-8562-A339419225F2}" type="pres">
      <dgm:prSet presAssocID="{BB5476E3-A3F8-48B7-B601-12E7D753611E}" presName="root" presStyleCnt="0"/>
      <dgm:spPr/>
    </dgm:pt>
    <dgm:pt modelId="{2DEAEBE3-D478-423D-9FA6-6D3BF9ACDFFF}" type="pres">
      <dgm:prSet presAssocID="{BB5476E3-A3F8-48B7-B601-12E7D753611E}" presName="rootComposite" presStyleCnt="0"/>
      <dgm:spPr/>
    </dgm:pt>
    <dgm:pt modelId="{58102DD5-2B7D-485A-81F0-33D9DF16D837}" type="pres">
      <dgm:prSet presAssocID="{BB5476E3-A3F8-48B7-B601-12E7D753611E}" presName="rootText" presStyleLbl="node1" presStyleIdx="1" presStyleCnt="2" custScaleX="257309" custLinFactNeighborY="3058"/>
      <dgm:spPr/>
      <dgm:t>
        <a:bodyPr/>
        <a:lstStyle/>
        <a:p>
          <a:endParaRPr lang="en-US"/>
        </a:p>
      </dgm:t>
    </dgm:pt>
    <dgm:pt modelId="{4C0619A9-B864-4798-BF78-665B6B34EA46}" type="pres">
      <dgm:prSet presAssocID="{BB5476E3-A3F8-48B7-B601-12E7D753611E}" presName="rootConnector" presStyleLbl="node1" presStyleIdx="1" presStyleCnt="2"/>
      <dgm:spPr/>
      <dgm:t>
        <a:bodyPr/>
        <a:lstStyle/>
        <a:p>
          <a:endParaRPr lang="en-US"/>
        </a:p>
      </dgm:t>
    </dgm:pt>
    <dgm:pt modelId="{976585B6-3A84-4072-8DFA-A5E0A961B9CB}" type="pres">
      <dgm:prSet presAssocID="{BB5476E3-A3F8-48B7-B601-12E7D753611E}" presName="childShape" presStyleCnt="0"/>
      <dgm:spPr/>
    </dgm:pt>
    <dgm:pt modelId="{B9D51355-1CDD-4ED9-A097-3DF4117F56B6}" type="pres">
      <dgm:prSet presAssocID="{046AC92E-4B25-4443-956D-9D053E81E78D}" presName="Name13" presStyleLbl="parChTrans1D2" presStyleIdx="4" presStyleCnt="7"/>
      <dgm:spPr/>
      <dgm:t>
        <a:bodyPr/>
        <a:lstStyle/>
        <a:p>
          <a:endParaRPr lang="en-US"/>
        </a:p>
      </dgm:t>
    </dgm:pt>
    <dgm:pt modelId="{1E096BBD-7F8B-4BE4-A393-9042E07CA6CC}" type="pres">
      <dgm:prSet presAssocID="{E8CF67EA-06FF-4ADE-A0EF-7B009A5E33A2}" presName="childText" presStyleLbl="bgAcc1" presStyleIdx="4" presStyleCnt="7" custScaleX="303270">
        <dgm:presLayoutVars>
          <dgm:bulletEnabled val="1"/>
        </dgm:presLayoutVars>
      </dgm:prSet>
      <dgm:spPr/>
      <dgm:t>
        <a:bodyPr/>
        <a:lstStyle/>
        <a:p>
          <a:endParaRPr lang="en-US"/>
        </a:p>
      </dgm:t>
    </dgm:pt>
    <dgm:pt modelId="{8C4A2BFB-ADDA-4C7D-9FF7-353E569A0056}" type="pres">
      <dgm:prSet presAssocID="{387556A3-ABF9-4D7D-AD0E-EBD95CAB3E6E}" presName="Name13" presStyleLbl="parChTrans1D2" presStyleIdx="5" presStyleCnt="7"/>
      <dgm:spPr/>
      <dgm:t>
        <a:bodyPr/>
        <a:lstStyle/>
        <a:p>
          <a:endParaRPr lang="en-US"/>
        </a:p>
      </dgm:t>
    </dgm:pt>
    <dgm:pt modelId="{5D7FC5D1-E73B-41F1-9072-1C9DEE01EA36}" type="pres">
      <dgm:prSet presAssocID="{63A316DF-B3F7-407A-B4BC-4DF879BB46E7}" presName="childText" presStyleLbl="bgAcc1" presStyleIdx="5" presStyleCnt="7" custScaleX="303270">
        <dgm:presLayoutVars>
          <dgm:bulletEnabled val="1"/>
        </dgm:presLayoutVars>
      </dgm:prSet>
      <dgm:spPr/>
      <dgm:t>
        <a:bodyPr/>
        <a:lstStyle/>
        <a:p>
          <a:endParaRPr lang="en-US"/>
        </a:p>
      </dgm:t>
    </dgm:pt>
    <dgm:pt modelId="{1D8551C1-1DE9-42E4-83BA-C35E2C601CE2}" type="pres">
      <dgm:prSet presAssocID="{F8B94BCF-DC09-49EF-BBF4-50E9E5AD64CD}" presName="Name13" presStyleLbl="parChTrans1D2" presStyleIdx="6" presStyleCnt="7"/>
      <dgm:spPr/>
      <dgm:t>
        <a:bodyPr/>
        <a:lstStyle/>
        <a:p>
          <a:endParaRPr lang="en-US"/>
        </a:p>
      </dgm:t>
    </dgm:pt>
    <dgm:pt modelId="{9B63F892-4B12-41A1-8D4A-FBDEE65F21FC}" type="pres">
      <dgm:prSet presAssocID="{3008F65F-9D51-45DB-8935-BDB092E42047}" presName="childText" presStyleLbl="bgAcc1" presStyleIdx="6" presStyleCnt="7" custScaleX="303270">
        <dgm:presLayoutVars>
          <dgm:bulletEnabled val="1"/>
        </dgm:presLayoutVars>
      </dgm:prSet>
      <dgm:spPr/>
      <dgm:t>
        <a:bodyPr/>
        <a:lstStyle/>
        <a:p>
          <a:endParaRPr lang="en-US"/>
        </a:p>
      </dgm:t>
    </dgm:pt>
  </dgm:ptLst>
  <dgm:cxnLst>
    <dgm:cxn modelId="{882B4AA0-6CDD-4C10-8254-1E317C7FBD3A}" srcId="{BB5476E3-A3F8-48B7-B601-12E7D753611E}" destId="{3008F65F-9D51-45DB-8935-BDB092E42047}" srcOrd="2" destOrd="0" parTransId="{F8B94BCF-DC09-49EF-BBF4-50E9E5AD64CD}" sibTransId="{BD0FE74D-5122-4F45-AC9D-92F54F80D0F1}"/>
    <dgm:cxn modelId="{5E3F102A-7617-41C4-8722-7B4756DA250C}" type="presOf" srcId="{6B18F315-024F-4890-9544-0737B73BEFAD}" destId="{F5B778A5-83EF-4759-A169-9BC6FB211A89}" srcOrd="1" destOrd="0" presId="urn:microsoft.com/office/officeart/2005/8/layout/hierarchy3"/>
    <dgm:cxn modelId="{8C1587A7-F2B6-4BDB-9E61-1B3EC0C4C101}" type="presOf" srcId="{387556A3-ABF9-4D7D-AD0E-EBD95CAB3E6E}" destId="{8C4A2BFB-ADDA-4C7D-9FF7-353E569A0056}" srcOrd="0" destOrd="0" presId="urn:microsoft.com/office/officeart/2005/8/layout/hierarchy3"/>
    <dgm:cxn modelId="{64333C99-18C4-4B6F-9EB2-4BFAB9D1500D}" type="presOf" srcId="{B8447B59-6E2F-4DEF-9611-3F1DFB5A1710}" destId="{C6D1CE76-5B7E-438D-A9BC-FC3556CE36F2}" srcOrd="0" destOrd="0" presId="urn:microsoft.com/office/officeart/2005/8/layout/hierarchy3"/>
    <dgm:cxn modelId="{E7B1F9D3-889B-49C6-B656-2A96D98F8525}" type="presOf" srcId="{F8B94BCF-DC09-49EF-BBF4-50E9E5AD64CD}" destId="{1D8551C1-1DE9-42E4-83BA-C35E2C601CE2}" srcOrd="0" destOrd="0" presId="urn:microsoft.com/office/officeart/2005/8/layout/hierarchy3"/>
    <dgm:cxn modelId="{F4D386C5-66D5-444C-B140-AF17C509C970}" srcId="{6B18F315-024F-4890-9544-0737B73BEFAD}" destId="{59E2A5EE-72ED-433E-9189-80B5DFA74A4F}" srcOrd="2" destOrd="0" parTransId="{159C875D-BFD6-4E03-AF05-BFCB622CF763}" sibTransId="{6453CA9A-3640-4E2E-B042-E9BF2C942FE5}"/>
    <dgm:cxn modelId="{676340B6-82BE-40A8-8531-444951328372}" type="presOf" srcId="{6B18F315-024F-4890-9544-0737B73BEFAD}" destId="{EF1B5FB0-09ED-4FB2-BB9D-85D80FB521FC}" srcOrd="0" destOrd="0" presId="urn:microsoft.com/office/officeart/2005/8/layout/hierarchy3"/>
    <dgm:cxn modelId="{29F68BE4-BEC5-49EC-B724-DD22F798A5D5}" type="presOf" srcId="{BB5476E3-A3F8-48B7-B601-12E7D753611E}" destId="{4C0619A9-B864-4798-BF78-665B6B34EA46}" srcOrd="1" destOrd="0" presId="urn:microsoft.com/office/officeart/2005/8/layout/hierarchy3"/>
    <dgm:cxn modelId="{7C038A96-DDAA-4E61-B6D8-2218E372C2CC}" srcId="{27A86287-E9DF-4908-A57A-343316EEC75B}" destId="{6B18F315-024F-4890-9544-0737B73BEFAD}" srcOrd="0" destOrd="0" parTransId="{CBCAF5E0-A8CC-4605-86F8-27A0D1AFBC02}" sibTransId="{64FD5E22-0660-4AEE-86B0-26F16C91FAB1}"/>
    <dgm:cxn modelId="{9DCED811-5C7D-42FE-840B-0C9D8196AFB8}" type="presOf" srcId="{AADA1E42-9B94-4CCA-A200-24FD33EA0AAC}" destId="{F98D7FC5-CA15-40DF-A349-25573DE273DD}" srcOrd="0" destOrd="0" presId="urn:microsoft.com/office/officeart/2005/8/layout/hierarchy3"/>
    <dgm:cxn modelId="{A6D2A41C-F2C2-4F4F-B8C0-09768F0A3F3A}" type="presOf" srcId="{046AC92E-4B25-4443-956D-9D053E81E78D}" destId="{B9D51355-1CDD-4ED9-A097-3DF4117F56B6}" srcOrd="0" destOrd="0" presId="urn:microsoft.com/office/officeart/2005/8/layout/hierarchy3"/>
    <dgm:cxn modelId="{0772C011-B455-4023-83CE-37E261B5586F}" type="presOf" srcId="{16F9D33F-E986-4697-83E5-B40E49C2AD9A}" destId="{D4D43596-7CDB-4D3F-A9A2-D6B4F21EB80A}" srcOrd="0" destOrd="0" presId="urn:microsoft.com/office/officeart/2005/8/layout/hierarchy3"/>
    <dgm:cxn modelId="{EC60248C-BBD2-4A4B-8D65-0F5106B3D98F}" srcId="{6B18F315-024F-4890-9544-0737B73BEFAD}" destId="{B8447B59-6E2F-4DEF-9611-3F1DFB5A1710}" srcOrd="0" destOrd="0" parTransId="{16F9D33F-E986-4697-83E5-B40E49C2AD9A}" sibTransId="{F603F232-47FD-4407-911A-CEEB4164541D}"/>
    <dgm:cxn modelId="{4EA0351C-2EC4-4744-8A60-96CE89F73014}" type="presOf" srcId="{159C875D-BFD6-4E03-AF05-BFCB622CF763}" destId="{51E85C10-0344-4C29-BA6D-F304B6584CA6}" srcOrd="0" destOrd="0" presId="urn:microsoft.com/office/officeart/2005/8/layout/hierarchy3"/>
    <dgm:cxn modelId="{287BB81C-D0E3-4694-BC9E-4201BEBF9A73}" type="presOf" srcId="{27A86287-E9DF-4908-A57A-343316EEC75B}" destId="{9FBDCB46-E5AE-47DE-AFF0-5DAD540097C1}" srcOrd="0" destOrd="0" presId="urn:microsoft.com/office/officeart/2005/8/layout/hierarchy3"/>
    <dgm:cxn modelId="{6E611B1B-128E-48DD-B7CC-18BC41CFB3CE}" type="presOf" srcId="{59E2A5EE-72ED-433E-9189-80B5DFA74A4F}" destId="{090FA6A3-D017-48A3-A2BF-7BB58257734B}" srcOrd="0" destOrd="0" presId="urn:microsoft.com/office/officeart/2005/8/layout/hierarchy3"/>
    <dgm:cxn modelId="{27C8F58D-E7BF-4569-9040-B8D541B38C2C}" srcId="{BB5476E3-A3F8-48B7-B601-12E7D753611E}" destId="{63A316DF-B3F7-407A-B4BC-4DF879BB46E7}" srcOrd="1" destOrd="0" parTransId="{387556A3-ABF9-4D7D-AD0E-EBD95CAB3E6E}" sibTransId="{13E07195-4094-462C-A39E-F8BF834F1B3D}"/>
    <dgm:cxn modelId="{BA6DC0BB-26C5-4A35-9A83-E26C84A49D58}" srcId="{27A86287-E9DF-4908-A57A-343316EEC75B}" destId="{BB5476E3-A3F8-48B7-B601-12E7D753611E}" srcOrd="1" destOrd="0" parTransId="{88B3EE5E-2A2A-4A9C-90A4-B2793B5F90D5}" sibTransId="{CE4C5F7D-00A9-4835-90B9-9DE910B0A8BD}"/>
    <dgm:cxn modelId="{DA06FC46-AB4E-4C51-B778-8DDB5DF3CE03}" type="presOf" srcId="{F44F6277-C7FA-4930-8BE9-039CD5CFAD6C}" destId="{79BF7D5C-48DD-41B6-BB06-8CA24DA6F936}" srcOrd="0" destOrd="0" presId="urn:microsoft.com/office/officeart/2005/8/layout/hierarchy3"/>
    <dgm:cxn modelId="{EA79E746-D3DA-4384-9D34-FAC2F8807A5E}" type="presOf" srcId="{3008F65F-9D51-45DB-8935-BDB092E42047}" destId="{9B63F892-4B12-41A1-8D4A-FBDEE65F21FC}" srcOrd="0" destOrd="0" presId="urn:microsoft.com/office/officeart/2005/8/layout/hierarchy3"/>
    <dgm:cxn modelId="{CA6C7B38-74E6-4692-8D82-2C88CDA4C500}" srcId="{6B18F315-024F-4890-9544-0737B73BEFAD}" destId="{F44F6277-C7FA-4930-8BE9-039CD5CFAD6C}" srcOrd="1" destOrd="0" parTransId="{049FFF13-8065-4429-8815-AC0502D93826}" sibTransId="{652799C4-DA66-4330-86EA-BDDE552AA6F1}"/>
    <dgm:cxn modelId="{66DC7AC3-6D24-41BD-AA36-11D7CE0AF374}" srcId="{BB5476E3-A3F8-48B7-B601-12E7D753611E}" destId="{E8CF67EA-06FF-4ADE-A0EF-7B009A5E33A2}" srcOrd="0" destOrd="0" parTransId="{046AC92E-4B25-4443-956D-9D053E81E78D}" sibTransId="{2D538CA3-591A-4F01-B244-BFED1B0EF215}"/>
    <dgm:cxn modelId="{C91D76AA-6509-4F60-B30E-9B1A9061AA38}" srcId="{6B18F315-024F-4890-9544-0737B73BEFAD}" destId="{AADA1E42-9B94-4CCA-A200-24FD33EA0AAC}" srcOrd="3" destOrd="0" parTransId="{867FE796-E92B-4583-8557-690FB73A60BF}" sibTransId="{405A6C5C-7F5E-4F12-9CFE-78C4DDBF40DC}"/>
    <dgm:cxn modelId="{4225E9A4-0FAB-481C-AB2D-8F7DEEC5EB3D}" type="presOf" srcId="{63A316DF-B3F7-407A-B4BC-4DF879BB46E7}" destId="{5D7FC5D1-E73B-41F1-9072-1C9DEE01EA36}" srcOrd="0" destOrd="0" presId="urn:microsoft.com/office/officeart/2005/8/layout/hierarchy3"/>
    <dgm:cxn modelId="{F255DE2B-4EDA-4C85-93CC-632F9AADF6CC}" type="presOf" srcId="{867FE796-E92B-4583-8557-690FB73A60BF}" destId="{4DA9BDA1-1E3C-458B-BC1F-270D2379CAC6}" srcOrd="0" destOrd="0" presId="urn:microsoft.com/office/officeart/2005/8/layout/hierarchy3"/>
    <dgm:cxn modelId="{65BB98D4-A537-46FD-B547-BCE60777353C}" type="presOf" srcId="{BB5476E3-A3F8-48B7-B601-12E7D753611E}" destId="{58102DD5-2B7D-485A-81F0-33D9DF16D837}" srcOrd="0" destOrd="0" presId="urn:microsoft.com/office/officeart/2005/8/layout/hierarchy3"/>
    <dgm:cxn modelId="{CA7A12A5-E630-4A5E-B859-7FF5C723AADC}" type="presOf" srcId="{049FFF13-8065-4429-8815-AC0502D93826}" destId="{FB82CC79-1E07-4596-AE68-2282A33E373A}" srcOrd="0" destOrd="0" presId="urn:microsoft.com/office/officeart/2005/8/layout/hierarchy3"/>
    <dgm:cxn modelId="{50C1FC94-5B21-461C-8C9A-F5CF0C525A18}" type="presOf" srcId="{E8CF67EA-06FF-4ADE-A0EF-7B009A5E33A2}" destId="{1E096BBD-7F8B-4BE4-A393-9042E07CA6CC}" srcOrd="0" destOrd="0" presId="urn:microsoft.com/office/officeart/2005/8/layout/hierarchy3"/>
    <dgm:cxn modelId="{19CB24FC-B300-4FF0-9F26-04F3545DFB52}" type="presParOf" srcId="{9FBDCB46-E5AE-47DE-AFF0-5DAD540097C1}" destId="{04B021FC-3537-427D-83A4-6307238B0DED}" srcOrd="0" destOrd="0" presId="urn:microsoft.com/office/officeart/2005/8/layout/hierarchy3"/>
    <dgm:cxn modelId="{868025A0-39CE-4FD8-B752-B027332C13EC}" type="presParOf" srcId="{04B021FC-3537-427D-83A4-6307238B0DED}" destId="{CBB9F757-26EB-4989-9D61-F0DDFF51F5AE}" srcOrd="0" destOrd="0" presId="urn:microsoft.com/office/officeart/2005/8/layout/hierarchy3"/>
    <dgm:cxn modelId="{B7D40402-AF66-497B-B3A1-37D8313A2888}" type="presParOf" srcId="{CBB9F757-26EB-4989-9D61-F0DDFF51F5AE}" destId="{EF1B5FB0-09ED-4FB2-BB9D-85D80FB521FC}" srcOrd="0" destOrd="0" presId="urn:microsoft.com/office/officeart/2005/8/layout/hierarchy3"/>
    <dgm:cxn modelId="{7F8D25C8-5E64-4D07-B2A4-E29CC069AA77}" type="presParOf" srcId="{CBB9F757-26EB-4989-9D61-F0DDFF51F5AE}" destId="{F5B778A5-83EF-4759-A169-9BC6FB211A89}" srcOrd="1" destOrd="0" presId="urn:microsoft.com/office/officeart/2005/8/layout/hierarchy3"/>
    <dgm:cxn modelId="{8CD63E0C-B665-48F6-9414-D0E8DD5B59F1}" type="presParOf" srcId="{04B021FC-3537-427D-83A4-6307238B0DED}" destId="{C01149E3-E618-4E76-B6DA-00250A83AFB9}" srcOrd="1" destOrd="0" presId="urn:microsoft.com/office/officeart/2005/8/layout/hierarchy3"/>
    <dgm:cxn modelId="{5BBBA01A-0C44-422A-BAD1-512B3CEAE12A}" type="presParOf" srcId="{C01149E3-E618-4E76-B6DA-00250A83AFB9}" destId="{D4D43596-7CDB-4D3F-A9A2-D6B4F21EB80A}" srcOrd="0" destOrd="0" presId="urn:microsoft.com/office/officeart/2005/8/layout/hierarchy3"/>
    <dgm:cxn modelId="{77125C13-8FAC-466B-AC26-7C9293769A78}" type="presParOf" srcId="{C01149E3-E618-4E76-B6DA-00250A83AFB9}" destId="{C6D1CE76-5B7E-438D-A9BC-FC3556CE36F2}" srcOrd="1" destOrd="0" presId="urn:microsoft.com/office/officeart/2005/8/layout/hierarchy3"/>
    <dgm:cxn modelId="{748A20DF-1602-4906-B34C-571D63086A3C}" type="presParOf" srcId="{C01149E3-E618-4E76-B6DA-00250A83AFB9}" destId="{FB82CC79-1E07-4596-AE68-2282A33E373A}" srcOrd="2" destOrd="0" presId="urn:microsoft.com/office/officeart/2005/8/layout/hierarchy3"/>
    <dgm:cxn modelId="{0A3658AE-CE6E-40F4-80D7-0118596FE088}" type="presParOf" srcId="{C01149E3-E618-4E76-B6DA-00250A83AFB9}" destId="{79BF7D5C-48DD-41B6-BB06-8CA24DA6F936}" srcOrd="3" destOrd="0" presId="urn:microsoft.com/office/officeart/2005/8/layout/hierarchy3"/>
    <dgm:cxn modelId="{16A87BC7-D2A6-48BD-8812-34F0EDD22DB7}" type="presParOf" srcId="{C01149E3-E618-4E76-B6DA-00250A83AFB9}" destId="{51E85C10-0344-4C29-BA6D-F304B6584CA6}" srcOrd="4" destOrd="0" presId="urn:microsoft.com/office/officeart/2005/8/layout/hierarchy3"/>
    <dgm:cxn modelId="{CD4BA9D4-C50C-4C81-AC94-36EA27BDA2E5}" type="presParOf" srcId="{C01149E3-E618-4E76-B6DA-00250A83AFB9}" destId="{090FA6A3-D017-48A3-A2BF-7BB58257734B}" srcOrd="5" destOrd="0" presId="urn:microsoft.com/office/officeart/2005/8/layout/hierarchy3"/>
    <dgm:cxn modelId="{B8757AE5-C2A7-408B-AAF4-2E02FF6AE953}" type="presParOf" srcId="{C01149E3-E618-4E76-B6DA-00250A83AFB9}" destId="{4DA9BDA1-1E3C-458B-BC1F-270D2379CAC6}" srcOrd="6" destOrd="0" presId="urn:microsoft.com/office/officeart/2005/8/layout/hierarchy3"/>
    <dgm:cxn modelId="{FC3351A0-F7CB-4302-ADEB-C668945EB459}" type="presParOf" srcId="{C01149E3-E618-4E76-B6DA-00250A83AFB9}" destId="{F98D7FC5-CA15-40DF-A349-25573DE273DD}" srcOrd="7" destOrd="0" presId="urn:microsoft.com/office/officeart/2005/8/layout/hierarchy3"/>
    <dgm:cxn modelId="{481EB181-89E2-4BC5-8F1E-8928B0C009E1}" type="presParOf" srcId="{9FBDCB46-E5AE-47DE-AFF0-5DAD540097C1}" destId="{61B6BD7E-5B55-48DF-8562-A339419225F2}" srcOrd="1" destOrd="0" presId="urn:microsoft.com/office/officeart/2005/8/layout/hierarchy3"/>
    <dgm:cxn modelId="{B8721B07-A42C-4310-97F3-7F864FE82CD1}" type="presParOf" srcId="{61B6BD7E-5B55-48DF-8562-A339419225F2}" destId="{2DEAEBE3-D478-423D-9FA6-6D3BF9ACDFFF}" srcOrd="0" destOrd="0" presId="urn:microsoft.com/office/officeart/2005/8/layout/hierarchy3"/>
    <dgm:cxn modelId="{B2FF3287-719B-411B-822F-356DEF7C926C}" type="presParOf" srcId="{2DEAEBE3-D478-423D-9FA6-6D3BF9ACDFFF}" destId="{58102DD5-2B7D-485A-81F0-33D9DF16D837}" srcOrd="0" destOrd="0" presId="urn:microsoft.com/office/officeart/2005/8/layout/hierarchy3"/>
    <dgm:cxn modelId="{CF6562D5-CA48-49CA-9444-E06AA76A9E60}" type="presParOf" srcId="{2DEAEBE3-D478-423D-9FA6-6D3BF9ACDFFF}" destId="{4C0619A9-B864-4798-BF78-665B6B34EA46}" srcOrd="1" destOrd="0" presId="urn:microsoft.com/office/officeart/2005/8/layout/hierarchy3"/>
    <dgm:cxn modelId="{8040C793-B5A9-44BC-B967-4D4D2E8588EC}" type="presParOf" srcId="{61B6BD7E-5B55-48DF-8562-A339419225F2}" destId="{976585B6-3A84-4072-8DFA-A5E0A961B9CB}" srcOrd="1" destOrd="0" presId="urn:microsoft.com/office/officeart/2005/8/layout/hierarchy3"/>
    <dgm:cxn modelId="{F9ACE0EA-44AA-4ECD-9153-F69EE366E30B}" type="presParOf" srcId="{976585B6-3A84-4072-8DFA-A5E0A961B9CB}" destId="{B9D51355-1CDD-4ED9-A097-3DF4117F56B6}" srcOrd="0" destOrd="0" presId="urn:microsoft.com/office/officeart/2005/8/layout/hierarchy3"/>
    <dgm:cxn modelId="{150CE71B-0FE9-46B6-9452-652AA395A3E8}" type="presParOf" srcId="{976585B6-3A84-4072-8DFA-A5E0A961B9CB}" destId="{1E096BBD-7F8B-4BE4-A393-9042E07CA6CC}" srcOrd="1" destOrd="0" presId="urn:microsoft.com/office/officeart/2005/8/layout/hierarchy3"/>
    <dgm:cxn modelId="{10213408-9DC1-4DEE-B297-D674C04BB719}" type="presParOf" srcId="{976585B6-3A84-4072-8DFA-A5E0A961B9CB}" destId="{8C4A2BFB-ADDA-4C7D-9FF7-353E569A0056}" srcOrd="2" destOrd="0" presId="urn:microsoft.com/office/officeart/2005/8/layout/hierarchy3"/>
    <dgm:cxn modelId="{BBDC3853-5D75-437D-9F19-36E3ECBD8CB3}" type="presParOf" srcId="{976585B6-3A84-4072-8DFA-A5E0A961B9CB}" destId="{5D7FC5D1-E73B-41F1-9072-1C9DEE01EA36}" srcOrd="3" destOrd="0" presId="urn:microsoft.com/office/officeart/2005/8/layout/hierarchy3"/>
    <dgm:cxn modelId="{1DD885AF-8C24-48D4-9E94-892C4ADD70B4}" type="presParOf" srcId="{976585B6-3A84-4072-8DFA-A5E0A961B9CB}" destId="{1D8551C1-1DE9-42E4-83BA-C35E2C601CE2}" srcOrd="4" destOrd="0" presId="urn:microsoft.com/office/officeart/2005/8/layout/hierarchy3"/>
    <dgm:cxn modelId="{93D09380-31EC-4FAA-BFD7-36573E415385}" type="presParOf" srcId="{976585B6-3A84-4072-8DFA-A5E0A961B9CB}" destId="{9B63F892-4B12-41A1-8D4A-FBDEE65F21FC}" srcOrd="5"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8D883-F055-8043-94C1-A2DCCB901F5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E00671E-7948-D84B-8755-D66F72D2BF96}">
      <dgm:prSet phldrT="[Text]" custT="1"/>
      <dgm:spPr/>
      <dgm:t>
        <a:bodyPr/>
        <a:lstStyle/>
        <a:p>
          <a:pPr>
            <a:buNone/>
          </a:pPr>
          <a:r>
            <a:rPr lang="en-US" sz="2200" dirty="0" err="1">
              <a:solidFill>
                <a:schemeClr val="accent1">
                  <a:lumMod val="25000"/>
                </a:schemeClr>
              </a:solidFill>
            </a:rPr>
            <a:t>Giải</a:t>
          </a:r>
          <a:r>
            <a:rPr lang="en-US" sz="2200" dirty="0">
              <a:solidFill>
                <a:schemeClr val="accent1">
                  <a:lumMod val="25000"/>
                </a:schemeClr>
              </a:solidFill>
            </a:rPr>
            <a:t> </a:t>
          </a:r>
          <a:r>
            <a:rPr lang="en-US" sz="2200" dirty="0" err="1">
              <a:solidFill>
                <a:schemeClr val="accent1">
                  <a:lumMod val="25000"/>
                </a:schemeClr>
              </a:solidFill>
            </a:rPr>
            <a:t>pháp</a:t>
          </a:r>
          <a:r>
            <a:rPr lang="en-US" sz="2200" dirty="0">
              <a:solidFill>
                <a:schemeClr val="accent1">
                  <a:lumMod val="25000"/>
                </a:schemeClr>
              </a:solidFill>
            </a:rPr>
            <a:t> </a:t>
          </a:r>
          <a:r>
            <a:rPr lang="en-US" sz="2200" dirty="0" err="1">
              <a:solidFill>
                <a:schemeClr val="accent1">
                  <a:lumMod val="25000"/>
                </a:schemeClr>
              </a:solidFill>
            </a:rPr>
            <a:t>vĩ</a:t>
          </a:r>
          <a:r>
            <a:rPr lang="en-US" sz="2200" dirty="0">
              <a:solidFill>
                <a:schemeClr val="accent1">
                  <a:lumMod val="25000"/>
                </a:schemeClr>
              </a:solidFill>
            </a:rPr>
            <a:t> </a:t>
          </a:r>
          <a:r>
            <a:rPr lang="en-US" sz="2200" dirty="0" err="1">
              <a:solidFill>
                <a:schemeClr val="accent1">
                  <a:lumMod val="25000"/>
                </a:schemeClr>
              </a:solidFill>
            </a:rPr>
            <a:t>mô</a:t>
          </a:r>
          <a:endParaRPr lang="en-GB" sz="2200" dirty="0">
            <a:solidFill>
              <a:schemeClr val="accent1">
                <a:lumMod val="25000"/>
              </a:schemeClr>
            </a:solidFill>
          </a:endParaRPr>
        </a:p>
      </dgm:t>
    </dgm:pt>
    <dgm:pt modelId="{92548ADE-3877-3C4D-AB08-122FC4240ECC}" type="parTrans" cxnId="{3A0970D3-0D9F-7D4A-AFC8-0FC17109E34B}">
      <dgm:prSet/>
      <dgm:spPr/>
      <dgm:t>
        <a:bodyPr/>
        <a:lstStyle/>
        <a:p>
          <a:endParaRPr lang="en-GB" sz="2200">
            <a:solidFill>
              <a:schemeClr val="accent1">
                <a:lumMod val="25000"/>
              </a:schemeClr>
            </a:solidFill>
          </a:endParaRPr>
        </a:p>
      </dgm:t>
    </dgm:pt>
    <dgm:pt modelId="{074C6B3F-734F-004D-9661-A5F2AE995CA2}" type="sibTrans" cxnId="{3A0970D3-0D9F-7D4A-AFC8-0FC17109E34B}">
      <dgm:prSet/>
      <dgm:spPr/>
      <dgm:t>
        <a:bodyPr/>
        <a:lstStyle/>
        <a:p>
          <a:endParaRPr lang="en-GB" sz="2200">
            <a:solidFill>
              <a:schemeClr val="accent1">
                <a:lumMod val="25000"/>
              </a:schemeClr>
            </a:solidFill>
          </a:endParaRPr>
        </a:p>
      </dgm:t>
    </dgm:pt>
    <dgm:pt modelId="{BBAB4E06-B5EF-9D48-BAE2-397F720B435C}">
      <dgm:prSet phldrT="[Text]" custT="1"/>
      <dgm:spPr/>
      <dgm:t>
        <a:bodyPr/>
        <a:lstStyle/>
        <a:p>
          <a:r>
            <a:rPr lang="en-US" sz="2200" dirty="0" err="1">
              <a:solidFill>
                <a:schemeClr val="accent1">
                  <a:lumMod val="25000"/>
                </a:schemeClr>
              </a:solidFill>
            </a:rPr>
            <a:t>Giải</a:t>
          </a:r>
          <a:r>
            <a:rPr lang="en-US" sz="2200" dirty="0">
              <a:solidFill>
                <a:schemeClr val="accent1">
                  <a:lumMod val="25000"/>
                </a:schemeClr>
              </a:solidFill>
            </a:rPr>
            <a:t> </a:t>
          </a:r>
          <a:r>
            <a:rPr lang="en-US" sz="2200" dirty="0" err="1">
              <a:solidFill>
                <a:schemeClr val="accent1">
                  <a:lumMod val="25000"/>
                </a:schemeClr>
              </a:solidFill>
            </a:rPr>
            <a:t>pháp</a:t>
          </a:r>
          <a:r>
            <a:rPr lang="en-US" sz="2200" dirty="0">
              <a:solidFill>
                <a:schemeClr val="accent1">
                  <a:lumMod val="25000"/>
                </a:schemeClr>
              </a:solidFill>
            </a:rPr>
            <a:t> </a:t>
          </a:r>
          <a:r>
            <a:rPr lang="en-US" sz="2200" dirty="0" err="1">
              <a:solidFill>
                <a:schemeClr val="accent1">
                  <a:lumMod val="25000"/>
                </a:schemeClr>
              </a:solidFill>
            </a:rPr>
            <a:t>cụ</a:t>
          </a:r>
          <a:r>
            <a:rPr lang="en-US" sz="2200" dirty="0">
              <a:solidFill>
                <a:schemeClr val="accent1">
                  <a:lumMod val="25000"/>
                </a:schemeClr>
              </a:solidFill>
            </a:rPr>
            <a:t> </a:t>
          </a:r>
          <a:r>
            <a:rPr lang="en-US" sz="2200" dirty="0" err="1">
              <a:solidFill>
                <a:schemeClr val="accent1">
                  <a:lumMod val="25000"/>
                </a:schemeClr>
              </a:solidFill>
            </a:rPr>
            <a:t>thể</a:t>
          </a:r>
          <a:endParaRPr lang="en-GB" sz="2200" dirty="0">
            <a:solidFill>
              <a:schemeClr val="accent1">
                <a:lumMod val="25000"/>
              </a:schemeClr>
            </a:solidFill>
          </a:endParaRPr>
        </a:p>
      </dgm:t>
    </dgm:pt>
    <dgm:pt modelId="{87833CA5-E480-144C-AE3B-89E02A1B9F57}" type="parTrans" cxnId="{900C5B00-3BFE-CF4E-B331-13B71CEDA041}">
      <dgm:prSet/>
      <dgm:spPr/>
      <dgm:t>
        <a:bodyPr/>
        <a:lstStyle/>
        <a:p>
          <a:endParaRPr lang="en-GB" sz="2200">
            <a:solidFill>
              <a:schemeClr val="accent1">
                <a:lumMod val="25000"/>
              </a:schemeClr>
            </a:solidFill>
          </a:endParaRPr>
        </a:p>
      </dgm:t>
    </dgm:pt>
    <dgm:pt modelId="{DD482533-4D68-344D-BB6C-8AF0DC99555F}" type="sibTrans" cxnId="{900C5B00-3BFE-CF4E-B331-13B71CEDA041}">
      <dgm:prSet/>
      <dgm:spPr/>
      <dgm:t>
        <a:bodyPr/>
        <a:lstStyle/>
        <a:p>
          <a:endParaRPr lang="en-GB" sz="2200">
            <a:solidFill>
              <a:schemeClr val="accent1">
                <a:lumMod val="25000"/>
              </a:schemeClr>
            </a:solidFill>
          </a:endParaRPr>
        </a:p>
      </dgm:t>
    </dgm:pt>
    <dgm:pt modelId="{967ACFEE-0CA2-8B40-A2D5-68A563D51CDC}" type="pres">
      <dgm:prSet presAssocID="{1B58D883-F055-8043-94C1-A2DCCB901F50}" presName="Name0" presStyleCnt="0">
        <dgm:presLayoutVars>
          <dgm:chMax val="7"/>
          <dgm:chPref val="7"/>
          <dgm:dir/>
        </dgm:presLayoutVars>
      </dgm:prSet>
      <dgm:spPr/>
      <dgm:t>
        <a:bodyPr/>
        <a:lstStyle/>
        <a:p>
          <a:endParaRPr lang="en-US"/>
        </a:p>
      </dgm:t>
    </dgm:pt>
    <dgm:pt modelId="{03AC0832-42F6-9048-AEA4-B8DFD1CE8B84}" type="pres">
      <dgm:prSet presAssocID="{1B58D883-F055-8043-94C1-A2DCCB901F50}" presName="Name1" presStyleCnt="0"/>
      <dgm:spPr/>
    </dgm:pt>
    <dgm:pt modelId="{735EBFDE-8F6A-5649-ABE7-60D066EC32D1}" type="pres">
      <dgm:prSet presAssocID="{1B58D883-F055-8043-94C1-A2DCCB901F50}" presName="cycle" presStyleCnt="0"/>
      <dgm:spPr/>
    </dgm:pt>
    <dgm:pt modelId="{181E5901-1282-8E41-853C-E212DEBF3FDE}" type="pres">
      <dgm:prSet presAssocID="{1B58D883-F055-8043-94C1-A2DCCB901F50}" presName="srcNode" presStyleLbl="node1" presStyleIdx="0" presStyleCnt="2"/>
      <dgm:spPr/>
    </dgm:pt>
    <dgm:pt modelId="{2B06534B-E7ED-6641-A6E6-9692A73E3533}" type="pres">
      <dgm:prSet presAssocID="{1B58D883-F055-8043-94C1-A2DCCB901F50}" presName="conn" presStyleLbl="parChTrans1D2" presStyleIdx="0" presStyleCnt="1"/>
      <dgm:spPr/>
      <dgm:t>
        <a:bodyPr/>
        <a:lstStyle/>
        <a:p>
          <a:endParaRPr lang="en-US"/>
        </a:p>
      </dgm:t>
    </dgm:pt>
    <dgm:pt modelId="{9089BBAC-4BF2-1E40-B895-FACB9F6E38E4}" type="pres">
      <dgm:prSet presAssocID="{1B58D883-F055-8043-94C1-A2DCCB901F50}" presName="extraNode" presStyleLbl="node1" presStyleIdx="0" presStyleCnt="2"/>
      <dgm:spPr/>
    </dgm:pt>
    <dgm:pt modelId="{DECC302E-D723-F94F-855A-78B5DBDC09D7}" type="pres">
      <dgm:prSet presAssocID="{1B58D883-F055-8043-94C1-A2DCCB901F50}" presName="dstNode" presStyleLbl="node1" presStyleIdx="0" presStyleCnt="2"/>
      <dgm:spPr/>
    </dgm:pt>
    <dgm:pt modelId="{EAC7F0C0-6559-F141-8010-21A5EB7CA896}" type="pres">
      <dgm:prSet presAssocID="{8E00671E-7948-D84B-8755-D66F72D2BF96}" presName="text_1" presStyleLbl="node1" presStyleIdx="0" presStyleCnt="2">
        <dgm:presLayoutVars>
          <dgm:bulletEnabled val="1"/>
        </dgm:presLayoutVars>
      </dgm:prSet>
      <dgm:spPr/>
      <dgm:t>
        <a:bodyPr/>
        <a:lstStyle/>
        <a:p>
          <a:endParaRPr lang="en-US"/>
        </a:p>
      </dgm:t>
    </dgm:pt>
    <dgm:pt modelId="{B5B2E860-45D5-7749-8741-4E62C0A0F656}" type="pres">
      <dgm:prSet presAssocID="{8E00671E-7948-D84B-8755-D66F72D2BF96}" presName="accent_1" presStyleCnt="0"/>
      <dgm:spPr/>
    </dgm:pt>
    <dgm:pt modelId="{97C98341-13FD-2C4B-A75F-356BB6AC88F0}" type="pres">
      <dgm:prSet presAssocID="{8E00671E-7948-D84B-8755-D66F72D2BF96}" presName="accentRepeatNode" presStyleLbl="solidFgAcc1" presStyleIdx="0" presStyleCnt="2"/>
      <dgm:spPr/>
    </dgm:pt>
    <dgm:pt modelId="{C233A5DD-E1B3-A54F-B2C7-9239AFF14E4E}" type="pres">
      <dgm:prSet presAssocID="{BBAB4E06-B5EF-9D48-BAE2-397F720B435C}" presName="text_2" presStyleLbl="node1" presStyleIdx="1" presStyleCnt="2">
        <dgm:presLayoutVars>
          <dgm:bulletEnabled val="1"/>
        </dgm:presLayoutVars>
      </dgm:prSet>
      <dgm:spPr/>
      <dgm:t>
        <a:bodyPr/>
        <a:lstStyle/>
        <a:p>
          <a:endParaRPr lang="en-US"/>
        </a:p>
      </dgm:t>
    </dgm:pt>
    <dgm:pt modelId="{DFD1F546-CB02-D847-9540-BE37BA70E978}" type="pres">
      <dgm:prSet presAssocID="{BBAB4E06-B5EF-9D48-BAE2-397F720B435C}" presName="accent_2" presStyleCnt="0"/>
      <dgm:spPr/>
    </dgm:pt>
    <dgm:pt modelId="{780EC237-1897-6944-9954-0246B5C4244A}" type="pres">
      <dgm:prSet presAssocID="{BBAB4E06-B5EF-9D48-BAE2-397F720B435C}" presName="accentRepeatNode" presStyleLbl="solidFgAcc1" presStyleIdx="1" presStyleCnt="2"/>
      <dgm:spPr/>
    </dgm:pt>
  </dgm:ptLst>
  <dgm:cxnLst>
    <dgm:cxn modelId="{917F56FC-AE08-C14C-9E7C-B1CCBB6EEC3D}" type="presOf" srcId="{8E00671E-7948-D84B-8755-D66F72D2BF96}" destId="{EAC7F0C0-6559-F141-8010-21A5EB7CA896}" srcOrd="0" destOrd="0" presId="urn:microsoft.com/office/officeart/2008/layout/VerticalCurvedList"/>
    <dgm:cxn modelId="{3A0970D3-0D9F-7D4A-AFC8-0FC17109E34B}" srcId="{1B58D883-F055-8043-94C1-A2DCCB901F50}" destId="{8E00671E-7948-D84B-8755-D66F72D2BF96}" srcOrd="0" destOrd="0" parTransId="{92548ADE-3877-3C4D-AB08-122FC4240ECC}" sibTransId="{074C6B3F-734F-004D-9661-A5F2AE995CA2}"/>
    <dgm:cxn modelId="{900C5B00-3BFE-CF4E-B331-13B71CEDA041}" srcId="{1B58D883-F055-8043-94C1-A2DCCB901F50}" destId="{BBAB4E06-B5EF-9D48-BAE2-397F720B435C}" srcOrd="1" destOrd="0" parTransId="{87833CA5-E480-144C-AE3B-89E02A1B9F57}" sibTransId="{DD482533-4D68-344D-BB6C-8AF0DC99555F}"/>
    <dgm:cxn modelId="{AC4578B9-1A43-EF45-B594-89BA540BD82F}" type="presOf" srcId="{1B58D883-F055-8043-94C1-A2DCCB901F50}" destId="{967ACFEE-0CA2-8B40-A2D5-68A563D51CDC}" srcOrd="0" destOrd="0" presId="urn:microsoft.com/office/officeart/2008/layout/VerticalCurvedList"/>
    <dgm:cxn modelId="{A8EDF76A-938C-B646-993B-91CB46524F04}" type="presOf" srcId="{074C6B3F-734F-004D-9661-A5F2AE995CA2}" destId="{2B06534B-E7ED-6641-A6E6-9692A73E3533}" srcOrd="0" destOrd="0" presId="urn:microsoft.com/office/officeart/2008/layout/VerticalCurvedList"/>
    <dgm:cxn modelId="{90552039-1554-284E-8F33-489338B995DA}" type="presOf" srcId="{BBAB4E06-B5EF-9D48-BAE2-397F720B435C}" destId="{C233A5DD-E1B3-A54F-B2C7-9239AFF14E4E}" srcOrd="0" destOrd="0" presId="urn:microsoft.com/office/officeart/2008/layout/VerticalCurvedList"/>
    <dgm:cxn modelId="{56470DC6-2D93-C543-83F4-7D98E4FFA7F7}" type="presParOf" srcId="{967ACFEE-0CA2-8B40-A2D5-68A563D51CDC}" destId="{03AC0832-42F6-9048-AEA4-B8DFD1CE8B84}" srcOrd="0" destOrd="0" presId="urn:microsoft.com/office/officeart/2008/layout/VerticalCurvedList"/>
    <dgm:cxn modelId="{1878324C-B474-AD47-99F9-D31F0201387C}" type="presParOf" srcId="{03AC0832-42F6-9048-AEA4-B8DFD1CE8B84}" destId="{735EBFDE-8F6A-5649-ABE7-60D066EC32D1}" srcOrd="0" destOrd="0" presId="urn:microsoft.com/office/officeart/2008/layout/VerticalCurvedList"/>
    <dgm:cxn modelId="{0C55F615-DF99-D74F-9EC8-6E7699B4E185}" type="presParOf" srcId="{735EBFDE-8F6A-5649-ABE7-60D066EC32D1}" destId="{181E5901-1282-8E41-853C-E212DEBF3FDE}" srcOrd="0" destOrd="0" presId="urn:microsoft.com/office/officeart/2008/layout/VerticalCurvedList"/>
    <dgm:cxn modelId="{6F8E1995-A417-2345-BADF-05EAA0D98E61}" type="presParOf" srcId="{735EBFDE-8F6A-5649-ABE7-60D066EC32D1}" destId="{2B06534B-E7ED-6641-A6E6-9692A73E3533}" srcOrd="1" destOrd="0" presId="urn:microsoft.com/office/officeart/2008/layout/VerticalCurvedList"/>
    <dgm:cxn modelId="{A73B8B86-6163-0B4A-9183-C0E4A2FFF2DD}" type="presParOf" srcId="{735EBFDE-8F6A-5649-ABE7-60D066EC32D1}" destId="{9089BBAC-4BF2-1E40-B895-FACB9F6E38E4}" srcOrd="2" destOrd="0" presId="urn:microsoft.com/office/officeart/2008/layout/VerticalCurvedList"/>
    <dgm:cxn modelId="{8B353648-1499-6143-9BC3-0040E27279C3}" type="presParOf" srcId="{735EBFDE-8F6A-5649-ABE7-60D066EC32D1}" destId="{DECC302E-D723-F94F-855A-78B5DBDC09D7}" srcOrd="3" destOrd="0" presId="urn:microsoft.com/office/officeart/2008/layout/VerticalCurvedList"/>
    <dgm:cxn modelId="{1585B80F-E686-C046-BDA5-4E350DE9FA27}" type="presParOf" srcId="{03AC0832-42F6-9048-AEA4-B8DFD1CE8B84}" destId="{EAC7F0C0-6559-F141-8010-21A5EB7CA896}" srcOrd="1" destOrd="0" presId="urn:microsoft.com/office/officeart/2008/layout/VerticalCurvedList"/>
    <dgm:cxn modelId="{518A3AE7-0037-C444-A8C3-A230E7C62CFE}" type="presParOf" srcId="{03AC0832-42F6-9048-AEA4-B8DFD1CE8B84}" destId="{B5B2E860-45D5-7749-8741-4E62C0A0F656}" srcOrd="2" destOrd="0" presId="urn:microsoft.com/office/officeart/2008/layout/VerticalCurvedList"/>
    <dgm:cxn modelId="{F1D69F8A-10E6-6543-9E12-807359CB5CCE}" type="presParOf" srcId="{B5B2E860-45D5-7749-8741-4E62C0A0F656}" destId="{97C98341-13FD-2C4B-A75F-356BB6AC88F0}" srcOrd="0" destOrd="0" presId="urn:microsoft.com/office/officeart/2008/layout/VerticalCurvedList"/>
    <dgm:cxn modelId="{E6CFD7EB-D3D6-1944-906A-AF34C4E6C094}" type="presParOf" srcId="{03AC0832-42F6-9048-AEA4-B8DFD1CE8B84}" destId="{C233A5DD-E1B3-A54F-B2C7-9239AFF14E4E}" srcOrd="3" destOrd="0" presId="urn:microsoft.com/office/officeart/2008/layout/VerticalCurvedList"/>
    <dgm:cxn modelId="{E38C67E3-5EA2-9040-8E16-40116FF1B1B5}" type="presParOf" srcId="{03AC0832-42F6-9048-AEA4-B8DFD1CE8B84}" destId="{DFD1F546-CB02-D847-9540-BE37BA70E978}" srcOrd="4" destOrd="0" presId="urn:microsoft.com/office/officeart/2008/layout/VerticalCurvedList"/>
    <dgm:cxn modelId="{78FF0FF9-8BF2-7542-91AA-BF76B0B79DB3}" type="presParOf" srcId="{DFD1F546-CB02-D847-9540-BE37BA70E978}" destId="{780EC237-1897-6944-9954-0246B5C4244A}"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955C0A-EB7E-EF44-AE9F-5A00C98BEC61}" type="doc">
      <dgm:prSet loTypeId="urn:microsoft.com/office/officeart/2005/8/layout/chevron2" loCatId="" qsTypeId="urn:microsoft.com/office/officeart/2005/8/quickstyle/simple2" qsCatId="simple" csTypeId="urn:microsoft.com/office/officeart/2005/8/colors/accent1_2" csCatId="accent1" phldr="1"/>
      <dgm:spPr/>
      <dgm:t>
        <a:bodyPr/>
        <a:lstStyle/>
        <a:p>
          <a:endParaRPr lang="en-GB"/>
        </a:p>
      </dgm:t>
    </dgm:pt>
    <dgm:pt modelId="{3F4747CB-E9B3-2A40-878A-D7E54A47269E}">
      <dgm:prSet phldrT="[Text]" custT="1"/>
      <dgm:spPr/>
      <dgm:t>
        <a:bodyPr/>
        <a:lstStyle/>
        <a:p>
          <a:r>
            <a:rPr lang="en-GB" sz="2800" b="1" i="0">
              <a:solidFill>
                <a:schemeClr val="accent5">
                  <a:lumMod val="75000"/>
                </a:schemeClr>
              </a:solidFill>
              <a:latin typeface="American Typewriter Semibold" panose="02090604020004020304" pitchFamily="18" charset="77"/>
            </a:rPr>
            <a:t>1</a:t>
          </a:r>
          <a:endParaRPr lang="en-GB" sz="2800" b="1" i="0" dirty="0">
            <a:solidFill>
              <a:schemeClr val="accent5">
                <a:lumMod val="75000"/>
              </a:schemeClr>
            </a:solidFill>
            <a:latin typeface="American Typewriter Semibold" panose="02090604020004020304" pitchFamily="18" charset="77"/>
          </a:endParaRPr>
        </a:p>
      </dgm:t>
    </dgm:pt>
    <dgm:pt modelId="{9CB81FEB-B95B-6E45-915C-CFBDFD1EA724}" type="parTrans" cxnId="{C84D0399-83F0-0645-B310-6DFD4EA82BBF}">
      <dgm:prSet/>
      <dgm:spPr/>
      <dgm:t>
        <a:bodyPr/>
        <a:lstStyle/>
        <a:p>
          <a:endParaRPr lang="en-GB">
            <a:solidFill>
              <a:schemeClr val="accent5">
                <a:lumMod val="75000"/>
              </a:schemeClr>
            </a:solidFill>
          </a:endParaRPr>
        </a:p>
      </dgm:t>
    </dgm:pt>
    <dgm:pt modelId="{B3792EEE-4129-414A-A8AD-D0C828B69702}" type="sibTrans" cxnId="{C84D0399-83F0-0645-B310-6DFD4EA82BBF}">
      <dgm:prSet/>
      <dgm:spPr/>
      <dgm:t>
        <a:bodyPr/>
        <a:lstStyle/>
        <a:p>
          <a:endParaRPr lang="en-GB">
            <a:solidFill>
              <a:schemeClr val="accent5">
                <a:lumMod val="75000"/>
              </a:schemeClr>
            </a:solidFill>
          </a:endParaRPr>
        </a:p>
      </dgm:t>
    </dgm:pt>
    <dgm:pt modelId="{1BC76FDE-7EFE-0141-A5C5-8570DA73FF14}">
      <dgm:prSet phldrT="[Text]" custT="1"/>
      <dgm:spPr/>
      <dgm:t>
        <a:bodyPr tIns="0" rIns="36000" bIns="0"/>
        <a:lstStyle/>
        <a:p>
          <a:pPr marL="0" indent="44450" algn="just">
            <a:lnSpc>
              <a:spcPct val="114000"/>
            </a:lnSpc>
            <a:spcAft>
              <a:spcPts val="0"/>
            </a:spcAft>
            <a:buNone/>
            <a:tabLst/>
          </a:pPr>
          <a:r>
            <a:rPr lang="en-US" sz="1600" dirty="0" err="1"/>
            <a:t>Hoàn</a:t>
          </a:r>
          <a:r>
            <a:rPr lang="en-US" sz="1600" dirty="0"/>
            <a:t> </a:t>
          </a:r>
          <a:r>
            <a:rPr lang="en-US" sz="1600" dirty="0" err="1"/>
            <a:t>thiện</a:t>
          </a:r>
          <a:r>
            <a:rPr lang="en-US" sz="1600" dirty="0"/>
            <a:t> </a:t>
          </a:r>
          <a:r>
            <a:rPr lang="en-US" sz="1600" dirty="0" err="1"/>
            <a:t>chính</a:t>
          </a:r>
          <a:r>
            <a:rPr lang="en-US" sz="1600" dirty="0"/>
            <a:t> </a:t>
          </a:r>
          <a:r>
            <a:rPr lang="en-US" sz="1600" dirty="0" err="1"/>
            <a:t>sách</a:t>
          </a:r>
          <a:r>
            <a:rPr lang="en-US" sz="1600" dirty="0"/>
            <a:t> </a:t>
          </a:r>
          <a:r>
            <a:rPr lang="en-US" sz="1600" dirty="0" err="1"/>
            <a:t>pháp</a:t>
          </a:r>
          <a:r>
            <a:rPr lang="en-US" sz="1600" dirty="0"/>
            <a:t> </a:t>
          </a:r>
          <a:r>
            <a:rPr lang="en-US" sz="1600" dirty="0" err="1"/>
            <a:t>luật</a:t>
          </a:r>
          <a:r>
            <a:rPr lang="en-US" sz="1600" dirty="0"/>
            <a:t> </a:t>
          </a:r>
          <a:r>
            <a:rPr lang="en-US" sz="1600" dirty="0" err="1"/>
            <a:t>liên</a:t>
          </a:r>
          <a:r>
            <a:rPr lang="en-US" sz="1600" dirty="0"/>
            <a:t> </a:t>
          </a:r>
          <a:r>
            <a:rPr lang="en-US" sz="1600" dirty="0" err="1"/>
            <a:t>quan</a:t>
          </a:r>
          <a:r>
            <a:rPr lang="en-US" sz="1600" dirty="0"/>
            <a:t> </a:t>
          </a:r>
          <a:r>
            <a:rPr lang="en-US" sz="1600" dirty="0" err="1"/>
            <a:t>đến</a:t>
          </a:r>
          <a:r>
            <a:rPr lang="en-US" sz="1600" dirty="0"/>
            <a:t> </a:t>
          </a:r>
          <a:r>
            <a:rPr lang="en-US" sz="1600" dirty="0" err="1"/>
            <a:t>các</a:t>
          </a:r>
          <a:r>
            <a:rPr lang="en-US" sz="1600" dirty="0"/>
            <a:t> </a:t>
          </a:r>
          <a:r>
            <a:rPr lang="en-US" sz="1600" dirty="0" err="1"/>
            <a:t>vấn</a:t>
          </a:r>
          <a:r>
            <a:rPr lang="en-US" sz="1600" dirty="0"/>
            <a:t> </a:t>
          </a:r>
          <a:r>
            <a:rPr lang="en-US" sz="1600" dirty="0" err="1"/>
            <a:t>đề</a:t>
          </a:r>
          <a:r>
            <a:rPr lang="en-US" sz="1600" dirty="0"/>
            <a:t> </a:t>
          </a:r>
          <a:r>
            <a:rPr lang="en-US" sz="1600" dirty="0" err="1"/>
            <a:t>mà</a:t>
          </a:r>
          <a:r>
            <a:rPr lang="en-US" sz="1600" dirty="0"/>
            <a:t> </a:t>
          </a:r>
          <a:r>
            <a:rPr lang="en-US" sz="1600" dirty="0" err="1"/>
            <a:t>Việt</a:t>
          </a:r>
          <a:r>
            <a:rPr lang="en-US" sz="1600" dirty="0"/>
            <a:t> Nam </a:t>
          </a:r>
          <a:r>
            <a:rPr lang="en-US" sz="1600" dirty="0" err="1"/>
            <a:t>còn</a:t>
          </a:r>
          <a:r>
            <a:rPr lang="en-US" sz="1600" dirty="0"/>
            <a:t> </a:t>
          </a:r>
          <a:r>
            <a:rPr lang="en-US" sz="1600" dirty="0" err="1"/>
            <a:t>nhiều</a:t>
          </a:r>
          <a:r>
            <a:rPr lang="en-US" sz="1600" dirty="0"/>
            <a:t> </a:t>
          </a:r>
          <a:r>
            <a:rPr lang="en-US" sz="1600" dirty="0" err="1"/>
            <a:t>khó</a:t>
          </a:r>
          <a:r>
            <a:rPr lang="en-US" sz="1600" dirty="0"/>
            <a:t> </a:t>
          </a:r>
          <a:r>
            <a:rPr lang="en-US" sz="1600" dirty="0" err="1"/>
            <a:t>khăn</a:t>
          </a:r>
          <a:r>
            <a:rPr lang="en-US" sz="1600" dirty="0"/>
            <a:t>, </a:t>
          </a:r>
          <a:r>
            <a:rPr lang="en-US" sz="1600" dirty="0" err="1"/>
            <a:t>vướng</a:t>
          </a:r>
          <a:r>
            <a:rPr lang="en-US" sz="1600" dirty="0"/>
            <a:t> </a:t>
          </a:r>
          <a:r>
            <a:rPr lang="en-US" sz="1600" dirty="0" err="1"/>
            <a:t>mắc</a:t>
          </a:r>
          <a:r>
            <a:rPr lang="en-US" sz="1600" dirty="0"/>
            <a:t> </a:t>
          </a:r>
          <a:r>
            <a:rPr lang="en-US" sz="1600" dirty="0" err="1"/>
            <a:t>khi</a:t>
          </a:r>
          <a:r>
            <a:rPr lang="en-US" sz="1600" dirty="0"/>
            <a:t> </a:t>
          </a:r>
          <a:r>
            <a:rPr lang="en-US" sz="1600" dirty="0" err="1"/>
            <a:t>thực</a:t>
          </a:r>
          <a:r>
            <a:rPr lang="en-US" sz="1600" dirty="0"/>
            <a:t> </a:t>
          </a:r>
          <a:r>
            <a:rPr lang="en-US" sz="1600" dirty="0" err="1"/>
            <a:t>thi</a:t>
          </a:r>
          <a:r>
            <a:rPr lang="en-US" sz="1600" dirty="0"/>
            <a:t> </a:t>
          </a:r>
          <a:r>
            <a:rPr lang="en-US" sz="1600" dirty="0" err="1"/>
            <a:t>Hiệp</a:t>
          </a:r>
          <a:r>
            <a:rPr lang="en-US" sz="1600" dirty="0"/>
            <a:t> </a:t>
          </a:r>
          <a:r>
            <a:rPr lang="en-US" sz="1600" dirty="0" err="1"/>
            <a:t>định</a:t>
          </a:r>
          <a:r>
            <a:rPr lang="en-US" sz="1600" dirty="0"/>
            <a:t> EVFTA </a:t>
          </a:r>
          <a:r>
            <a:rPr lang="en-US" sz="1600" dirty="0" err="1"/>
            <a:t>như</a:t>
          </a:r>
          <a:r>
            <a:rPr lang="en-US" sz="1600" dirty="0"/>
            <a:t>: </a:t>
          </a:r>
          <a:r>
            <a:rPr lang="en-US" sz="1600" dirty="0" err="1"/>
            <a:t>Hàng</a:t>
          </a:r>
          <a:r>
            <a:rPr lang="en-US" sz="1600" dirty="0"/>
            <a:t> </a:t>
          </a:r>
          <a:r>
            <a:rPr lang="en-US" sz="1600" dirty="0" err="1"/>
            <a:t>rào</a:t>
          </a:r>
          <a:r>
            <a:rPr lang="en-US" sz="1600" dirty="0"/>
            <a:t> </a:t>
          </a:r>
          <a:r>
            <a:rPr lang="en-US" sz="1600" dirty="0" err="1"/>
            <a:t>kỹ</a:t>
          </a:r>
          <a:r>
            <a:rPr lang="en-US" sz="1600" dirty="0"/>
            <a:t> </a:t>
          </a:r>
          <a:r>
            <a:rPr lang="en-US" sz="1600" dirty="0" err="1"/>
            <a:t>thuật</a:t>
          </a:r>
          <a:r>
            <a:rPr lang="en-US" sz="1600" dirty="0"/>
            <a:t> </a:t>
          </a:r>
          <a:r>
            <a:rPr lang="en-US" sz="1600" dirty="0" err="1"/>
            <a:t>trong</a:t>
          </a:r>
          <a:r>
            <a:rPr lang="en-US" sz="1600" dirty="0"/>
            <a:t> </a:t>
          </a:r>
          <a:r>
            <a:rPr lang="en-US" sz="1600" dirty="0" err="1"/>
            <a:t>thương</a:t>
          </a:r>
          <a:r>
            <a:rPr lang="en-US" sz="1600" dirty="0"/>
            <a:t> </a:t>
          </a:r>
          <a:r>
            <a:rPr lang="en-US" sz="1600" dirty="0" err="1"/>
            <a:t>mại</a:t>
          </a:r>
          <a:r>
            <a:rPr lang="en-US" sz="1600" dirty="0"/>
            <a:t>, </a:t>
          </a:r>
          <a:r>
            <a:rPr lang="en-US" sz="1600" dirty="0" err="1"/>
            <a:t>quy</a:t>
          </a:r>
          <a:r>
            <a:rPr lang="en-US" sz="1600" dirty="0"/>
            <a:t> </a:t>
          </a:r>
          <a:r>
            <a:rPr lang="en-US" sz="1600" dirty="0" err="1"/>
            <a:t>tắc</a:t>
          </a:r>
          <a:r>
            <a:rPr lang="en-US" sz="1600" dirty="0"/>
            <a:t> </a:t>
          </a:r>
          <a:r>
            <a:rPr lang="en-US" sz="1600" dirty="0" err="1"/>
            <a:t>xuất</a:t>
          </a:r>
          <a:r>
            <a:rPr lang="en-US" sz="1600" dirty="0"/>
            <a:t> </a:t>
          </a:r>
          <a:r>
            <a:rPr lang="en-US" sz="1600" dirty="0" err="1"/>
            <a:t>xứ</a:t>
          </a:r>
          <a:r>
            <a:rPr lang="en-US" sz="1600" dirty="0"/>
            <a:t>, </a:t>
          </a:r>
          <a:r>
            <a:rPr lang="en-US" sz="1600" dirty="0" err="1"/>
            <a:t>sở</a:t>
          </a:r>
          <a:r>
            <a:rPr lang="en-US" sz="1600" dirty="0"/>
            <a:t> </a:t>
          </a:r>
          <a:r>
            <a:rPr lang="en-US" sz="1600" dirty="0" err="1"/>
            <a:t>hữu</a:t>
          </a:r>
          <a:r>
            <a:rPr lang="en-US" sz="1600" dirty="0"/>
            <a:t> </a:t>
          </a:r>
          <a:r>
            <a:rPr lang="en-US" sz="1600" dirty="0" err="1"/>
            <a:t>trí</a:t>
          </a:r>
          <a:r>
            <a:rPr lang="en-US" sz="1600" dirty="0"/>
            <a:t> </a:t>
          </a:r>
          <a:r>
            <a:rPr lang="en-US" sz="1600" dirty="0" err="1"/>
            <a:t>tuệ</a:t>
          </a:r>
          <a:r>
            <a:rPr lang="en-US" sz="1600" dirty="0"/>
            <a:t>, lao </a:t>
          </a:r>
          <a:r>
            <a:rPr lang="en-US" sz="1600" dirty="0" err="1"/>
            <a:t>động</a:t>
          </a:r>
          <a:r>
            <a:rPr lang="en-US" sz="1600" dirty="0"/>
            <a:t>, </a:t>
          </a:r>
          <a:r>
            <a:rPr lang="en-US" sz="1600" dirty="0" err="1"/>
            <a:t>môi</a:t>
          </a:r>
          <a:r>
            <a:rPr lang="en-US" sz="1600" dirty="0"/>
            <a:t> </a:t>
          </a:r>
          <a:r>
            <a:rPr lang="en-US" sz="1600" dirty="0" err="1"/>
            <a:t>trường</a:t>
          </a:r>
          <a:r>
            <a:rPr lang="en-US" sz="1600" dirty="0"/>
            <a:t>. </a:t>
          </a:r>
          <a:r>
            <a:rPr lang="en-US" sz="1600" dirty="0" err="1"/>
            <a:t>phù</a:t>
          </a:r>
          <a:r>
            <a:rPr lang="en-US" sz="1600" dirty="0"/>
            <a:t> </a:t>
          </a:r>
          <a:r>
            <a:rPr lang="en-US" sz="1600" dirty="0" err="1"/>
            <a:t>hợp</a:t>
          </a:r>
          <a:r>
            <a:rPr lang="en-US" sz="1600" dirty="0"/>
            <a:t> </a:t>
          </a:r>
          <a:r>
            <a:rPr lang="en-US" sz="1600" dirty="0" err="1"/>
            <a:t>với</a:t>
          </a:r>
          <a:r>
            <a:rPr lang="en-US" sz="1600" dirty="0"/>
            <a:t> </a:t>
          </a:r>
          <a:r>
            <a:rPr lang="en-US" sz="1600" dirty="0" err="1"/>
            <a:t>chuẩn</a:t>
          </a:r>
          <a:r>
            <a:rPr lang="en-US" sz="1600" dirty="0"/>
            <a:t> </a:t>
          </a:r>
          <a:r>
            <a:rPr lang="en-US" sz="1600" dirty="0" err="1"/>
            <a:t>mực</a:t>
          </a:r>
          <a:r>
            <a:rPr lang="en-US" sz="1600" dirty="0"/>
            <a:t> </a:t>
          </a:r>
          <a:r>
            <a:rPr lang="en-US" sz="1600" dirty="0" err="1"/>
            <a:t>quốc</a:t>
          </a:r>
          <a:r>
            <a:rPr lang="en-US" sz="1600" dirty="0"/>
            <a:t> </a:t>
          </a:r>
          <a:r>
            <a:rPr lang="en-US" sz="1600" dirty="0" err="1"/>
            <a:t>tế</a:t>
          </a:r>
          <a:r>
            <a:rPr lang="en-US" sz="1600" dirty="0"/>
            <a:t> </a:t>
          </a:r>
          <a:r>
            <a:rPr lang="en-US" sz="1600" dirty="0" err="1"/>
            <a:t>nói</a:t>
          </a:r>
          <a:r>
            <a:rPr lang="en-US" sz="1600" dirty="0"/>
            <a:t> </a:t>
          </a:r>
          <a:r>
            <a:rPr lang="en-US" sz="1600" dirty="0" err="1"/>
            <a:t>chung</a:t>
          </a:r>
          <a:r>
            <a:rPr lang="en-US" sz="1600" dirty="0"/>
            <a:t> </a:t>
          </a:r>
          <a:r>
            <a:rPr lang="en-US" sz="1600" dirty="0" err="1"/>
            <a:t>cũng</a:t>
          </a:r>
          <a:r>
            <a:rPr lang="en-US" sz="1600" dirty="0"/>
            <a:t> </a:t>
          </a:r>
          <a:r>
            <a:rPr lang="en-US" sz="1600" dirty="0" err="1"/>
            <a:t>như</a:t>
          </a:r>
          <a:r>
            <a:rPr lang="en-US" sz="1600" dirty="0"/>
            <a:t> </a:t>
          </a:r>
          <a:r>
            <a:rPr lang="en-US" sz="1600" dirty="0" err="1"/>
            <a:t>phù</a:t>
          </a:r>
          <a:r>
            <a:rPr lang="en-US" sz="1600" dirty="0"/>
            <a:t> </a:t>
          </a:r>
          <a:r>
            <a:rPr lang="en-US" sz="1600" dirty="0" err="1"/>
            <a:t>hợp</a:t>
          </a:r>
          <a:r>
            <a:rPr lang="en-US" sz="1600" dirty="0"/>
            <a:t> </a:t>
          </a:r>
          <a:r>
            <a:rPr lang="en-US" sz="1600" dirty="0" err="1"/>
            <a:t>với</a:t>
          </a:r>
          <a:r>
            <a:rPr lang="en-US" sz="1600" dirty="0"/>
            <a:t> </a:t>
          </a:r>
          <a:r>
            <a:rPr lang="en-US" sz="1600" dirty="0" err="1"/>
            <a:t>quy</a:t>
          </a:r>
          <a:r>
            <a:rPr lang="en-US" sz="1600" dirty="0"/>
            <a:t> </a:t>
          </a:r>
          <a:r>
            <a:rPr lang="en-US" sz="1600" dirty="0" err="1"/>
            <a:t>định</a:t>
          </a:r>
          <a:r>
            <a:rPr lang="en-US" sz="1600" dirty="0"/>
            <a:t> </a:t>
          </a:r>
          <a:r>
            <a:rPr lang="en-US" sz="1600" dirty="0" err="1"/>
            <a:t>của</a:t>
          </a:r>
          <a:r>
            <a:rPr lang="en-US" sz="1600" dirty="0"/>
            <a:t> EVFTA </a:t>
          </a:r>
          <a:r>
            <a:rPr lang="en-US" sz="1600" dirty="0" err="1"/>
            <a:t>nói</a:t>
          </a:r>
          <a:r>
            <a:rPr lang="en-US" sz="1600" dirty="0"/>
            <a:t> </a:t>
          </a:r>
          <a:r>
            <a:rPr lang="en-US" sz="1600" dirty="0" err="1"/>
            <a:t>riêng</a:t>
          </a:r>
          <a:r>
            <a:rPr lang="en-US" sz="1600" dirty="0"/>
            <a:t>; </a:t>
          </a:r>
          <a:r>
            <a:rPr lang="en-US" sz="1600" dirty="0" err="1"/>
            <a:t>Trong</a:t>
          </a:r>
          <a:r>
            <a:rPr lang="en-US" sz="1600" dirty="0"/>
            <a:t> </a:t>
          </a:r>
          <a:r>
            <a:rPr lang="en-US" sz="1600" dirty="0" err="1"/>
            <a:t>đó</a:t>
          </a:r>
          <a:r>
            <a:rPr lang="en-US" sz="1600" dirty="0"/>
            <a:t> </a:t>
          </a:r>
          <a:r>
            <a:rPr lang="en-US" sz="1600" dirty="0" err="1"/>
            <a:t>cũng</a:t>
          </a:r>
          <a:r>
            <a:rPr lang="en-US" sz="1600" dirty="0"/>
            <a:t> </a:t>
          </a:r>
          <a:r>
            <a:rPr lang="en-US" sz="1600" dirty="0" err="1"/>
            <a:t>quy</a:t>
          </a:r>
          <a:r>
            <a:rPr lang="en-US" sz="1600" dirty="0"/>
            <a:t> </a:t>
          </a:r>
          <a:r>
            <a:rPr lang="en-US" sz="1600" dirty="0" err="1"/>
            <a:t>định</a:t>
          </a:r>
          <a:r>
            <a:rPr lang="en-US" sz="1600" dirty="0"/>
            <a:t> </a:t>
          </a:r>
          <a:r>
            <a:rPr lang="en-US" sz="1600" dirty="0" err="1"/>
            <a:t>rõ</a:t>
          </a:r>
          <a:r>
            <a:rPr lang="en-US" sz="1600" dirty="0"/>
            <a:t> </a:t>
          </a:r>
          <a:r>
            <a:rPr lang="en-US" sz="1600" dirty="0" err="1"/>
            <a:t>các</a:t>
          </a:r>
          <a:r>
            <a:rPr lang="en-US" sz="1600" dirty="0"/>
            <a:t> </a:t>
          </a:r>
          <a:r>
            <a:rPr lang="en-US" sz="1600" dirty="0" err="1"/>
            <a:t>chế</a:t>
          </a:r>
          <a:r>
            <a:rPr lang="en-US" sz="1600" dirty="0"/>
            <a:t> </a:t>
          </a:r>
          <a:r>
            <a:rPr lang="en-US" sz="1600" dirty="0" err="1"/>
            <a:t>tài</a:t>
          </a:r>
          <a:r>
            <a:rPr lang="en-US" sz="1600" dirty="0"/>
            <a:t> </a:t>
          </a:r>
          <a:r>
            <a:rPr lang="en-US" sz="1600" dirty="0" err="1"/>
            <a:t>đủ</a:t>
          </a:r>
          <a:r>
            <a:rPr lang="en-US" sz="1600" dirty="0"/>
            <a:t> </a:t>
          </a:r>
          <a:r>
            <a:rPr lang="en-US" sz="1600" dirty="0" err="1"/>
            <a:t>mạnh</a:t>
          </a:r>
          <a:r>
            <a:rPr lang="en-US" sz="1600" dirty="0"/>
            <a:t>, </a:t>
          </a:r>
          <a:r>
            <a:rPr lang="en-US" sz="1600" dirty="0" err="1"/>
            <a:t>mang</a:t>
          </a:r>
          <a:r>
            <a:rPr lang="en-US" sz="1600" dirty="0"/>
            <a:t> </a:t>
          </a:r>
          <a:r>
            <a:rPr lang="en-US" sz="1600" dirty="0" err="1"/>
            <a:t>tính</a:t>
          </a:r>
          <a:r>
            <a:rPr lang="en-US" sz="1600" dirty="0"/>
            <a:t> </a:t>
          </a:r>
          <a:r>
            <a:rPr lang="en-US" sz="1600" dirty="0" err="1"/>
            <a:t>răn</a:t>
          </a:r>
          <a:r>
            <a:rPr lang="en-US" sz="1600" dirty="0"/>
            <a:t> </a:t>
          </a:r>
          <a:r>
            <a:rPr lang="en-US" sz="1600" dirty="0" err="1"/>
            <a:t>đe</a:t>
          </a:r>
          <a:r>
            <a:rPr lang="en-US" sz="1600" dirty="0"/>
            <a:t> </a:t>
          </a:r>
          <a:r>
            <a:rPr lang="en-US" sz="1600" dirty="0" err="1"/>
            <a:t>cao</a:t>
          </a:r>
          <a:r>
            <a:rPr lang="en-US" sz="1600" dirty="0"/>
            <a:t> </a:t>
          </a:r>
          <a:r>
            <a:rPr lang="en-US" sz="1600" dirty="0" err="1"/>
            <a:t>đối</a:t>
          </a:r>
          <a:r>
            <a:rPr lang="en-US" sz="1600" dirty="0"/>
            <a:t> </a:t>
          </a:r>
          <a:r>
            <a:rPr lang="en-US" sz="1600" dirty="0" err="1"/>
            <a:t>với</a:t>
          </a:r>
          <a:r>
            <a:rPr lang="en-US" sz="1600" dirty="0"/>
            <a:t> </a:t>
          </a:r>
          <a:r>
            <a:rPr lang="en-US" sz="1600" dirty="0" err="1"/>
            <a:t>các</a:t>
          </a:r>
          <a:r>
            <a:rPr lang="en-US" sz="1600" dirty="0"/>
            <a:t> </a:t>
          </a:r>
          <a:r>
            <a:rPr lang="en-US" sz="1600" dirty="0" err="1"/>
            <a:t>hành</a:t>
          </a:r>
          <a:r>
            <a:rPr lang="en-US" sz="1600" dirty="0"/>
            <a:t> vi vi </a:t>
          </a:r>
          <a:r>
            <a:rPr lang="en-US" sz="1600" dirty="0" err="1"/>
            <a:t>phạm</a:t>
          </a:r>
          <a:r>
            <a:rPr lang="en-US" sz="1600" dirty="0"/>
            <a:t> </a:t>
          </a:r>
          <a:r>
            <a:rPr lang="en-US" sz="1600" dirty="0" err="1"/>
            <a:t>pháp</a:t>
          </a:r>
          <a:r>
            <a:rPr lang="en-US" sz="1600" dirty="0"/>
            <a:t> </a:t>
          </a:r>
          <a:r>
            <a:rPr lang="en-US" sz="1600" dirty="0" err="1"/>
            <a:t>luật</a:t>
          </a:r>
          <a:r>
            <a:rPr lang="en-US" sz="1600" dirty="0"/>
            <a:t> </a:t>
          </a:r>
          <a:r>
            <a:rPr lang="en-US" sz="1600" dirty="0" err="1"/>
            <a:t>về</a:t>
          </a:r>
          <a:r>
            <a:rPr lang="en-US" sz="1600" dirty="0"/>
            <a:t> </a:t>
          </a:r>
          <a:r>
            <a:rPr lang="en-US" sz="1600" dirty="0" err="1"/>
            <a:t>sở</a:t>
          </a:r>
          <a:r>
            <a:rPr lang="en-US" sz="1600" dirty="0"/>
            <a:t> </a:t>
          </a:r>
          <a:r>
            <a:rPr lang="en-US" sz="1600" dirty="0" err="1"/>
            <a:t>hữu</a:t>
          </a:r>
          <a:r>
            <a:rPr lang="en-US" sz="1600" dirty="0"/>
            <a:t> </a:t>
          </a:r>
          <a:r>
            <a:rPr lang="en-US" sz="1600" dirty="0" err="1"/>
            <a:t>trí</a:t>
          </a:r>
          <a:r>
            <a:rPr lang="en-US" sz="1600" dirty="0"/>
            <a:t> </a:t>
          </a:r>
          <a:r>
            <a:rPr lang="en-US" sz="1600" dirty="0" err="1"/>
            <a:t>tuệ</a:t>
          </a:r>
          <a:r>
            <a:rPr lang="en-US" sz="1600" dirty="0"/>
            <a:t>, </a:t>
          </a:r>
          <a:r>
            <a:rPr lang="en-US" sz="1600" dirty="0" err="1"/>
            <a:t>xuất</a:t>
          </a:r>
          <a:r>
            <a:rPr lang="en-US" sz="1600" dirty="0"/>
            <a:t> </a:t>
          </a:r>
          <a:r>
            <a:rPr lang="en-US" sz="1600" dirty="0" err="1"/>
            <a:t>xứ</a:t>
          </a:r>
          <a:r>
            <a:rPr lang="en-US" sz="1600" dirty="0"/>
            <a:t> </a:t>
          </a:r>
          <a:r>
            <a:rPr lang="en-US" sz="1600" dirty="0" err="1"/>
            <a:t>hàng</a:t>
          </a:r>
          <a:r>
            <a:rPr lang="en-US" sz="1600" dirty="0"/>
            <a:t> </a:t>
          </a:r>
          <a:r>
            <a:rPr lang="en-US" sz="1600" dirty="0" err="1"/>
            <a:t>hóa</a:t>
          </a:r>
          <a:r>
            <a:rPr lang="en-US" sz="1600" dirty="0"/>
            <a:t>, </a:t>
          </a:r>
          <a:r>
            <a:rPr lang="en-US" sz="1600" dirty="0" err="1"/>
            <a:t>vệ</a:t>
          </a:r>
          <a:r>
            <a:rPr lang="en-US" sz="1600" dirty="0"/>
            <a:t> </a:t>
          </a:r>
          <a:r>
            <a:rPr lang="en-US" sz="1600" dirty="0" err="1"/>
            <a:t>sinh</a:t>
          </a:r>
          <a:r>
            <a:rPr lang="en-US" sz="1600" dirty="0"/>
            <a:t> an </a:t>
          </a:r>
          <a:r>
            <a:rPr lang="en-US" sz="1600" dirty="0" err="1"/>
            <a:t>toàn</a:t>
          </a:r>
          <a:r>
            <a:rPr lang="en-US" sz="1600" dirty="0"/>
            <a:t> </a:t>
          </a:r>
          <a:r>
            <a:rPr lang="en-US" sz="1600" dirty="0" err="1"/>
            <a:t>thực</a:t>
          </a:r>
          <a:r>
            <a:rPr lang="en-US" sz="1600" dirty="0"/>
            <a:t> </a:t>
          </a:r>
          <a:r>
            <a:rPr lang="en-US" sz="1600" dirty="0" err="1"/>
            <a:t>phẩm</a:t>
          </a:r>
          <a:r>
            <a:rPr lang="en-US" sz="1600" dirty="0"/>
            <a:t>, </a:t>
          </a:r>
          <a:r>
            <a:rPr lang="en-US" sz="1600" dirty="0" err="1"/>
            <a:t>bảo</a:t>
          </a:r>
          <a:r>
            <a:rPr lang="en-US" sz="1600" dirty="0"/>
            <a:t> </a:t>
          </a:r>
          <a:r>
            <a:rPr lang="en-US" sz="1600" dirty="0" err="1"/>
            <a:t>vệ</a:t>
          </a:r>
          <a:r>
            <a:rPr lang="en-US" sz="1600" dirty="0"/>
            <a:t> </a:t>
          </a:r>
          <a:r>
            <a:rPr lang="en-US" sz="1600" dirty="0" err="1"/>
            <a:t>môi</a:t>
          </a:r>
          <a:r>
            <a:rPr lang="en-US" sz="1600" dirty="0"/>
            <a:t> </a:t>
          </a:r>
          <a:r>
            <a:rPr lang="en-US" sz="1600" dirty="0" err="1"/>
            <a:t>trường</a:t>
          </a:r>
          <a:r>
            <a:rPr lang="en-US" sz="1600" dirty="0"/>
            <a:t>…</a:t>
          </a:r>
          <a:endParaRPr lang="en-GB" sz="1600" dirty="0"/>
        </a:p>
      </dgm:t>
    </dgm:pt>
    <dgm:pt modelId="{25F00C47-650E-AC42-99CB-FF985058F17C}" type="parTrans" cxnId="{DA54A9E6-0C03-3E43-B4A8-4B3E4212BB9F}">
      <dgm:prSet/>
      <dgm:spPr/>
      <dgm:t>
        <a:bodyPr/>
        <a:lstStyle/>
        <a:p>
          <a:endParaRPr lang="en-GB">
            <a:solidFill>
              <a:schemeClr val="accent5">
                <a:lumMod val="75000"/>
              </a:schemeClr>
            </a:solidFill>
          </a:endParaRPr>
        </a:p>
      </dgm:t>
    </dgm:pt>
    <dgm:pt modelId="{03ED8239-4A9C-8F4B-9C6F-07B97268ED54}" type="sibTrans" cxnId="{DA54A9E6-0C03-3E43-B4A8-4B3E4212BB9F}">
      <dgm:prSet/>
      <dgm:spPr/>
      <dgm:t>
        <a:bodyPr/>
        <a:lstStyle/>
        <a:p>
          <a:endParaRPr lang="en-GB">
            <a:solidFill>
              <a:schemeClr val="accent5">
                <a:lumMod val="75000"/>
              </a:schemeClr>
            </a:solidFill>
          </a:endParaRPr>
        </a:p>
      </dgm:t>
    </dgm:pt>
    <dgm:pt modelId="{D64E5A37-151B-1B4F-B334-B90BF9DC51E1}">
      <dgm:prSet phldrT="[Text]" custT="1"/>
      <dgm:spPr/>
      <dgm:t>
        <a:bodyPr/>
        <a:lstStyle/>
        <a:p>
          <a:r>
            <a:rPr lang="en-GB" sz="2800" b="1" i="0" dirty="0">
              <a:solidFill>
                <a:schemeClr val="accent5">
                  <a:lumMod val="75000"/>
                </a:schemeClr>
              </a:solidFill>
              <a:latin typeface="American Typewriter Semibold" panose="02090604020004020304" pitchFamily="18" charset="77"/>
            </a:rPr>
            <a:t>2</a:t>
          </a:r>
        </a:p>
      </dgm:t>
    </dgm:pt>
    <dgm:pt modelId="{2F14BE89-9CA0-424D-B912-904D8B29B105}" type="parTrans" cxnId="{A057878F-8CEF-4946-87B9-3581EB4C7BC2}">
      <dgm:prSet/>
      <dgm:spPr/>
      <dgm:t>
        <a:bodyPr/>
        <a:lstStyle/>
        <a:p>
          <a:endParaRPr lang="en-GB">
            <a:solidFill>
              <a:schemeClr val="accent5">
                <a:lumMod val="75000"/>
              </a:schemeClr>
            </a:solidFill>
          </a:endParaRPr>
        </a:p>
      </dgm:t>
    </dgm:pt>
    <dgm:pt modelId="{8BFEEC26-8F96-8B4E-B5C1-AFAC9C97838E}" type="sibTrans" cxnId="{A057878F-8CEF-4946-87B9-3581EB4C7BC2}">
      <dgm:prSet/>
      <dgm:spPr/>
      <dgm:t>
        <a:bodyPr/>
        <a:lstStyle/>
        <a:p>
          <a:endParaRPr lang="en-GB">
            <a:solidFill>
              <a:schemeClr val="accent5">
                <a:lumMod val="75000"/>
              </a:schemeClr>
            </a:solidFill>
          </a:endParaRPr>
        </a:p>
      </dgm:t>
    </dgm:pt>
    <dgm:pt modelId="{C17969F6-2631-7646-A58D-58E3A34E2AA7}">
      <dgm:prSet phldrT="[Text]" custT="1"/>
      <dgm:spPr/>
      <dgm:t>
        <a:bodyPr rIns="36000"/>
        <a:lstStyle/>
        <a:p>
          <a:pPr marL="0" indent="88900" algn="just">
            <a:lnSpc>
              <a:spcPct val="114000"/>
            </a:lnSpc>
            <a:spcAft>
              <a:spcPts val="0"/>
            </a:spcAft>
            <a:buNone/>
            <a:tabLst/>
          </a:pPr>
          <a:r>
            <a:rPr lang="en-US" sz="1600" dirty="0" err="1"/>
            <a:t>Có</a:t>
          </a:r>
          <a:r>
            <a:rPr lang="en-US" sz="1600" dirty="0"/>
            <a:t> </a:t>
          </a:r>
          <a:r>
            <a:rPr lang="en-US" sz="1600" dirty="0" err="1"/>
            <a:t>kế</a:t>
          </a:r>
          <a:r>
            <a:rPr lang="en-US" sz="1600" dirty="0"/>
            <a:t> </a:t>
          </a:r>
          <a:r>
            <a:rPr lang="en-US" sz="1600" dirty="0" err="1"/>
            <a:t>hoạch</a:t>
          </a:r>
          <a:r>
            <a:rPr lang="en-US" sz="1600" dirty="0"/>
            <a:t> </a:t>
          </a:r>
          <a:r>
            <a:rPr lang="en-US" sz="1600" dirty="0" err="1"/>
            <a:t>đầu</a:t>
          </a:r>
          <a:r>
            <a:rPr lang="en-US" sz="1600" dirty="0"/>
            <a:t> </a:t>
          </a:r>
          <a:r>
            <a:rPr lang="en-US" sz="1600" dirty="0" err="1"/>
            <a:t>tư</a:t>
          </a:r>
          <a:r>
            <a:rPr lang="en-US" sz="1600" dirty="0"/>
            <a:t> </a:t>
          </a:r>
          <a:r>
            <a:rPr lang="en-US" sz="1600" dirty="0" err="1"/>
            <a:t>dài</a:t>
          </a:r>
          <a:r>
            <a:rPr lang="en-US" sz="1600" dirty="0"/>
            <a:t> </a:t>
          </a:r>
          <a:r>
            <a:rPr lang="en-US" sz="1600" dirty="0" err="1"/>
            <a:t>hạn</a:t>
          </a:r>
          <a:r>
            <a:rPr lang="en-US" sz="1600" dirty="0"/>
            <a:t>, </a:t>
          </a:r>
          <a:r>
            <a:rPr lang="en-US" sz="1600" dirty="0" err="1"/>
            <a:t>chú</a:t>
          </a:r>
          <a:r>
            <a:rPr lang="en-US" sz="1600" dirty="0"/>
            <a:t> </a:t>
          </a:r>
          <a:r>
            <a:rPr lang="en-US" sz="1600" dirty="0" err="1"/>
            <a:t>trọng</a:t>
          </a:r>
          <a:r>
            <a:rPr lang="en-US" sz="1600" dirty="0"/>
            <a:t> </a:t>
          </a:r>
          <a:r>
            <a:rPr lang="en-US" sz="1600" dirty="0" err="1"/>
            <a:t>tổ</a:t>
          </a:r>
          <a:r>
            <a:rPr lang="en-US" sz="1600" dirty="0"/>
            <a:t> </a:t>
          </a:r>
          <a:r>
            <a:rPr lang="en-US" sz="1600" dirty="0" err="1"/>
            <a:t>chức</a:t>
          </a:r>
          <a:r>
            <a:rPr lang="en-US" sz="1600" dirty="0"/>
            <a:t> </a:t>
          </a:r>
          <a:r>
            <a:rPr lang="en-US" sz="1600" dirty="0" err="1"/>
            <a:t>lại</a:t>
          </a:r>
          <a:r>
            <a:rPr lang="en-US" sz="1600" dirty="0"/>
            <a:t> </a:t>
          </a:r>
          <a:r>
            <a:rPr lang="en-US" sz="1600" dirty="0" err="1"/>
            <a:t>sản</a:t>
          </a:r>
          <a:r>
            <a:rPr lang="en-US" sz="1600" dirty="0"/>
            <a:t> </a:t>
          </a:r>
          <a:r>
            <a:rPr lang="en-US" sz="1600" dirty="0" err="1"/>
            <a:t>xuất</a:t>
          </a:r>
          <a:r>
            <a:rPr lang="en-US" sz="1600" dirty="0"/>
            <a:t>, </a:t>
          </a:r>
          <a:r>
            <a:rPr lang="en-US" sz="1600" dirty="0" err="1"/>
            <a:t>nâng</a:t>
          </a:r>
          <a:r>
            <a:rPr lang="en-US" sz="1600" dirty="0"/>
            <a:t> </a:t>
          </a:r>
          <a:r>
            <a:rPr lang="en-US" sz="1600" dirty="0" err="1"/>
            <a:t>cao</a:t>
          </a:r>
          <a:r>
            <a:rPr lang="en-US" sz="1600" dirty="0"/>
            <a:t> </a:t>
          </a:r>
          <a:r>
            <a:rPr lang="en-US" sz="1600" dirty="0" err="1"/>
            <a:t>chất</a:t>
          </a:r>
          <a:r>
            <a:rPr lang="en-US" sz="1600" dirty="0"/>
            <a:t> </a:t>
          </a:r>
          <a:r>
            <a:rPr lang="en-US" sz="1600" dirty="0" err="1"/>
            <a:t>lượng</a:t>
          </a:r>
          <a:r>
            <a:rPr lang="en-US" sz="1600" dirty="0"/>
            <a:t> </a:t>
          </a:r>
          <a:r>
            <a:rPr lang="en-US" sz="1600" dirty="0" err="1"/>
            <a:t>nông</a:t>
          </a:r>
          <a:r>
            <a:rPr lang="en-US" sz="1600" dirty="0"/>
            <a:t> </a:t>
          </a:r>
          <a:r>
            <a:rPr lang="en-US" sz="1600" dirty="0" err="1"/>
            <a:t>sản</a:t>
          </a:r>
          <a:r>
            <a:rPr lang="en-US" sz="1600" dirty="0"/>
            <a:t>, </a:t>
          </a:r>
          <a:r>
            <a:rPr lang="en-US" sz="1600" dirty="0" err="1"/>
            <a:t>đáp</a:t>
          </a:r>
          <a:r>
            <a:rPr lang="en-US" sz="1600" dirty="0"/>
            <a:t> </a:t>
          </a:r>
          <a:r>
            <a:rPr lang="en-US" sz="1600" dirty="0" err="1"/>
            <a:t>ứng</a:t>
          </a:r>
          <a:r>
            <a:rPr lang="en-US" sz="1600" dirty="0"/>
            <a:t> </a:t>
          </a:r>
          <a:r>
            <a:rPr lang="en-US" sz="1600" dirty="0" err="1"/>
            <a:t>tốt</a:t>
          </a:r>
          <a:r>
            <a:rPr lang="en-US" sz="1600" dirty="0"/>
            <a:t> </a:t>
          </a:r>
          <a:r>
            <a:rPr lang="en-US" sz="1600" dirty="0" err="1"/>
            <a:t>hơn</a:t>
          </a:r>
          <a:r>
            <a:rPr lang="en-US" sz="1600" dirty="0"/>
            <a:t> </a:t>
          </a:r>
          <a:r>
            <a:rPr lang="en-US" sz="1600" dirty="0" err="1"/>
            <a:t>những</a:t>
          </a:r>
          <a:r>
            <a:rPr lang="en-US" sz="1600" dirty="0"/>
            <a:t> </a:t>
          </a:r>
          <a:r>
            <a:rPr lang="en-US" sz="1600" dirty="0" err="1"/>
            <a:t>yêu</a:t>
          </a:r>
          <a:r>
            <a:rPr lang="en-US" sz="1600" dirty="0"/>
            <a:t> </a:t>
          </a:r>
          <a:r>
            <a:rPr lang="en-US" sz="1600" dirty="0" err="1"/>
            <a:t>cầu</a:t>
          </a:r>
          <a:r>
            <a:rPr lang="en-US" sz="1600" dirty="0"/>
            <a:t> </a:t>
          </a:r>
          <a:r>
            <a:rPr lang="en-US" sz="1600" dirty="0" err="1"/>
            <a:t>của</a:t>
          </a:r>
          <a:r>
            <a:rPr lang="en-US" sz="1600" dirty="0"/>
            <a:t> EVFTA </a:t>
          </a:r>
          <a:r>
            <a:rPr lang="en-US" sz="1600" dirty="0" err="1"/>
            <a:t>về</a:t>
          </a:r>
          <a:r>
            <a:rPr lang="en-US" sz="1600" dirty="0"/>
            <a:t> </a:t>
          </a:r>
          <a:r>
            <a:rPr lang="en-US" sz="1600" dirty="0" err="1"/>
            <a:t>những</a:t>
          </a:r>
          <a:r>
            <a:rPr lang="en-US" sz="1600" dirty="0"/>
            <a:t> </a:t>
          </a:r>
          <a:r>
            <a:rPr lang="en-US" sz="1600" dirty="0" err="1"/>
            <a:t>yếu</a:t>
          </a:r>
          <a:r>
            <a:rPr lang="en-US" sz="1600" dirty="0"/>
            <a:t> </a:t>
          </a:r>
          <a:r>
            <a:rPr lang="en-US" sz="1600" dirty="0" err="1"/>
            <a:t>tố</a:t>
          </a:r>
          <a:r>
            <a:rPr lang="en-US" sz="1600" dirty="0"/>
            <a:t> phi </a:t>
          </a:r>
          <a:r>
            <a:rPr lang="en-US" sz="1600" dirty="0" err="1"/>
            <a:t>thuế</a:t>
          </a:r>
          <a:r>
            <a:rPr lang="en-US" sz="1600" dirty="0"/>
            <a:t> </a:t>
          </a:r>
          <a:r>
            <a:rPr lang="en-US" sz="1600" dirty="0" err="1"/>
            <a:t>quan</a:t>
          </a:r>
          <a:r>
            <a:rPr lang="en-US" sz="1600" dirty="0"/>
            <a:t> </a:t>
          </a:r>
          <a:r>
            <a:rPr lang="en-US" sz="1600" dirty="0" err="1"/>
            <a:t>như</a:t>
          </a:r>
          <a:r>
            <a:rPr lang="en-US" sz="1600" dirty="0"/>
            <a:t> an </a:t>
          </a:r>
          <a:r>
            <a:rPr lang="en-US" sz="1600" dirty="0" err="1"/>
            <a:t>toàn</a:t>
          </a:r>
          <a:r>
            <a:rPr lang="en-US" sz="1600" dirty="0"/>
            <a:t> </a:t>
          </a:r>
          <a:r>
            <a:rPr lang="en-US" sz="1600" dirty="0" err="1"/>
            <a:t>thực</a:t>
          </a:r>
          <a:r>
            <a:rPr lang="en-US" sz="1600" dirty="0"/>
            <a:t> </a:t>
          </a:r>
          <a:r>
            <a:rPr lang="en-US" sz="1600" dirty="0" err="1"/>
            <a:t>phẩm</a:t>
          </a:r>
          <a:r>
            <a:rPr lang="en-US" sz="1600" dirty="0"/>
            <a:t> hay </a:t>
          </a:r>
          <a:r>
            <a:rPr lang="en-US" sz="1600" dirty="0" err="1"/>
            <a:t>truy</a:t>
          </a:r>
          <a:r>
            <a:rPr lang="en-US" sz="1600" dirty="0"/>
            <a:t> </a:t>
          </a:r>
          <a:r>
            <a:rPr lang="en-US" sz="1600" dirty="0" err="1"/>
            <a:t>xuất</a:t>
          </a:r>
          <a:r>
            <a:rPr lang="en-US" sz="1600" dirty="0"/>
            <a:t> </a:t>
          </a:r>
          <a:r>
            <a:rPr lang="en-US" sz="1600" dirty="0" err="1"/>
            <a:t>nguồn</a:t>
          </a:r>
          <a:r>
            <a:rPr lang="en-US" sz="1600" dirty="0"/>
            <a:t> </a:t>
          </a:r>
          <a:r>
            <a:rPr lang="en-US" sz="1600" dirty="0" err="1"/>
            <a:t>gốc</a:t>
          </a:r>
          <a:r>
            <a:rPr lang="en-US" sz="1600" dirty="0"/>
            <a:t> </a:t>
          </a:r>
          <a:r>
            <a:rPr lang="en-US" sz="1600" dirty="0" err="1"/>
            <a:t>xuất</a:t>
          </a:r>
          <a:r>
            <a:rPr lang="en-US" sz="1600" dirty="0"/>
            <a:t> </a:t>
          </a:r>
          <a:r>
            <a:rPr lang="en-US" sz="1600" dirty="0" err="1"/>
            <a:t>xứ</a:t>
          </a:r>
          <a:r>
            <a:rPr lang="en-US" sz="1600" dirty="0"/>
            <a:t>.</a:t>
          </a:r>
          <a:endParaRPr lang="en-GB" sz="1600" dirty="0"/>
        </a:p>
      </dgm:t>
    </dgm:pt>
    <dgm:pt modelId="{DAB22D1C-46E9-394B-97EF-947DBE659504}" type="parTrans" cxnId="{9EC8A541-A239-464B-86D2-D895F75DBB7E}">
      <dgm:prSet/>
      <dgm:spPr/>
      <dgm:t>
        <a:bodyPr/>
        <a:lstStyle/>
        <a:p>
          <a:endParaRPr lang="en-GB">
            <a:solidFill>
              <a:schemeClr val="accent5">
                <a:lumMod val="75000"/>
              </a:schemeClr>
            </a:solidFill>
          </a:endParaRPr>
        </a:p>
      </dgm:t>
    </dgm:pt>
    <dgm:pt modelId="{75EE5293-F68D-8848-B167-58220DB9F449}" type="sibTrans" cxnId="{9EC8A541-A239-464B-86D2-D895F75DBB7E}">
      <dgm:prSet/>
      <dgm:spPr/>
      <dgm:t>
        <a:bodyPr/>
        <a:lstStyle/>
        <a:p>
          <a:endParaRPr lang="en-GB">
            <a:solidFill>
              <a:schemeClr val="accent5">
                <a:lumMod val="75000"/>
              </a:schemeClr>
            </a:solidFill>
          </a:endParaRPr>
        </a:p>
      </dgm:t>
    </dgm:pt>
    <dgm:pt modelId="{BDA4FE1A-ED58-D94C-B610-B1287095FE80}">
      <dgm:prSet phldrT="[Text]" custT="1"/>
      <dgm:spPr/>
      <dgm:t>
        <a:bodyPr/>
        <a:lstStyle/>
        <a:p>
          <a:r>
            <a:rPr lang="en-GB" sz="2800" b="1" i="0">
              <a:solidFill>
                <a:schemeClr val="accent5">
                  <a:lumMod val="75000"/>
                </a:schemeClr>
              </a:solidFill>
              <a:latin typeface="American Typewriter Semibold" panose="02090604020004020304" pitchFamily="18" charset="77"/>
            </a:rPr>
            <a:t>3</a:t>
          </a:r>
          <a:endParaRPr lang="en-GB" sz="2800" b="1" i="0" dirty="0">
            <a:solidFill>
              <a:schemeClr val="accent5">
                <a:lumMod val="75000"/>
              </a:schemeClr>
            </a:solidFill>
            <a:latin typeface="American Typewriter Semibold" panose="02090604020004020304" pitchFamily="18" charset="77"/>
          </a:endParaRPr>
        </a:p>
      </dgm:t>
    </dgm:pt>
    <dgm:pt modelId="{C3039D4D-3D42-0047-A8E8-FD6D2CB4FF20}" type="parTrans" cxnId="{FBDAC87B-6E32-8545-985A-573E69EFD65E}">
      <dgm:prSet/>
      <dgm:spPr/>
      <dgm:t>
        <a:bodyPr/>
        <a:lstStyle/>
        <a:p>
          <a:endParaRPr lang="en-GB">
            <a:solidFill>
              <a:schemeClr val="accent5">
                <a:lumMod val="75000"/>
              </a:schemeClr>
            </a:solidFill>
          </a:endParaRPr>
        </a:p>
      </dgm:t>
    </dgm:pt>
    <dgm:pt modelId="{0BB408AB-A02F-E948-A01F-7AA0CDBD9FCA}" type="sibTrans" cxnId="{FBDAC87B-6E32-8545-985A-573E69EFD65E}">
      <dgm:prSet/>
      <dgm:spPr/>
      <dgm:t>
        <a:bodyPr/>
        <a:lstStyle/>
        <a:p>
          <a:endParaRPr lang="en-GB">
            <a:solidFill>
              <a:schemeClr val="accent5">
                <a:lumMod val="75000"/>
              </a:schemeClr>
            </a:solidFill>
          </a:endParaRPr>
        </a:p>
      </dgm:t>
    </dgm:pt>
    <dgm:pt modelId="{D053E3B6-30E9-F042-87D1-4EC96B58E846}">
      <dgm:prSet phldrT="[Text]" custT="1"/>
      <dgm:spPr/>
      <dgm:t>
        <a:bodyPr rIns="36000"/>
        <a:lstStyle/>
        <a:p>
          <a:pPr marL="0" indent="88900" algn="just">
            <a:lnSpc>
              <a:spcPct val="114000"/>
            </a:lnSpc>
            <a:spcAft>
              <a:spcPts val="0"/>
            </a:spcAft>
            <a:buNone/>
            <a:tabLst/>
          </a:pPr>
          <a:r>
            <a:rPr lang="en-US" sz="1600"/>
            <a:t>Tăng cường đầu tư công nghệ nhằm nâng cao chất lượng an toàn vệ sinh thực phẩm và đảm bảo các tiêu chuẩn kỹ thuật khác; đầu tư công nghệ xử lý chất thải, khí thải, đảm bảo các tiêu chuẩn bảo vệ môi trường theo cam kết trong EVFTA.</a:t>
          </a:r>
          <a:endParaRPr lang="en-GB" sz="1600" dirty="0"/>
        </a:p>
      </dgm:t>
    </dgm:pt>
    <dgm:pt modelId="{10596AAD-E4B6-7B41-A1FD-EF36DF28DF2F}" type="parTrans" cxnId="{DDEFB7BA-E124-094F-A652-3CB111D52E2C}">
      <dgm:prSet/>
      <dgm:spPr/>
      <dgm:t>
        <a:bodyPr/>
        <a:lstStyle/>
        <a:p>
          <a:endParaRPr lang="en-GB">
            <a:solidFill>
              <a:schemeClr val="accent5">
                <a:lumMod val="75000"/>
              </a:schemeClr>
            </a:solidFill>
          </a:endParaRPr>
        </a:p>
      </dgm:t>
    </dgm:pt>
    <dgm:pt modelId="{9DB732B4-389E-604B-B6C5-676D862358F7}" type="sibTrans" cxnId="{DDEFB7BA-E124-094F-A652-3CB111D52E2C}">
      <dgm:prSet/>
      <dgm:spPr/>
      <dgm:t>
        <a:bodyPr/>
        <a:lstStyle/>
        <a:p>
          <a:endParaRPr lang="en-GB">
            <a:solidFill>
              <a:schemeClr val="accent5">
                <a:lumMod val="75000"/>
              </a:schemeClr>
            </a:solidFill>
          </a:endParaRPr>
        </a:p>
      </dgm:t>
    </dgm:pt>
    <dgm:pt modelId="{9220216B-9307-9C49-8ABF-AEE2A5A2BC9D}">
      <dgm:prSet/>
      <dgm:spPr/>
      <dgm:t>
        <a:bodyPr/>
        <a:lstStyle/>
        <a:p>
          <a:r>
            <a:rPr lang="en-GB" b="1" i="0">
              <a:solidFill>
                <a:schemeClr val="accent5">
                  <a:lumMod val="75000"/>
                </a:schemeClr>
              </a:solidFill>
              <a:latin typeface="American Typewriter Semibold" panose="02090604020004020304" pitchFamily="18" charset="77"/>
            </a:rPr>
            <a:t>4</a:t>
          </a:r>
          <a:endParaRPr lang="en-GB" b="1" i="0" dirty="0">
            <a:solidFill>
              <a:schemeClr val="accent5">
                <a:lumMod val="75000"/>
              </a:schemeClr>
            </a:solidFill>
            <a:latin typeface="American Typewriter Semibold" panose="02090604020004020304" pitchFamily="18" charset="77"/>
          </a:endParaRPr>
        </a:p>
      </dgm:t>
    </dgm:pt>
    <dgm:pt modelId="{C86D1CFC-4851-FC4E-A9E7-DEE44D492EC1}" type="parTrans" cxnId="{F0A9147D-CEED-E84B-9F57-CC94B77B07C3}">
      <dgm:prSet/>
      <dgm:spPr/>
      <dgm:t>
        <a:bodyPr/>
        <a:lstStyle/>
        <a:p>
          <a:endParaRPr lang="en-GB">
            <a:solidFill>
              <a:schemeClr val="accent5">
                <a:lumMod val="75000"/>
              </a:schemeClr>
            </a:solidFill>
          </a:endParaRPr>
        </a:p>
      </dgm:t>
    </dgm:pt>
    <dgm:pt modelId="{F2C280DA-F145-ED4F-AD5A-F880B5D5D38E}" type="sibTrans" cxnId="{F0A9147D-CEED-E84B-9F57-CC94B77B07C3}">
      <dgm:prSet/>
      <dgm:spPr/>
      <dgm:t>
        <a:bodyPr/>
        <a:lstStyle/>
        <a:p>
          <a:endParaRPr lang="en-GB">
            <a:solidFill>
              <a:schemeClr val="accent5">
                <a:lumMod val="75000"/>
              </a:schemeClr>
            </a:solidFill>
          </a:endParaRPr>
        </a:p>
      </dgm:t>
    </dgm:pt>
    <dgm:pt modelId="{9C878C01-7B16-FF4C-A51F-84C920A2C1CF}">
      <dgm:prSet custT="1"/>
      <dgm:spPr/>
      <dgm:t>
        <a:bodyPr/>
        <a:lstStyle/>
        <a:p>
          <a:pPr marL="0" indent="133350">
            <a:lnSpc>
              <a:spcPct val="114000"/>
            </a:lnSpc>
            <a:spcAft>
              <a:spcPts val="0"/>
            </a:spcAft>
            <a:buNone/>
            <a:tabLst/>
          </a:pPr>
          <a:r>
            <a:rPr lang="en-US" sz="1600" dirty="0" err="1"/>
            <a:t>Đẩy</a:t>
          </a:r>
          <a:r>
            <a:rPr lang="en-US" sz="1600" dirty="0"/>
            <a:t> </a:t>
          </a:r>
          <a:r>
            <a:rPr lang="en-US" sz="1600" dirty="0" err="1"/>
            <a:t>mạnh</a:t>
          </a:r>
          <a:r>
            <a:rPr lang="en-US" sz="1600" dirty="0"/>
            <a:t> </a:t>
          </a:r>
          <a:r>
            <a:rPr lang="en-US" sz="1600" dirty="0" err="1"/>
            <a:t>các</a:t>
          </a:r>
          <a:r>
            <a:rPr lang="en-US" sz="1600" dirty="0"/>
            <a:t> </a:t>
          </a:r>
          <a:r>
            <a:rPr lang="en-US" sz="1600" dirty="0" err="1"/>
            <a:t>hoạt</a:t>
          </a:r>
          <a:r>
            <a:rPr lang="en-US" sz="1600" dirty="0"/>
            <a:t> </a:t>
          </a:r>
          <a:r>
            <a:rPr lang="en-US" sz="1600" dirty="0" err="1"/>
            <a:t>động</a:t>
          </a:r>
          <a:r>
            <a:rPr lang="en-US" sz="1600" dirty="0"/>
            <a:t> </a:t>
          </a:r>
          <a:r>
            <a:rPr lang="en-US" sz="1600" dirty="0" err="1"/>
            <a:t>tuyên</a:t>
          </a:r>
          <a:r>
            <a:rPr lang="en-US" sz="1600" dirty="0"/>
            <a:t> </a:t>
          </a:r>
          <a:r>
            <a:rPr lang="en-US" sz="1600" dirty="0" err="1"/>
            <a:t>truyền</a:t>
          </a:r>
          <a:r>
            <a:rPr lang="en-US" sz="1600" dirty="0"/>
            <a:t>, </a:t>
          </a:r>
          <a:r>
            <a:rPr lang="en-US" sz="1600" dirty="0" err="1"/>
            <a:t>giáo</a:t>
          </a:r>
          <a:r>
            <a:rPr lang="en-US" sz="1600" dirty="0"/>
            <a:t> </a:t>
          </a:r>
          <a:r>
            <a:rPr lang="en-US" sz="1600" dirty="0" err="1"/>
            <a:t>dục</a:t>
          </a:r>
          <a:r>
            <a:rPr lang="en-US" sz="1600" dirty="0"/>
            <a:t>, </a:t>
          </a:r>
          <a:r>
            <a:rPr lang="en-US" sz="1600" dirty="0" err="1"/>
            <a:t>nâng</a:t>
          </a:r>
          <a:r>
            <a:rPr lang="en-US" sz="1600" dirty="0"/>
            <a:t> </a:t>
          </a:r>
          <a:r>
            <a:rPr lang="en-US" sz="1600" dirty="0" err="1"/>
            <a:t>cao</a:t>
          </a:r>
          <a:r>
            <a:rPr lang="en-US" sz="1600" dirty="0"/>
            <a:t> </a:t>
          </a:r>
          <a:r>
            <a:rPr lang="en-US" sz="1600" dirty="0" err="1"/>
            <a:t>ý</a:t>
          </a:r>
          <a:r>
            <a:rPr lang="en-US" sz="1600" dirty="0"/>
            <a:t> </a:t>
          </a:r>
          <a:r>
            <a:rPr lang="en-US" sz="1600" dirty="0" err="1"/>
            <a:t>thức</a:t>
          </a:r>
          <a:r>
            <a:rPr lang="en-US" sz="1600" dirty="0"/>
            <a:t> </a:t>
          </a:r>
          <a:r>
            <a:rPr lang="en-US" sz="1600" dirty="0" err="1"/>
            <a:t>cộng</a:t>
          </a:r>
          <a:r>
            <a:rPr lang="en-US" sz="1600" dirty="0"/>
            <a:t> </a:t>
          </a:r>
          <a:r>
            <a:rPr lang="en-US" sz="1600" dirty="0" err="1"/>
            <a:t>đồng</a:t>
          </a:r>
          <a:r>
            <a:rPr lang="en-US" sz="1600" dirty="0"/>
            <a:t> </a:t>
          </a:r>
          <a:r>
            <a:rPr lang="en-US" sz="1600" dirty="0" err="1"/>
            <a:t>về</a:t>
          </a:r>
          <a:r>
            <a:rPr lang="en-US" sz="1600" dirty="0"/>
            <a:t> </a:t>
          </a:r>
          <a:r>
            <a:rPr lang="en-US" sz="1600" dirty="0" err="1"/>
            <a:t>các</a:t>
          </a:r>
          <a:r>
            <a:rPr lang="en-US" sz="1600" dirty="0"/>
            <a:t> </a:t>
          </a:r>
          <a:r>
            <a:rPr lang="en-US" sz="1600" dirty="0" err="1"/>
            <a:t>vấn</a:t>
          </a:r>
          <a:r>
            <a:rPr lang="en-US" sz="1600" dirty="0"/>
            <a:t> </a:t>
          </a:r>
          <a:r>
            <a:rPr lang="en-US" sz="1600" dirty="0" err="1"/>
            <a:t>đề</a:t>
          </a:r>
          <a:r>
            <a:rPr lang="en-US" sz="1600" dirty="0"/>
            <a:t> </a:t>
          </a:r>
          <a:r>
            <a:rPr lang="en-US" sz="1600" dirty="0" err="1"/>
            <a:t>môi</a:t>
          </a:r>
          <a:r>
            <a:rPr lang="en-US" sz="1600" dirty="0"/>
            <a:t> </a:t>
          </a:r>
          <a:r>
            <a:rPr lang="en-US" sz="1600" dirty="0" err="1"/>
            <a:t>trường</a:t>
          </a:r>
          <a:r>
            <a:rPr lang="en-US" sz="1600" dirty="0"/>
            <a:t>, lao </a:t>
          </a:r>
          <a:r>
            <a:rPr lang="en-US" sz="1600" dirty="0" err="1"/>
            <a:t>động</a:t>
          </a:r>
          <a:r>
            <a:rPr lang="en-US" sz="1600" dirty="0"/>
            <a:t> </a:t>
          </a:r>
          <a:r>
            <a:rPr lang="en-US" sz="1600" dirty="0" err="1"/>
            <a:t>và</a:t>
          </a:r>
          <a:r>
            <a:rPr lang="en-US" sz="1600" dirty="0"/>
            <a:t> </a:t>
          </a:r>
          <a:r>
            <a:rPr lang="en-US" sz="1600" dirty="0" err="1"/>
            <a:t>sở</a:t>
          </a:r>
          <a:r>
            <a:rPr lang="en-US" sz="1600" dirty="0"/>
            <a:t> </a:t>
          </a:r>
          <a:r>
            <a:rPr lang="en-US" sz="1600" dirty="0" err="1"/>
            <a:t>hữu</a:t>
          </a:r>
          <a:r>
            <a:rPr lang="en-US" sz="1600" dirty="0"/>
            <a:t> </a:t>
          </a:r>
          <a:r>
            <a:rPr lang="en-US" sz="1600" dirty="0" err="1"/>
            <a:t>trí</a:t>
          </a:r>
          <a:r>
            <a:rPr lang="en-US" sz="1600" dirty="0"/>
            <a:t> </a:t>
          </a:r>
          <a:r>
            <a:rPr lang="en-US" sz="1600" dirty="0" err="1"/>
            <a:t>tuệ</a:t>
          </a:r>
          <a:r>
            <a:rPr lang="en-US" sz="1600" dirty="0"/>
            <a:t>; </a:t>
          </a:r>
          <a:r>
            <a:rPr lang="en-US" sz="1600" dirty="0" err="1"/>
            <a:t>tăng</a:t>
          </a:r>
          <a:r>
            <a:rPr lang="en-US" sz="1600" dirty="0"/>
            <a:t> </a:t>
          </a:r>
          <a:r>
            <a:rPr lang="en-US" sz="1600" dirty="0" err="1"/>
            <a:t>cường</a:t>
          </a:r>
          <a:r>
            <a:rPr lang="en-US" sz="1600" dirty="0"/>
            <a:t> </a:t>
          </a:r>
          <a:r>
            <a:rPr lang="en-US" sz="1600" dirty="0" err="1"/>
            <a:t>giáo</a:t>
          </a:r>
          <a:r>
            <a:rPr lang="en-US" sz="1600" dirty="0"/>
            <a:t> </a:t>
          </a:r>
          <a:r>
            <a:rPr lang="en-US" sz="1600" dirty="0" err="1"/>
            <a:t>dục</a:t>
          </a:r>
          <a:r>
            <a:rPr lang="en-US" sz="1600" dirty="0"/>
            <a:t> </a:t>
          </a:r>
          <a:r>
            <a:rPr lang="en-US" sz="1600" dirty="0" err="1"/>
            <a:t>ý</a:t>
          </a:r>
          <a:r>
            <a:rPr lang="en-US" sz="1600" dirty="0"/>
            <a:t> </a:t>
          </a:r>
          <a:r>
            <a:rPr lang="en-US" sz="1600" dirty="0" err="1"/>
            <a:t>thức</a:t>
          </a:r>
          <a:r>
            <a:rPr lang="en-US" sz="1600" dirty="0"/>
            <a:t> </a:t>
          </a:r>
          <a:r>
            <a:rPr lang="en-US" sz="1600" dirty="0" err="1"/>
            <a:t>của</a:t>
          </a:r>
          <a:r>
            <a:rPr lang="en-US" sz="1600" dirty="0"/>
            <a:t> </a:t>
          </a:r>
          <a:r>
            <a:rPr lang="en-US" sz="1600" dirty="0" err="1"/>
            <a:t>doanh</a:t>
          </a:r>
          <a:r>
            <a:rPr lang="en-US" sz="1600" dirty="0"/>
            <a:t> </a:t>
          </a:r>
          <a:r>
            <a:rPr lang="en-US" sz="1600" dirty="0" err="1"/>
            <a:t>nghiệp</a:t>
          </a:r>
          <a:r>
            <a:rPr lang="en-US" sz="1600" dirty="0"/>
            <a:t> </a:t>
          </a:r>
          <a:r>
            <a:rPr lang="en-US" sz="1600" dirty="0" err="1"/>
            <a:t>về</a:t>
          </a:r>
          <a:r>
            <a:rPr lang="en-US" sz="1600" dirty="0"/>
            <a:t> </a:t>
          </a:r>
          <a:r>
            <a:rPr lang="en-US" sz="1600" dirty="0" err="1"/>
            <a:t>tầm</a:t>
          </a:r>
          <a:r>
            <a:rPr lang="en-US" sz="1600" dirty="0"/>
            <a:t> </a:t>
          </a:r>
          <a:r>
            <a:rPr lang="en-US" sz="1600" dirty="0" err="1"/>
            <a:t>quan</a:t>
          </a:r>
          <a:r>
            <a:rPr lang="en-US" sz="1600" dirty="0"/>
            <a:t> </a:t>
          </a:r>
          <a:r>
            <a:rPr lang="en-US" sz="1600" dirty="0" err="1"/>
            <a:t>trọng</a:t>
          </a:r>
          <a:r>
            <a:rPr lang="en-US" sz="1600" dirty="0"/>
            <a:t> </a:t>
          </a:r>
          <a:r>
            <a:rPr lang="en-US" sz="1600" dirty="0" err="1"/>
            <a:t>của</a:t>
          </a:r>
          <a:r>
            <a:rPr lang="en-US" sz="1600" dirty="0"/>
            <a:t> </a:t>
          </a:r>
          <a:r>
            <a:rPr lang="en-US" sz="1600" dirty="0" err="1"/>
            <a:t>việc</a:t>
          </a:r>
          <a:r>
            <a:rPr lang="en-US" sz="1600" dirty="0"/>
            <a:t> </a:t>
          </a:r>
          <a:r>
            <a:rPr lang="en-US" sz="1600" dirty="0" err="1"/>
            <a:t>chuyển</a:t>
          </a:r>
          <a:r>
            <a:rPr lang="en-US" sz="1600" dirty="0"/>
            <a:t> sang </a:t>
          </a:r>
          <a:r>
            <a:rPr lang="en-US" sz="1600" dirty="0" err="1"/>
            <a:t>sử</a:t>
          </a:r>
          <a:r>
            <a:rPr lang="en-US" sz="1600" dirty="0"/>
            <a:t> </a:t>
          </a:r>
          <a:r>
            <a:rPr lang="en-US" sz="1600" dirty="0" err="1"/>
            <a:t>dụng</a:t>
          </a:r>
          <a:r>
            <a:rPr lang="en-US" sz="1600" dirty="0"/>
            <a:t> </a:t>
          </a:r>
          <a:r>
            <a:rPr lang="en-US" sz="1600" dirty="0" err="1"/>
            <a:t>công</a:t>
          </a:r>
          <a:r>
            <a:rPr lang="en-US" sz="1600" dirty="0"/>
            <a:t> </a:t>
          </a:r>
          <a:r>
            <a:rPr lang="en-US" sz="1600" dirty="0" err="1"/>
            <a:t>nghệ</a:t>
          </a:r>
          <a:r>
            <a:rPr lang="en-US" sz="1600" dirty="0"/>
            <a:t> </a:t>
          </a:r>
          <a:r>
            <a:rPr lang="en-US" sz="1600" dirty="0" err="1"/>
            <a:t>sạch</a:t>
          </a:r>
          <a:r>
            <a:rPr lang="en-US" sz="1600" dirty="0"/>
            <a:t>, </a:t>
          </a:r>
          <a:r>
            <a:rPr lang="en-US" sz="1600" dirty="0" err="1"/>
            <a:t>đầu</a:t>
          </a:r>
          <a:r>
            <a:rPr lang="en-US" sz="1600" dirty="0"/>
            <a:t> </a:t>
          </a:r>
          <a:r>
            <a:rPr lang="en-US" sz="1600" dirty="0" err="1"/>
            <a:t>tư</a:t>
          </a:r>
          <a:r>
            <a:rPr lang="en-US" sz="1600" dirty="0"/>
            <a:t> </a:t>
          </a:r>
          <a:r>
            <a:rPr lang="en-US" sz="1600" dirty="0" err="1"/>
            <a:t>công</a:t>
          </a:r>
          <a:r>
            <a:rPr lang="en-US" sz="1600" dirty="0"/>
            <a:t> </a:t>
          </a:r>
          <a:r>
            <a:rPr lang="en-US" sz="1600" dirty="0" err="1"/>
            <a:t>nghệ</a:t>
          </a:r>
          <a:r>
            <a:rPr lang="en-US" sz="1600" dirty="0"/>
            <a:t> </a:t>
          </a:r>
          <a:r>
            <a:rPr lang="en-US" sz="1600" dirty="0" err="1"/>
            <a:t>xử</a:t>
          </a:r>
          <a:r>
            <a:rPr lang="en-US" sz="1600" dirty="0"/>
            <a:t> </a:t>
          </a:r>
          <a:r>
            <a:rPr lang="en-US" sz="1600" dirty="0" err="1"/>
            <a:t>lý</a:t>
          </a:r>
          <a:r>
            <a:rPr lang="en-US" sz="1600" dirty="0"/>
            <a:t> </a:t>
          </a:r>
          <a:r>
            <a:rPr lang="en-US" sz="1600" dirty="0" err="1"/>
            <a:t>môi</a:t>
          </a:r>
          <a:r>
            <a:rPr lang="en-US" sz="1600" dirty="0"/>
            <a:t> </a:t>
          </a:r>
          <a:r>
            <a:rPr lang="en-US" sz="1600" dirty="0" err="1"/>
            <a:t>trường</a:t>
          </a:r>
          <a:r>
            <a:rPr lang="en-US" sz="1600" dirty="0"/>
            <a:t> </a:t>
          </a:r>
          <a:r>
            <a:rPr lang="en-US" sz="1600" dirty="0" err="1"/>
            <a:t>và</a:t>
          </a:r>
          <a:r>
            <a:rPr lang="en-US" sz="1600" dirty="0"/>
            <a:t> </a:t>
          </a:r>
          <a:r>
            <a:rPr lang="en-US" sz="1600" dirty="0" err="1"/>
            <a:t>ý</a:t>
          </a:r>
          <a:r>
            <a:rPr lang="en-US" sz="1600" dirty="0"/>
            <a:t> </a:t>
          </a:r>
          <a:r>
            <a:rPr lang="en-US" sz="1600" dirty="0" err="1"/>
            <a:t>thức</a:t>
          </a:r>
          <a:r>
            <a:rPr lang="en-US" sz="1600" dirty="0"/>
            <a:t> </a:t>
          </a:r>
          <a:r>
            <a:rPr lang="en-US" sz="1600" dirty="0" err="1"/>
            <a:t>trong</a:t>
          </a:r>
          <a:r>
            <a:rPr lang="en-US" sz="1600" dirty="0"/>
            <a:t> </a:t>
          </a:r>
          <a:r>
            <a:rPr lang="en-US" sz="1600" dirty="0" err="1"/>
            <a:t>việc</a:t>
          </a:r>
          <a:r>
            <a:rPr lang="en-US" sz="1600" dirty="0"/>
            <a:t> </a:t>
          </a:r>
          <a:r>
            <a:rPr lang="en-US" sz="1600" dirty="0" err="1"/>
            <a:t>sử</a:t>
          </a:r>
          <a:r>
            <a:rPr lang="en-US" sz="1600" dirty="0"/>
            <a:t> </a:t>
          </a:r>
          <a:r>
            <a:rPr lang="en-US" sz="1600" dirty="0" err="1"/>
            <a:t>dụng</a:t>
          </a:r>
          <a:r>
            <a:rPr lang="en-US" sz="1600" dirty="0"/>
            <a:t> </a:t>
          </a:r>
          <a:r>
            <a:rPr lang="en-US" sz="1600" dirty="0" err="1"/>
            <a:t>đúng</a:t>
          </a:r>
          <a:r>
            <a:rPr lang="en-US" sz="1600" dirty="0"/>
            <a:t> </a:t>
          </a:r>
          <a:r>
            <a:rPr lang="en-US" sz="1600" dirty="0" err="1"/>
            <a:t>tiêu</a:t>
          </a:r>
          <a:r>
            <a:rPr lang="en-US" sz="1600" dirty="0"/>
            <a:t> </a:t>
          </a:r>
          <a:r>
            <a:rPr lang="en-US" sz="1600" dirty="0" err="1"/>
            <a:t>chuẩn</a:t>
          </a:r>
          <a:r>
            <a:rPr lang="en-US" sz="1600" dirty="0"/>
            <a:t> </a:t>
          </a:r>
          <a:r>
            <a:rPr lang="en-US" sz="1600" dirty="0" err="1"/>
            <a:t>các</a:t>
          </a:r>
          <a:r>
            <a:rPr lang="en-US" sz="1600" dirty="0"/>
            <a:t> </a:t>
          </a:r>
          <a:r>
            <a:rPr lang="en-US" sz="1600" dirty="0" err="1"/>
            <a:t>dư</a:t>
          </a:r>
          <a:r>
            <a:rPr lang="en-US" sz="1600" dirty="0"/>
            <a:t> </a:t>
          </a:r>
          <a:r>
            <a:rPr lang="en-US" sz="1600" dirty="0" err="1"/>
            <a:t>lượng</a:t>
          </a:r>
          <a:r>
            <a:rPr lang="en-US" sz="1600" dirty="0"/>
            <a:t> </a:t>
          </a:r>
          <a:r>
            <a:rPr lang="en-US" sz="1600" dirty="0" err="1"/>
            <a:t>hóa</a:t>
          </a:r>
          <a:r>
            <a:rPr lang="en-US" sz="1600" dirty="0"/>
            <a:t> </a:t>
          </a:r>
          <a:r>
            <a:rPr lang="en-US" sz="1600" dirty="0" err="1"/>
            <a:t>chất</a:t>
          </a:r>
          <a:r>
            <a:rPr lang="en-US" sz="1600" dirty="0"/>
            <a:t> </a:t>
          </a:r>
          <a:r>
            <a:rPr lang="en-US" sz="1600" dirty="0" err="1"/>
            <a:t>trong</a:t>
          </a:r>
          <a:r>
            <a:rPr lang="en-US" sz="1600" dirty="0"/>
            <a:t> </a:t>
          </a:r>
          <a:r>
            <a:rPr lang="en-US" sz="1600" dirty="0" err="1"/>
            <a:t>sản</a:t>
          </a:r>
          <a:r>
            <a:rPr lang="en-US" sz="1600" dirty="0"/>
            <a:t> </a:t>
          </a:r>
          <a:r>
            <a:rPr lang="en-US" sz="1600" dirty="0" err="1"/>
            <a:t>xuất</a:t>
          </a:r>
          <a:r>
            <a:rPr lang="en-US" sz="1600" dirty="0"/>
            <a:t> </a:t>
          </a:r>
          <a:r>
            <a:rPr lang="en-US" sz="1600" dirty="0" err="1"/>
            <a:t>nông</a:t>
          </a:r>
          <a:r>
            <a:rPr lang="en-US" sz="1600" dirty="0"/>
            <a:t> </a:t>
          </a:r>
          <a:r>
            <a:rPr lang="en-US" sz="1600" dirty="0" err="1"/>
            <a:t>nghiệp</a:t>
          </a:r>
          <a:r>
            <a:rPr lang="en-US" sz="1600" dirty="0"/>
            <a:t> </a:t>
          </a:r>
          <a:r>
            <a:rPr lang="en-US" sz="1600" dirty="0" err="1"/>
            <a:t>và</a:t>
          </a:r>
          <a:r>
            <a:rPr lang="en-US" sz="1600" dirty="0"/>
            <a:t> </a:t>
          </a:r>
          <a:r>
            <a:rPr lang="en-US" sz="1600" dirty="0" err="1"/>
            <a:t>nuôi</a:t>
          </a:r>
          <a:r>
            <a:rPr lang="en-US" sz="1600" dirty="0"/>
            <a:t> </a:t>
          </a:r>
          <a:r>
            <a:rPr lang="en-US" sz="1600" dirty="0" err="1"/>
            <a:t>trồng</a:t>
          </a:r>
          <a:r>
            <a:rPr lang="en-US" sz="1600" dirty="0"/>
            <a:t> </a:t>
          </a:r>
          <a:r>
            <a:rPr lang="en-US" sz="1600" dirty="0" err="1"/>
            <a:t>thủy</a:t>
          </a:r>
          <a:r>
            <a:rPr lang="en-US" sz="1600" dirty="0"/>
            <a:t> </a:t>
          </a:r>
          <a:r>
            <a:rPr lang="en-US" sz="1600" dirty="0" err="1"/>
            <a:t>sản</a:t>
          </a:r>
          <a:r>
            <a:rPr lang="en-US" sz="1600" dirty="0"/>
            <a:t>.</a:t>
          </a:r>
          <a:endParaRPr lang="en-GB" sz="1600" dirty="0"/>
        </a:p>
      </dgm:t>
    </dgm:pt>
    <dgm:pt modelId="{44A94DFC-2B1D-3443-A3A1-7EF8F1645E95}" type="parTrans" cxnId="{4A4CF56A-028C-A148-ADFB-36A4E1000414}">
      <dgm:prSet/>
      <dgm:spPr/>
      <dgm:t>
        <a:bodyPr/>
        <a:lstStyle/>
        <a:p>
          <a:endParaRPr lang="en-GB"/>
        </a:p>
      </dgm:t>
    </dgm:pt>
    <dgm:pt modelId="{737ACBC6-0AA6-A746-9BAF-A6E7CEC659F7}" type="sibTrans" cxnId="{4A4CF56A-028C-A148-ADFB-36A4E1000414}">
      <dgm:prSet/>
      <dgm:spPr/>
      <dgm:t>
        <a:bodyPr/>
        <a:lstStyle/>
        <a:p>
          <a:endParaRPr lang="en-GB"/>
        </a:p>
      </dgm:t>
    </dgm:pt>
    <dgm:pt modelId="{E0FD885E-500C-0145-95FC-47451AB767BB}" type="pres">
      <dgm:prSet presAssocID="{00955C0A-EB7E-EF44-AE9F-5A00C98BEC61}" presName="linearFlow" presStyleCnt="0">
        <dgm:presLayoutVars>
          <dgm:dir/>
          <dgm:animLvl val="lvl"/>
          <dgm:resizeHandles val="exact"/>
        </dgm:presLayoutVars>
      </dgm:prSet>
      <dgm:spPr/>
      <dgm:t>
        <a:bodyPr/>
        <a:lstStyle/>
        <a:p>
          <a:endParaRPr lang="en-US"/>
        </a:p>
      </dgm:t>
    </dgm:pt>
    <dgm:pt modelId="{7A683F21-7951-C34E-A1B6-3090648BF864}" type="pres">
      <dgm:prSet presAssocID="{3F4747CB-E9B3-2A40-878A-D7E54A47269E}" presName="composite" presStyleCnt="0"/>
      <dgm:spPr/>
    </dgm:pt>
    <dgm:pt modelId="{4A7A3EAE-C3FB-6B45-86D0-A815C81C88EC}" type="pres">
      <dgm:prSet presAssocID="{3F4747CB-E9B3-2A40-878A-D7E54A47269E}" presName="parentText" presStyleLbl="alignNode1" presStyleIdx="0" presStyleCnt="4" custLinFactNeighborX="2224" custLinFactNeighborY="-17485">
        <dgm:presLayoutVars>
          <dgm:chMax val="1"/>
          <dgm:bulletEnabled val="1"/>
        </dgm:presLayoutVars>
      </dgm:prSet>
      <dgm:spPr/>
      <dgm:t>
        <a:bodyPr/>
        <a:lstStyle/>
        <a:p>
          <a:endParaRPr lang="en-US"/>
        </a:p>
      </dgm:t>
    </dgm:pt>
    <dgm:pt modelId="{D8AFCF12-A006-B041-B6B2-A136688BE9EB}" type="pres">
      <dgm:prSet presAssocID="{3F4747CB-E9B3-2A40-878A-D7E54A47269E}" presName="descendantText" presStyleLbl="alignAcc1" presStyleIdx="0" presStyleCnt="4" custScaleY="229855">
        <dgm:presLayoutVars>
          <dgm:bulletEnabled val="1"/>
        </dgm:presLayoutVars>
      </dgm:prSet>
      <dgm:spPr/>
      <dgm:t>
        <a:bodyPr/>
        <a:lstStyle/>
        <a:p>
          <a:endParaRPr lang="en-US"/>
        </a:p>
      </dgm:t>
    </dgm:pt>
    <dgm:pt modelId="{F93CAB3E-D291-234C-BAA4-30056136321F}" type="pres">
      <dgm:prSet presAssocID="{B3792EEE-4129-414A-A8AD-D0C828B69702}" presName="sp" presStyleCnt="0"/>
      <dgm:spPr/>
    </dgm:pt>
    <dgm:pt modelId="{00512F93-8FC8-654B-8633-AEC1D27BCE2F}" type="pres">
      <dgm:prSet presAssocID="{D64E5A37-151B-1B4F-B334-B90BF9DC51E1}" presName="composite" presStyleCnt="0"/>
      <dgm:spPr/>
    </dgm:pt>
    <dgm:pt modelId="{AA662C47-8808-F348-A3F8-50815B0DA18A}" type="pres">
      <dgm:prSet presAssocID="{D64E5A37-151B-1B4F-B334-B90BF9DC51E1}" presName="parentText" presStyleLbl="alignNode1" presStyleIdx="1" presStyleCnt="4" custLinFactNeighborY="8550">
        <dgm:presLayoutVars>
          <dgm:chMax val="1"/>
          <dgm:bulletEnabled val="1"/>
        </dgm:presLayoutVars>
      </dgm:prSet>
      <dgm:spPr/>
      <dgm:t>
        <a:bodyPr/>
        <a:lstStyle/>
        <a:p>
          <a:endParaRPr lang="en-US"/>
        </a:p>
      </dgm:t>
    </dgm:pt>
    <dgm:pt modelId="{93DF3E88-1EC2-D948-ACFC-6189F70DAD2F}" type="pres">
      <dgm:prSet presAssocID="{D64E5A37-151B-1B4F-B334-B90BF9DC51E1}" presName="descendantText" presStyleLbl="alignAcc1" presStyleIdx="1" presStyleCnt="4" custScaleY="129430" custLinFactNeighborY="33990">
        <dgm:presLayoutVars>
          <dgm:bulletEnabled val="1"/>
        </dgm:presLayoutVars>
      </dgm:prSet>
      <dgm:spPr/>
      <dgm:t>
        <a:bodyPr/>
        <a:lstStyle/>
        <a:p>
          <a:endParaRPr lang="en-US"/>
        </a:p>
      </dgm:t>
    </dgm:pt>
    <dgm:pt modelId="{CCF4AF1F-32D2-DF47-9CD4-DF3D578B2D7E}" type="pres">
      <dgm:prSet presAssocID="{8BFEEC26-8F96-8B4E-B5C1-AFAC9C97838E}" presName="sp" presStyleCnt="0"/>
      <dgm:spPr/>
    </dgm:pt>
    <dgm:pt modelId="{2FBB52DB-7683-AF45-954B-EDA3C22C6116}" type="pres">
      <dgm:prSet presAssocID="{BDA4FE1A-ED58-D94C-B610-B1287095FE80}" presName="composite" presStyleCnt="0"/>
      <dgm:spPr/>
    </dgm:pt>
    <dgm:pt modelId="{7FEC6D49-A0AF-8048-9332-5BAB75375C73}" type="pres">
      <dgm:prSet presAssocID="{BDA4FE1A-ED58-D94C-B610-B1287095FE80}" presName="parentText" presStyleLbl="alignNode1" presStyleIdx="2" presStyleCnt="4" custLinFactNeighborY="3481">
        <dgm:presLayoutVars>
          <dgm:chMax val="1"/>
          <dgm:bulletEnabled val="1"/>
        </dgm:presLayoutVars>
      </dgm:prSet>
      <dgm:spPr/>
      <dgm:t>
        <a:bodyPr/>
        <a:lstStyle/>
        <a:p>
          <a:endParaRPr lang="en-US"/>
        </a:p>
      </dgm:t>
    </dgm:pt>
    <dgm:pt modelId="{8E9F6B06-03FA-B349-935C-07B34265386D}" type="pres">
      <dgm:prSet presAssocID="{BDA4FE1A-ED58-D94C-B610-B1287095FE80}" presName="descendantText" presStyleLbl="alignAcc1" presStyleIdx="2" presStyleCnt="4" custScaleY="128991" custLinFactNeighborY="19851">
        <dgm:presLayoutVars>
          <dgm:bulletEnabled val="1"/>
        </dgm:presLayoutVars>
      </dgm:prSet>
      <dgm:spPr/>
      <dgm:t>
        <a:bodyPr/>
        <a:lstStyle/>
        <a:p>
          <a:endParaRPr lang="en-US"/>
        </a:p>
      </dgm:t>
    </dgm:pt>
    <dgm:pt modelId="{0D24E115-6A34-1743-8495-CF6AA3CF2C21}" type="pres">
      <dgm:prSet presAssocID="{0BB408AB-A02F-E948-A01F-7AA0CDBD9FCA}" presName="sp" presStyleCnt="0"/>
      <dgm:spPr/>
    </dgm:pt>
    <dgm:pt modelId="{7AF6BC83-EA0F-6240-B353-3760424BC9F9}" type="pres">
      <dgm:prSet presAssocID="{9220216B-9307-9C49-8ABF-AEE2A5A2BC9D}" presName="composite" presStyleCnt="0"/>
      <dgm:spPr/>
    </dgm:pt>
    <dgm:pt modelId="{C57C9380-39DF-8B49-A245-F10A16F39E1F}" type="pres">
      <dgm:prSet presAssocID="{9220216B-9307-9C49-8ABF-AEE2A5A2BC9D}" presName="parentText" presStyleLbl="alignNode1" presStyleIdx="3" presStyleCnt="4" custLinFactNeighborY="-20162">
        <dgm:presLayoutVars>
          <dgm:chMax val="1"/>
          <dgm:bulletEnabled val="1"/>
        </dgm:presLayoutVars>
      </dgm:prSet>
      <dgm:spPr/>
      <dgm:t>
        <a:bodyPr/>
        <a:lstStyle/>
        <a:p>
          <a:endParaRPr lang="en-US"/>
        </a:p>
      </dgm:t>
    </dgm:pt>
    <dgm:pt modelId="{B765A517-446D-404F-93FB-06BBF1F3E938}" type="pres">
      <dgm:prSet presAssocID="{9220216B-9307-9C49-8ABF-AEE2A5A2BC9D}" presName="descendantText" presStyleLbl="alignAcc1" presStyleIdx="3" presStyleCnt="4" custScaleY="179887" custLinFactNeighborY="8925">
        <dgm:presLayoutVars>
          <dgm:bulletEnabled val="1"/>
        </dgm:presLayoutVars>
      </dgm:prSet>
      <dgm:spPr/>
      <dgm:t>
        <a:bodyPr/>
        <a:lstStyle/>
        <a:p>
          <a:endParaRPr lang="en-US"/>
        </a:p>
      </dgm:t>
    </dgm:pt>
  </dgm:ptLst>
  <dgm:cxnLst>
    <dgm:cxn modelId="{A057878F-8CEF-4946-87B9-3581EB4C7BC2}" srcId="{00955C0A-EB7E-EF44-AE9F-5A00C98BEC61}" destId="{D64E5A37-151B-1B4F-B334-B90BF9DC51E1}" srcOrd="1" destOrd="0" parTransId="{2F14BE89-9CA0-424D-B912-904D8B29B105}" sibTransId="{8BFEEC26-8F96-8B4E-B5C1-AFAC9C97838E}"/>
    <dgm:cxn modelId="{7738C1A3-7F30-B449-B9C7-4E7BAA838800}" type="presOf" srcId="{9220216B-9307-9C49-8ABF-AEE2A5A2BC9D}" destId="{C57C9380-39DF-8B49-A245-F10A16F39E1F}" srcOrd="0" destOrd="0" presId="urn:microsoft.com/office/officeart/2005/8/layout/chevron2"/>
    <dgm:cxn modelId="{4AF54739-572C-AE4D-B804-41B4D8760A79}" type="presOf" srcId="{BDA4FE1A-ED58-D94C-B610-B1287095FE80}" destId="{7FEC6D49-A0AF-8048-9332-5BAB75375C73}" srcOrd="0" destOrd="0" presId="urn:microsoft.com/office/officeart/2005/8/layout/chevron2"/>
    <dgm:cxn modelId="{1A24DA54-EF14-CD41-B017-24F6C868B483}" type="presOf" srcId="{D64E5A37-151B-1B4F-B334-B90BF9DC51E1}" destId="{AA662C47-8808-F348-A3F8-50815B0DA18A}" srcOrd="0" destOrd="0" presId="urn:microsoft.com/office/officeart/2005/8/layout/chevron2"/>
    <dgm:cxn modelId="{35778310-5621-F94F-9B88-CB61930FD078}" type="presOf" srcId="{9C878C01-7B16-FF4C-A51F-84C920A2C1CF}" destId="{B765A517-446D-404F-93FB-06BBF1F3E938}" srcOrd="0" destOrd="0" presId="urn:microsoft.com/office/officeart/2005/8/layout/chevron2"/>
    <dgm:cxn modelId="{9EC8A541-A239-464B-86D2-D895F75DBB7E}" srcId="{D64E5A37-151B-1B4F-B334-B90BF9DC51E1}" destId="{C17969F6-2631-7646-A58D-58E3A34E2AA7}" srcOrd="0" destOrd="0" parTransId="{DAB22D1C-46E9-394B-97EF-947DBE659504}" sibTransId="{75EE5293-F68D-8848-B167-58220DB9F449}"/>
    <dgm:cxn modelId="{C84D0399-83F0-0645-B310-6DFD4EA82BBF}" srcId="{00955C0A-EB7E-EF44-AE9F-5A00C98BEC61}" destId="{3F4747CB-E9B3-2A40-878A-D7E54A47269E}" srcOrd="0" destOrd="0" parTransId="{9CB81FEB-B95B-6E45-915C-CFBDFD1EA724}" sibTransId="{B3792EEE-4129-414A-A8AD-D0C828B69702}"/>
    <dgm:cxn modelId="{E1A701A3-1627-B948-84E8-5DDFEE2853AB}" type="presOf" srcId="{1BC76FDE-7EFE-0141-A5C5-8570DA73FF14}" destId="{D8AFCF12-A006-B041-B6B2-A136688BE9EB}" srcOrd="0" destOrd="0" presId="urn:microsoft.com/office/officeart/2005/8/layout/chevron2"/>
    <dgm:cxn modelId="{DDEFB7BA-E124-094F-A652-3CB111D52E2C}" srcId="{BDA4FE1A-ED58-D94C-B610-B1287095FE80}" destId="{D053E3B6-30E9-F042-87D1-4EC96B58E846}" srcOrd="0" destOrd="0" parTransId="{10596AAD-E4B6-7B41-A1FD-EF36DF28DF2F}" sibTransId="{9DB732B4-389E-604B-B6C5-676D862358F7}"/>
    <dgm:cxn modelId="{FBDAC87B-6E32-8545-985A-573E69EFD65E}" srcId="{00955C0A-EB7E-EF44-AE9F-5A00C98BEC61}" destId="{BDA4FE1A-ED58-D94C-B610-B1287095FE80}" srcOrd="2" destOrd="0" parTransId="{C3039D4D-3D42-0047-A8E8-FD6D2CB4FF20}" sibTransId="{0BB408AB-A02F-E948-A01F-7AA0CDBD9FCA}"/>
    <dgm:cxn modelId="{1A81497A-1C38-EB45-9043-D11E1BF15712}" type="presOf" srcId="{C17969F6-2631-7646-A58D-58E3A34E2AA7}" destId="{93DF3E88-1EC2-D948-ACFC-6189F70DAD2F}" srcOrd="0" destOrd="0" presId="urn:microsoft.com/office/officeart/2005/8/layout/chevron2"/>
    <dgm:cxn modelId="{4A4CF56A-028C-A148-ADFB-36A4E1000414}" srcId="{9220216B-9307-9C49-8ABF-AEE2A5A2BC9D}" destId="{9C878C01-7B16-FF4C-A51F-84C920A2C1CF}" srcOrd="0" destOrd="0" parTransId="{44A94DFC-2B1D-3443-A3A1-7EF8F1645E95}" sibTransId="{737ACBC6-0AA6-A746-9BAF-A6E7CEC659F7}"/>
    <dgm:cxn modelId="{AAF1337B-52E3-7E4B-820B-EDDBEB937344}" type="presOf" srcId="{3F4747CB-E9B3-2A40-878A-D7E54A47269E}" destId="{4A7A3EAE-C3FB-6B45-86D0-A815C81C88EC}" srcOrd="0" destOrd="0" presId="urn:microsoft.com/office/officeart/2005/8/layout/chevron2"/>
    <dgm:cxn modelId="{61F8B94C-876B-BD43-A137-5337277567F9}" type="presOf" srcId="{D053E3B6-30E9-F042-87D1-4EC96B58E846}" destId="{8E9F6B06-03FA-B349-935C-07B34265386D}" srcOrd="0" destOrd="0" presId="urn:microsoft.com/office/officeart/2005/8/layout/chevron2"/>
    <dgm:cxn modelId="{DA54A9E6-0C03-3E43-B4A8-4B3E4212BB9F}" srcId="{3F4747CB-E9B3-2A40-878A-D7E54A47269E}" destId="{1BC76FDE-7EFE-0141-A5C5-8570DA73FF14}" srcOrd="0" destOrd="0" parTransId="{25F00C47-650E-AC42-99CB-FF985058F17C}" sibTransId="{03ED8239-4A9C-8F4B-9C6F-07B97268ED54}"/>
    <dgm:cxn modelId="{F0A9147D-CEED-E84B-9F57-CC94B77B07C3}" srcId="{00955C0A-EB7E-EF44-AE9F-5A00C98BEC61}" destId="{9220216B-9307-9C49-8ABF-AEE2A5A2BC9D}" srcOrd="3" destOrd="0" parTransId="{C86D1CFC-4851-FC4E-A9E7-DEE44D492EC1}" sibTransId="{F2C280DA-F145-ED4F-AD5A-F880B5D5D38E}"/>
    <dgm:cxn modelId="{1BBAE574-4893-FC48-A694-EE795CD7F480}" type="presOf" srcId="{00955C0A-EB7E-EF44-AE9F-5A00C98BEC61}" destId="{E0FD885E-500C-0145-95FC-47451AB767BB}" srcOrd="0" destOrd="0" presId="urn:microsoft.com/office/officeart/2005/8/layout/chevron2"/>
    <dgm:cxn modelId="{1EFDEFAA-D9B3-C44D-9ABE-7C1A7CA69ED3}" type="presParOf" srcId="{E0FD885E-500C-0145-95FC-47451AB767BB}" destId="{7A683F21-7951-C34E-A1B6-3090648BF864}" srcOrd="0" destOrd="0" presId="urn:microsoft.com/office/officeart/2005/8/layout/chevron2"/>
    <dgm:cxn modelId="{5560EED8-D530-1C4A-B845-97290958EB04}" type="presParOf" srcId="{7A683F21-7951-C34E-A1B6-3090648BF864}" destId="{4A7A3EAE-C3FB-6B45-86D0-A815C81C88EC}" srcOrd="0" destOrd="0" presId="urn:microsoft.com/office/officeart/2005/8/layout/chevron2"/>
    <dgm:cxn modelId="{B163FF1F-D5CC-3A44-B96F-A962E9B2295F}" type="presParOf" srcId="{7A683F21-7951-C34E-A1B6-3090648BF864}" destId="{D8AFCF12-A006-B041-B6B2-A136688BE9EB}" srcOrd="1" destOrd="0" presId="urn:microsoft.com/office/officeart/2005/8/layout/chevron2"/>
    <dgm:cxn modelId="{9F69D417-E727-AB41-865F-F048439524C7}" type="presParOf" srcId="{E0FD885E-500C-0145-95FC-47451AB767BB}" destId="{F93CAB3E-D291-234C-BAA4-30056136321F}" srcOrd="1" destOrd="0" presId="urn:microsoft.com/office/officeart/2005/8/layout/chevron2"/>
    <dgm:cxn modelId="{8F26252F-767B-6E4B-ABA8-0B835BD5CC8D}" type="presParOf" srcId="{E0FD885E-500C-0145-95FC-47451AB767BB}" destId="{00512F93-8FC8-654B-8633-AEC1D27BCE2F}" srcOrd="2" destOrd="0" presId="urn:microsoft.com/office/officeart/2005/8/layout/chevron2"/>
    <dgm:cxn modelId="{68729451-C11C-7544-848C-6F7DB08AAE0E}" type="presParOf" srcId="{00512F93-8FC8-654B-8633-AEC1D27BCE2F}" destId="{AA662C47-8808-F348-A3F8-50815B0DA18A}" srcOrd="0" destOrd="0" presId="urn:microsoft.com/office/officeart/2005/8/layout/chevron2"/>
    <dgm:cxn modelId="{4A401681-88B9-9944-AE64-86FD49E94AEB}" type="presParOf" srcId="{00512F93-8FC8-654B-8633-AEC1D27BCE2F}" destId="{93DF3E88-1EC2-D948-ACFC-6189F70DAD2F}" srcOrd="1" destOrd="0" presId="urn:microsoft.com/office/officeart/2005/8/layout/chevron2"/>
    <dgm:cxn modelId="{8C338A6E-723A-8A42-86ED-71ABB1C0AAB7}" type="presParOf" srcId="{E0FD885E-500C-0145-95FC-47451AB767BB}" destId="{CCF4AF1F-32D2-DF47-9CD4-DF3D578B2D7E}" srcOrd="3" destOrd="0" presId="urn:microsoft.com/office/officeart/2005/8/layout/chevron2"/>
    <dgm:cxn modelId="{9D607D49-9590-5542-A59C-E534D6107992}" type="presParOf" srcId="{E0FD885E-500C-0145-95FC-47451AB767BB}" destId="{2FBB52DB-7683-AF45-954B-EDA3C22C6116}" srcOrd="4" destOrd="0" presId="urn:microsoft.com/office/officeart/2005/8/layout/chevron2"/>
    <dgm:cxn modelId="{EF1A49EE-3620-AF4E-8442-09B303ADC999}" type="presParOf" srcId="{2FBB52DB-7683-AF45-954B-EDA3C22C6116}" destId="{7FEC6D49-A0AF-8048-9332-5BAB75375C73}" srcOrd="0" destOrd="0" presId="urn:microsoft.com/office/officeart/2005/8/layout/chevron2"/>
    <dgm:cxn modelId="{802687A9-6C31-8E48-89A2-E86BE9D62A31}" type="presParOf" srcId="{2FBB52DB-7683-AF45-954B-EDA3C22C6116}" destId="{8E9F6B06-03FA-B349-935C-07B34265386D}" srcOrd="1" destOrd="0" presId="urn:microsoft.com/office/officeart/2005/8/layout/chevron2"/>
    <dgm:cxn modelId="{981AA9C3-93C9-7848-9973-96932B08DBC2}" type="presParOf" srcId="{E0FD885E-500C-0145-95FC-47451AB767BB}" destId="{0D24E115-6A34-1743-8495-CF6AA3CF2C21}" srcOrd="5" destOrd="0" presId="urn:microsoft.com/office/officeart/2005/8/layout/chevron2"/>
    <dgm:cxn modelId="{3D07B100-C303-3C43-B3AB-D71BFE7A5EDF}" type="presParOf" srcId="{E0FD885E-500C-0145-95FC-47451AB767BB}" destId="{7AF6BC83-EA0F-6240-B353-3760424BC9F9}" srcOrd="6" destOrd="0" presId="urn:microsoft.com/office/officeart/2005/8/layout/chevron2"/>
    <dgm:cxn modelId="{136A8756-542B-5F46-859D-A15E12BACFB2}" type="presParOf" srcId="{7AF6BC83-EA0F-6240-B353-3760424BC9F9}" destId="{C57C9380-39DF-8B49-A245-F10A16F39E1F}" srcOrd="0" destOrd="0" presId="urn:microsoft.com/office/officeart/2005/8/layout/chevron2"/>
    <dgm:cxn modelId="{3C801ADD-D82E-0642-A976-97E42E30DD33}" type="presParOf" srcId="{7AF6BC83-EA0F-6240-B353-3760424BC9F9}" destId="{B765A517-446D-404F-93FB-06BBF1F3E938}"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58D883-F055-8043-94C1-A2DCCB901F5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E00671E-7948-D84B-8755-D66F72D2BF96}">
      <dgm:prSet phldrT="[Text]" custT="1"/>
      <dgm:spPr/>
      <dgm:t>
        <a:bodyPr/>
        <a:lstStyle/>
        <a:p>
          <a:pPr>
            <a:buNone/>
          </a:pPr>
          <a:r>
            <a:rPr lang="en-US" sz="2200" dirty="0" err="1">
              <a:solidFill>
                <a:schemeClr val="accent1">
                  <a:lumMod val="25000"/>
                </a:schemeClr>
              </a:solidFill>
            </a:rPr>
            <a:t>Khái</a:t>
          </a:r>
          <a:r>
            <a:rPr lang="en-US" sz="2200" dirty="0">
              <a:solidFill>
                <a:schemeClr val="accent1">
                  <a:lumMod val="25000"/>
                </a:schemeClr>
              </a:solidFill>
            </a:rPr>
            <a:t> </a:t>
          </a:r>
          <a:r>
            <a:rPr lang="en-US" sz="2200" dirty="0" err="1">
              <a:solidFill>
                <a:schemeClr val="accent1">
                  <a:lumMod val="25000"/>
                </a:schemeClr>
              </a:solidFill>
            </a:rPr>
            <a:t>quát</a:t>
          </a:r>
          <a:r>
            <a:rPr lang="en-US" sz="2200" dirty="0">
              <a:solidFill>
                <a:schemeClr val="accent1">
                  <a:lumMod val="25000"/>
                </a:schemeClr>
              </a:solidFill>
            </a:rPr>
            <a:t> </a:t>
          </a:r>
          <a:r>
            <a:rPr lang="en-US" sz="2200" dirty="0" err="1">
              <a:solidFill>
                <a:schemeClr val="accent1">
                  <a:lumMod val="25000"/>
                </a:schemeClr>
              </a:solidFill>
            </a:rPr>
            <a:t>tình</a:t>
          </a:r>
          <a:r>
            <a:rPr lang="en-US" sz="2200" dirty="0">
              <a:solidFill>
                <a:schemeClr val="accent1">
                  <a:lumMod val="25000"/>
                </a:schemeClr>
              </a:solidFill>
            </a:rPr>
            <a:t> </a:t>
          </a:r>
          <a:r>
            <a:rPr lang="en-US" sz="2200" dirty="0" err="1">
              <a:solidFill>
                <a:schemeClr val="accent1">
                  <a:lumMod val="25000"/>
                </a:schemeClr>
              </a:solidFill>
            </a:rPr>
            <a:t>hình</a:t>
          </a:r>
          <a:r>
            <a:rPr lang="en-US" sz="2200" dirty="0">
              <a:solidFill>
                <a:schemeClr val="accent1">
                  <a:lumMod val="25000"/>
                </a:schemeClr>
              </a:solidFill>
            </a:rPr>
            <a:t> </a:t>
          </a:r>
          <a:r>
            <a:rPr lang="en-US" sz="2200" dirty="0" err="1">
              <a:solidFill>
                <a:schemeClr val="accent1">
                  <a:lumMod val="25000"/>
                </a:schemeClr>
              </a:solidFill>
            </a:rPr>
            <a:t>nông</a:t>
          </a:r>
          <a:r>
            <a:rPr lang="en-US" sz="2200" dirty="0">
              <a:solidFill>
                <a:schemeClr val="accent1">
                  <a:lumMod val="25000"/>
                </a:schemeClr>
              </a:solidFill>
            </a:rPr>
            <a:t> </a:t>
          </a:r>
          <a:r>
            <a:rPr lang="en-US" sz="2200" dirty="0" err="1">
              <a:solidFill>
                <a:schemeClr val="accent1">
                  <a:lumMod val="25000"/>
                </a:schemeClr>
              </a:solidFill>
            </a:rPr>
            <a:t>nghiệp</a:t>
          </a:r>
          <a:r>
            <a:rPr lang="en-US" sz="2200" dirty="0">
              <a:solidFill>
                <a:schemeClr val="accent1">
                  <a:lumMod val="25000"/>
                </a:schemeClr>
              </a:solidFill>
            </a:rPr>
            <a:t> </a:t>
          </a:r>
          <a:r>
            <a:rPr lang="en-US" sz="2200" dirty="0" err="1">
              <a:solidFill>
                <a:schemeClr val="accent1">
                  <a:lumMod val="25000"/>
                </a:schemeClr>
              </a:solidFill>
            </a:rPr>
            <a:t>Thái</a:t>
          </a:r>
          <a:r>
            <a:rPr lang="en-US" sz="2200" dirty="0">
              <a:solidFill>
                <a:schemeClr val="accent1">
                  <a:lumMod val="25000"/>
                </a:schemeClr>
              </a:solidFill>
            </a:rPr>
            <a:t> </a:t>
          </a:r>
          <a:r>
            <a:rPr lang="en-US" sz="2200" dirty="0" err="1">
              <a:solidFill>
                <a:schemeClr val="accent1">
                  <a:lumMod val="25000"/>
                </a:schemeClr>
              </a:solidFill>
            </a:rPr>
            <a:t>Nguyên</a:t>
          </a:r>
          <a:endParaRPr lang="en-GB" sz="2200" dirty="0">
            <a:solidFill>
              <a:schemeClr val="accent1">
                <a:lumMod val="25000"/>
              </a:schemeClr>
            </a:solidFill>
          </a:endParaRPr>
        </a:p>
      </dgm:t>
    </dgm:pt>
    <dgm:pt modelId="{92548ADE-3877-3C4D-AB08-122FC4240ECC}" type="parTrans" cxnId="{3A0970D3-0D9F-7D4A-AFC8-0FC17109E34B}">
      <dgm:prSet/>
      <dgm:spPr/>
      <dgm:t>
        <a:bodyPr/>
        <a:lstStyle/>
        <a:p>
          <a:endParaRPr lang="en-GB" sz="2200">
            <a:solidFill>
              <a:schemeClr val="accent1">
                <a:lumMod val="25000"/>
              </a:schemeClr>
            </a:solidFill>
          </a:endParaRPr>
        </a:p>
      </dgm:t>
    </dgm:pt>
    <dgm:pt modelId="{074C6B3F-734F-004D-9661-A5F2AE995CA2}" type="sibTrans" cxnId="{3A0970D3-0D9F-7D4A-AFC8-0FC17109E34B}">
      <dgm:prSet/>
      <dgm:spPr/>
      <dgm:t>
        <a:bodyPr/>
        <a:lstStyle/>
        <a:p>
          <a:endParaRPr lang="en-GB" sz="2200">
            <a:solidFill>
              <a:schemeClr val="accent1">
                <a:lumMod val="25000"/>
              </a:schemeClr>
            </a:solidFill>
          </a:endParaRPr>
        </a:p>
      </dgm:t>
    </dgm:pt>
    <dgm:pt modelId="{BBAB4E06-B5EF-9D48-BAE2-397F720B435C}">
      <dgm:prSet phldrT="[Text]" custT="1"/>
      <dgm:spPr/>
      <dgm:t>
        <a:bodyPr/>
        <a:lstStyle/>
        <a:p>
          <a:pPr>
            <a:lnSpc>
              <a:spcPct val="114000"/>
            </a:lnSpc>
          </a:pPr>
          <a:r>
            <a:rPr lang="vi-VN" sz="2200" b="0" dirty="0">
              <a:solidFill>
                <a:schemeClr val="accent1">
                  <a:lumMod val="25000"/>
                </a:schemeClr>
              </a:solidFill>
            </a:rPr>
            <a:t>Xu hướng tiêu thụ của EU về một số sản phẩm lợi thế của tỉnh Thái Nguyên </a:t>
          </a:r>
          <a:endParaRPr lang="en-GB" sz="2200" b="0" dirty="0">
            <a:solidFill>
              <a:schemeClr val="accent1">
                <a:lumMod val="25000"/>
              </a:schemeClr>
            </a:solidFill>
          </a:endParaRPr>
        </a:p>
      </dgm:t>
    </dgm:pt>
    <dgm:pt modelId="{87833CA5-E480-144C-AE3B-89E02A1B9F57}" type="parTrans" cxnId="{900C5B00-3BFE-CF4E-B331-13B71CEDA041}">
      <dgm:prSet/>
      <dgm:spPr/>
      <dgm:t>
        <a:bodyPr/>
        <a:lstStyle/>
        <a:p>
          <a:endParaRPr lang="en-GB" sz="2200">
            <a:solidFill>
              <a:schemeClr val="accent1">
                <a:lumMod val="25000"/>
              </a:schemeClr>
            </a:solidFill>
          </a:endParaRPr>
        </a:p>
      </dgm:t>
    </dgm:pt>
    <dgm:pt modelId="{DD482533-4D68-344D-BB6C-8AF0DC99555F}" type="sibTrans" cxnId="{900C5B00-3BFE-CF4E-B331-13B71CEDA041}">
      <dgm:prSet/>
      <dgm:spPr/>
      <dgm:t>
        <a:bodyPr/>
        <a:lstStyle/>
        <a:p>
          <a:endParaRPr lang="en-GB" sz="2200">
            <a:solidFill>
              <a:schemeClr val="accent1">
                <a:lumMod val="25000"/>
              </a:schemeClr>
            </a:solidFill>
          </a:endParaRPr>
        </a:p>
      </dgm:t>
    </dgm:pt>
    <dgm:pt modelId="{8D0E4B5B-EA34-B84C-BAAB-60E08B7C9D2A}">
      <dgm:prSet phldrT="[Text]" custT="1"/>
      <dgm:spPr/>
      <dgm:t>
        <a:bodyPr/>
        <a:lstStyle/>
        <a:p>
          <a:r>
            <a:rPr lang="en-US" sz="2200" b="0" dirty="0" err="1">
              <a:solidFill>
                <a:schemeClr val="accent1">
                  <a:lumMod val="25000"/>
                </a:schemeClr>
              </a:solidFill>
            </a:rPr>
            <a:t>Một</a:t>
          </a:r>
          <a:r>
            <a:rPr lang="en-US" sz="2200" b="0" dirty="0">
              <a:solidFill>
                <a:schemeClr val="accent1">
                  <a:lumMod val="25000"/>
                </a:schemeClr>
              </a:solidFill>
            </a:rPr>
            <a:t> </a:t>
          </a:r>
          <a:r>
            <a:rPr lang="en-US" sz="2200" b="0" dirty="0" err="1">
              <a:solidFill>
                <a:schemeClr val="accent1">
                  <a:lumMod val="25000"/>
                </a:schemeClr>
              </a:solidFill>
            </a:rPr>
            <a:t>số</a:t>
          </a:r>
          <a:r>
            <a:rPr lang="en-US" sz="2200" b="0" dirty="0">
              <a:solidFill>
                <a:schemeClr val="accent1">
                  <a:lumMod val="25000"/>
                </a:schemeClr>
              </a:solidFill>
            </a:rPr>
            <a:t> </a:t>
          </a:r>
          <a:r>
            <a:rPr lang="en-GB" sz="2200" b="0" dirty="0" err="1">
              <a:solidFill>
                <a:schemeClr val="accent1">
                  <a:lumMod val="25000"/>
                </a:schemeClr>
              </a:solidFill>
            </a:rPr>
            <a:t>gợi</a:t>
          </a:r>
          <a:r>
            <a:rPr lang="en-GB" sz="2200" b="0" dirty="0">
              <a:solidFill>
                <a:schemeClr val="accent1">
                  <a:lumMod val="25000"/>
                </a:schemeClr>
              </a:solidFill>
            </a:rPr>
            <a:t> </a:t>
          </a:r>
          <a:r>
            <a:rPr lang="en-GB" sz="2200" b="0" dirty="0" err="1">
              <a:solidFill>
                <a:schemeClr val="accent1">
                  <a:lumMod val="25000"/>
                </a:schemeClr>
              </a:solidFill>
            </a:rPr>
            <a:t>ý</a:t>
          </a:r>
          <a:r>
            <a:rPr lang="en-GB" sz="2200" b="0" dirty="0">
              <a:solidFill>
                <a:schemeClr val="accent1">
                  <a:lumMod val="25000"/>
                </a:schemeClr>
              </a:solidFill>
            </a:rPr>
            <a:t> </a:t>
          </a:r>
          <a:r>
            <a:rPr lang="en-GB" sz="2200" b="0" dirty="0" err="1">
              <a:solidFill>
                <a:schemeClr val="accent1">
                  <a:lumMod val="25000"/>
                </a:schemeClr>
              </a:solidFill>
            </a:rPr>
            <a:t>đối</a:t>
          </a:r>
          <a:r>
            <a:rPr lang="en-GB" sz="2200" b="0" dirty="0">
              <a:solidFill>
                <a:schemeClr val="accent1">
                  <a:lumMod val="25000"/>
                </a:schemeClr>
              </a:solidFill>
            </a:rPr>
            <a:t> </a:t>
          </a:r>
          <a:r>
            <a:rPr lang="en-GB" sz="2200" b="0" dirty="0" err="1">
              <a:solidFill>
                <a:schemeClr val="accent1">
                  <a:lumMod val="25000"/>
                </a:schemeClr>
              </a:solidFill>
            </a:rPr>
            <a:t>với</a:t>
          </a:r>
          <a:r>
            <a:rPr lang="en-GB" sz="2200" b="0" dirty="0">
              <a:solidFill>
                <a:schemeClr val="accent1">
                  <a:lumMod val="25000"/>
                </a:schemeClr>
              </a:solidFill>
            </a:rPr>
            <a:t> </a:t>
          </a:r>
          <a:r>
            <a:rPr lang="en-GB" sz="2200" b="0" dirty="0" err="1">
              <a:solidFill>
                <a:schemeClr val="accent1">
                  <a:lumMod val="25000"/>
                </a:schemeClr>
              </a:solidFill>
            </a:rPr>
            <a:t>Nông</a:t>
          </a:r>
          <a:r>
            <a:rPr lang="en-GB" sz="2200" b="0" dirty="0">
              <a:solidFill>
                <a:schemeClr val="accent1">
                  <a:lumMod val="25000"/>
                </a:schemeClr>
              </a:solidFill>
            </a:rPr>
            <a:t> </a:t>
          </a:r>
          <a:r>
            <a:rPr lang="en-GB" sz="2200" b="0" dirty="0" err="1">
              <a:solidFill>
                <a:schemeClr val="accent1">
                  <a:lumMod val="25000"/>
                </a:schemeClr>
              </a:solidFill>
            </a:rPr>
            <a:t>Nghiệp</a:t>
          </a:r>
          <a:r>
            <a:rPr lang="en-GB" sz="2200" b="0" dirty="0">
              <a:solidFill>
                <a:schemeClr val="accent1">
                  <a:lumMod val="25000"/>
                </a:schemeClr>
              </a:solidFill>
            </a:rPr>
            <a:t> </a:t>
          </a:r>
          <a:r>
            <a:rPr lang="en-GB" sz="2200" b="0" dirty="0" err="1">
              <a:solidFill>
                <a:schemeClr val="accent1">
                  <a:lumMod val="25000"/>
                </a:schemeClr>
              </a:solidFill>
            </a:rPr>
            <a:t>Thái</a:t>
          </a:r>
          <a:r>
            <a:rPr lang="en-GB" sz="2200" b="0" dirty="0">
              <a:solidFill>
                <a:schemeClr val="accent1">
                  <a:lumMod val="25000"/>
                </a:schemeClr>
              </a:solidFill>
            </a:rPr>
            <a:t> </a:t>
          </a:r>
          <a:r>
            <a:rPr lang="en-GB" sz="2200" b="0" dirty="0" err="1">
              <a:solidFill>
                <a:schemeClr val="accent1">
                  <a:lumMod val="25000"/>
                </a:schemeClr>
              </a:solidFill>
            </a:rPr>
            <a:t>Nguyên</a:t>
          </a:r>
          <a:r>
            <a:rPr lang="en-GB" sz="2200" b="0" dirty="0">
              <a:solidFill>
                <a:schemeClr val="accent1">
                  <a:lumMod val="25000"/>
                </a:schemeClr>
              </a:solidFill>
            </a:rPr>
            <a:t> </a:t>
          </a:r>
        </a:p>
      </dgm:t>
    </dgm:pt>
    <dgm:pt modelId="{D6A72C88-58BA-BB45-8D81-717F55CB392A}" type="parTrans" cxnId="{0EB36339-F7E3-5F4C-9EFB-3E250D5848DF}">
      <dgm:prSet/>
      <dgm:spPr/>
      <dgm:t>
        <a:bodyPr/>
        <a:lstStyle/>
        <a:p>
          <a:endParaRPr lang="en-GB" sz="2200">
            <a:solidFill>
              <a:schemeClr val="accent1">
                <a:lumMod val="25000"/>
              </a:schemeClr>
            </a:solidFill>
          </a:endParaRPr>
        </a:p>
      </dgm:t>
    </dgm:pt>
    <dgm:pt modelId="{CE660701-99CE-DA4A-B6FA-0E9A091FC59B}" type="sibTrans" cxnId="{0EB36339-F7E3-5F4C-9EFB-3E250D5848DF}">
      <dgm:prSet/>
      <dgm:spPr/>
      <dgm:t>
        <a:bodyPr/>
        <a:lstStyle/>
        <a:p>
          <a:endParaRPr lang="en-GB" sz="2200">
            <a:solidFill>
              <a:schemeClr val="accent1">
                <a:lumMod val="25000"/>
              </a:schemeClr>
            </a:solidFill>
          </a:endParaRPr>
        </a:p>
      </dgm:t>
    </dgm:pt>
    <dgm:pt modelId="{967ACFEE-0CA2-8B40-A2D5-68A563D51CDC}" type="pres">
      <dgm:prSet presAssocID="{1B58D883-F055-8043-94C1-A2DCCB901F50}" presName="Name0" presStyleCnt="0">
        <dgm:presLayoutVars>
          <dgm:chMax val="7"/>
          <dgm:chPref val="7"/>
          <dgm:dir/>
        </dgm:presLayoutVars>
      </dgm:prSet>
      <dgm:spPr/>
      <dgm:t>
        <a:bodyPr/>
        <a:lstStyle/>
        <a:p>
          <a:endParaRPr lang="en-US"/>
        </a:p>
      </dgm:t>
    </dgm:pt>
    <dgm:pt modelId="{03AC0832-42F6-9048-AEA4-B8DFD1CE8B84}" type="pres">
      <dgm:prSet presAssocID="{1B58D883-F055-8043-94C1-A2DCCB901F50}" presName="Name1" presStyleCnt="0"/>
      <dgm:spPr/>
    </dgm:pt>
    <dgm:pt modelId="{735EBFDE-8F6A-5649-ABE7-60D066EC32D1}" type="pres">
      <dgm:prSet presAssocID="{1B58D883-F055-8043-94C1-A2DCCB901F50}" presName="cycle" presStyleCnt="0"/>
      <dgm:spPr/>
    </dgm:pt>
    <dgm:pt modelId="{181E5901-1282-8E41-853C-E212DEBF3FDE}" type="pres">
      <dgm:prSet presAssocID="{1B58D883-F055-8043-94C1-A2DCCB901F50}" presName="srcNode" presStyleLbl="node1" presStyleIdx="0" presStyleCnt="3"/>
      <dgm:spPr/>
    </dgm:pt>
    <dgm:pt modelId="{2B06534B-E7ED-6641-A6E6-9692A73E3533}" type="pres">
      <dgm:prSet presAssocID="{1B58D883-F055-8043-94C1-A2DCCB901F50}" presName="conn" presStyleLbl="parChTrans1D2" presStyleIdx="0" presStyleCnt="1"/>
      <dgm:spPr/>
      <dgm:t>
        <a:bodyPr/>
        <a:lstStyle/>
        <a:p>
          <a:endParaRPr lang="en-US"/>
        </a:p>
      </dgm:t>
    </dgm:pt>
    <dgm:pt modelId="{9089BBAC-4BF2-1E40-B895-FACB9F6E38E4}" type="pres">
      <dgm:prSet presAssocID="{1B58D883-F055-8043-94C1-A2DCCB901F50}" presName="extraNode" presStyleLbl="node1" presStyleIdx="0" presStyleCnt="3"/>
      <dgm:spPr/>
    </dgm:pt>
    <dgm:pt modelId="{DECC302E-D723-F94F-855A-78B5DBDC09D7}" type="pres">
      <dgm:prSet presAssocID="{1B58D883-F055-8043-94C1-A2DCCB901F50}" presName="dstNode" presStyleLbl="node1" presStyleIdx="0" presStyleCnt="3"/>
      <dgm:spPr/>
    </dgm:pt>
    <dgm:pt modelId="{EAC7F0C0-6559-F141-8010-21A5EB7CA896}" type="pres">
      <dgm:prSet presAssocID="{8E00671E-7948-D84B-8755-D66F72D2BF96}" presName="text_1" presStyleLbl="node1" presStyleIdx="0" presStyleCnt="3">
        <dgm:presLayoutVars>
          <dgm:bulletEnabled val="1"/>
        </dgm:presLayoutVars>
      </dgm:prSet>
      <dgm:spPr/>
      <dgm:t>
        <a:bodyPr/>
        <a:lstStyle/>
        <a:p>
          <a:endParaRPr lang="en-US"/>
        </a:p>
      </dgm:t>
    </dgm:pt>
    <dgm:pt modelId="{B5B2E860-45D5-7749-8741-4E62C0A0F656}" type="pres">
      <dgm:prSet presAssocID="{8E00671E-7948-D84B-8755-D66F72D2BF96}" presName="accent_1" presStyleCnt="0"/>
      <dgm:spPr/>
    </dgm:pt>
    <dgm:pt modelId="{97C98341-13FD-2C4B-A75F-356BB6AC88F0}" type="pres">
      <dgm:prSet presAssocID="{8E00671E-7948-D84B-8755-D66F72D2BF96}" presName="accentRepeatNode" presStyleLbl="solidFgAcc1" presStyleIdx="0" presStyleCnt="3"/>
      <dgm:spPr/>
    </dgm:pt>
    <dgm:pt modelId="{C233A5DD-E1B3-A54F-B2C7-9239AFF14E4E}" type="pres">
      <dgm:prSet presAssocID="{BBAB4E06-B5EF-9D48-BAE2-397F720B435C}" presName="text_2" presStyleLbl="node1" presStyleIdx="1" presStyleCnt="3">
        <dgm:presLayoutVars>
          <dgm:bulletEnabled val="1"/>
        </dgm:presLayoutVars>
      </dgm:prSet>
      <dgm:spPr/>
      <dgm:t>
        <a:bodyPr/>
        <a:lstStyle/>
        <a:p>
          <a:endParaRPr lang="en-US"/>
        </a:p>
      </dgm:t>
    </dgm:pt>
    <dgm:pt modelId="{DFD1F546-CB02-D847-9540-BE37BA70E978}" type="pres">
      <dgm:prSet presAssocID="{BBAB4E06-B5EF-9D48-BAE2-397F720B435C}" presName="accent_2" presStyleCnt="0"/>
      <dgm:spPr/>
    </dgm:pt>
    <dgm:pt modelId="{780EC237-1897-6944-9954-0246B5C4244A}" type="pres">
      <dgm:prSet presAssocID="{BBAB4E06-B5EF-9D48-BAE2-397F720B435C}" presName="accentRepeatNode" presStyleLbl="solidFgAcc1" presStyleIdx="1" presStyleCnt="3"/>
      <dgm:spPr/>
    </dgm:pt>
    <dgm:pt modelId="{40823D14-4E7D-6547-9C70-357AF588BA65}" type="pres">
      <dgm:prSet presAssocID="{8D0E4B5B-EA34-B84C-BAAB-60E08B7C9D2A}" presName="text_3" presStyleLbl="node1" presStyleIdx="2" presStyleCnt="3">
        <dgm:presLayoutVars>
          <dgm:bulletEnabled val="1"/>
        </dgm:presLayoutVars>
      </dgm:prSet>
      <dgm:spPr/>
      <dgm:t>
        <a:bodyPr/>
        <a:lstStyle/>
        <a:p>
          <a:endParaRPr lang="en-US"/>
        </a:p>
      </dgm:t>
    </dgm:pt>
    <dgm:pt modelId="{7BC44B2F-8C0E-7B41-A19B-BA010A7C09EB}" type="pres">
      <dgm:prSet presAssocID="{8D0E4B5B-EA34-B84C-BAAB-60E08B7C9D2A}" presName="accent_3" presStyleCnt="0"/>
      <dgm:spPr/>
    </dgm:pt>
    <dgm:pt modelId="{FD82BCCA-D9AD-F941-BD5F-069D752E5DC5}" type="pres">
      <dgm:prSet presAssocID="{8D0E4B5B-EA34-B84C-BAAB-60E08B7C9D2A}" presName="accentRepeatNode" presStyleLbl="solidFgAcc1" presStyleIdx="2" presStyleCnt="3"/>
      <dgm:spPr/>
    </dgm:pt>
  </dgm:ptLst>
  <dgm:cxnLst>
    <dgm:cxn modelId="{917F56FC-AE08-C14C-9E7C-B1CCBB6EEC3D}" type="presOf" srcId="{8E00671E-7948-D84B-8755-D66F72D2BF96}" destId="{EAC7F0C0-6559-F141-8010-21A5EB7CA896}" srcOrd="0" destOrd="0" presId="urn:microsoft.com/office/officeart/2008/layout/VerticalCurvedList"/>
    <dgm:cxn modelId="{3A0970D3-0D9F-7D4A-AFC8-0FC17109E34B}" srcId="{1B58D883-F055-8043-94C1-A2DCCB901F50}" destId="{8E00671E-7948-D84B-8755-D66F72D2BF96}" srcOrd="0" destOrd="0" parTransId="{92548ADE-3877-3C4D-AB08-122FC4240ECC}" sibTransId="{074C6B3F-734F-004D-9661-A5F2AE995CA2}"/>
    <dgm:cxn modelId="{76BD3391-7946-D14A-8615-62A4E77EABE7}" type="presOf" srcId="{8D0E4B5B-EA34-B84C-BAAB-60E08B7C9D2A}" destId="{40823D14-4E7D-6547-9C70-357AF588BA65}" srcOrd="0" destOrd="0" presId="urn:microsoft.com/office/officeart/2008/layout/VerticalCurvedList"/>
    <dgm:cxn modelId="{900C5B00-3BFE-CF4E-B331-13B71CEDA041}" srcId="{1B58D883-F055-8043-94C1-A2DCCB901F50}" destId="{BBAB4E06-B5EF-9D48-BAE2-397F720B435C}" srcOrd="1" destOrd="0" parTransId="{87833CA5-E480-144C-AE3B-89E02A1B9F57}" sibTransId="{DD482533-4D68-344D-BB6C-8AF0DC99555F}"/>
    <dgm:cxn modelId="{AC4578B9-1A43-EF45-B594-89BA540BD82F}" type="presOf" srcId="{1B58D883-F055-8043-94C1-A2DCCB901F50}" destId="{967ACFEE-0CA2-8B40-A2D5-68A563D51CDC}" srcOrd="0" destOrd="0" presId="urn:microsoft.com/office/officeart/2008/layout/VerticalCurvedList"/>
    <dgm:cxn modelId="{A8EDF76A-938C-B646-993B-91CB46524F04}" type="presOf" srcId="{074C6B3F-734F-004D-9661-A5F2AE995CA2}" destId="{2B06534B-E7ED-6641-A6E6-9692A73E3533}" srcOrd="0" destOrd="0" presId="urn:microsoft.com/office/officeart/2008/layout/VerticalCurvedList"/>
    <dgm:cxn modelId="{0EB36339-F7E3-5F4C-9EFB-3E250D5848DF}" srcId="{1B58D883-F055-8043-94C1-A2DCCB901F50}" destId="{8D0E4B5B-EA34-B84C-BAAB-60E08B7C9D2A}" srcOrd="2" destOrd="0" parTransId="{D6A72C88-58BA-BB45-8D81-717F55CB392A}" sibTransId="{CE660701-99CE-DA4A-B6FA-0E9A091FC59B}"/>
    <dgm:cxn modelId="{90552039-1554-284E-8F33-489338B995DA}" type="presOf" srcId="{BBAB4E06-B5EF-9D48-BAE2-397F720B435C}" destId="{C233A5DD-E1B3-A54F-B2C7-9239AFF14E4E}" srcOrd="0" destOrd="0" presId="urn:microsoft.com/office/officeart/2008/layout/VerticalCurvedList"/>
    <dgm:cxn modelId="{56470DC6-2D93-C543-83F4-7D98E4FFA7F7}" type="presParOf" srcId="{967ACFEE-0CA2-8B40-A2D5-68A563D51CDC}" destId="{03AC0832-42F6-9048-AEA4-B8DFD1CE8B84}" srcOrd="0" destOrd="0" presId="urn:microsoft.com/office/officeart/2008/layout/VerticalCurvedList"/>
    <dgm:cxn modelId="{1878324C-B474-AD47-99F9-D31F0201387C}" type="presParOf" srcId="{03AC0832-42F6-9048-AEA4-B8DFD1CE8B84}" destId="{735EBFDE-8F6A-5649-ABE7-60D066EC32D1}" srcOrd="0" destOrd="0" presId="urn:microsoft.com/office/officeart/2008/layout/VerticalCurvedList"/>
    <dgm:cxn modelId="{0C55F615-DF99-D74F-9EC8-6E7699B4E185}" type="presParOf" srcId="{735EBFDE-8F6A-5649-ABE7-60D066EC32D1}" destId="{181E5901-1282-8E41-853C-E212DEBF3FDE}" srcOrd="0" destOrd="0" presId="urn:microsoft.com/office/officeart/2008/layout/VerticalCurvedList"/>
    <dgm:cxn modelId="{6F8E1995-A417-2345-BADF-05EAA0D98E61}" type="presParOf" srcId="{735EBFDE-8F6A-5649-ABE7-60D066EC32D1}" destId="{2B06534B-E7ED-6641-A6E6-9692A73E3533}" srcOrd="1" destOrd="0" presId="urn:microsoft.com/office/officeart/2008/layout/VerticalCurvedList"/>
    <dgm:cxn modelId="{A73B8B86-6163-0B4A-9183-C0E4A2FFF2DD}" type="presParOf" srcId="{735EBFDE-8F6A-5649-ABE7-60D066EC32D1}" destId="{9089BBAC-4BF2-1E40-B895-FACB9F6E38E4}" srcOrd="2" destOrd="0" presId="urn:microsoft.com/office/officeart/2008/layout/VerticalCurvedList"/>
    <dgm:cxn modelId="{8B353648-1499-6143-9BC3-0040E27279C3}" type="presParOf" srcId="{735EBFDE-8F6A-5649-ABE7-60D066EC32D1}" destId="{DECC302E-D723-F94F-855A-78B5DBDC09D7}" srcOrd="3" destOrd="0" presId="urn:microsoft.com/office/officeart/2008/layout/VerticalCurvedList"/>
    <dgm:cxn modelId="{1585B80F-E686-C046-BDA5-4E350DE9FA27}" type="presParOf" srcId="{03AC0832-42F6-9048-AEA4-B8DFD1CE8B84}" destId="{EAC7F0C0-6559-F141-8010-21A5EB7CA896}" srcOrd="1" destOrd="0" presId="urn:microsoft.com/office/officeart/2008/layout/VerticalCurvedList"/>
    <dgm:cxn modelId="{518A3AE7-0037-C444-A8C3-A230E7C62CFE}" type="presParOf" srcId="{03AC0832-42F6-9048-AEA4-B8DFD1CE8B84}" destId="{B5B2E860-45D5-7749-8741-4E62C0A0F656}" srcOrd="2" destOrd="0" presId="urn:microsoft.com/office/officeart/2008/layout/VerticalCurvedList"/>
    <dgm:cxn modelId="{F1D69F8A-10E6-6543-9E12-807359CB5CCE}" type="presParOf" srcId="{B5B2E860-45D5-7749-8741-4E62C0A0F656}" destId="{97C98341-13FD-2C4B-A75F-356BB6AC88F0}" srcOrd="0" destOrd="0" presId="urn:microsoft.com/office/officeart/2008/layout/VerticalCurvedList"/>
    <dgm:cxn modelId="{E6CFD7EB-D3D6-1944-906A-AF34C4E6C094}" type="presParOf" srcId="{03AC0832-42F6-9048-AEA4-B8DFD1CE8B84}" destId="{C233A5DD-E1B3-A54F-B2C7-9239AFF14E4E}" srcOrd="3" destOrd="0" presId="urn:microsoft.com/office/officeart/2008/layout/VerticalCurvedList"/>
    <dgm:cxn modelId="{E38C67E3-5EA2-9040-8E16-40116FF1B1B5}" type="presParOf" srcId="{03AC0832-42F6-9048-AEA4-B8DFD1CE8B84}" destId="{DFD1F546-CB02-D847-9540-BE37BA70E978}" srcOrd="4" destOrd="0" presId="urn:microsoft.com/office/officeart/2008/layout/VerticalCurvedList"/>
    <dgm:cxn modelId="{78FF0FF9-8BF2-7542-91AA-BF76B0B79DB3}" type="presParOf" srcId="{DFD1F546-CB02-D847-9540-BE37BA70E978}" destId="{780EC237-1897-6944-9954-0246B5C4244A}" srcOrd="0" destOrd="0" presId="urn:microsoft.com/office/officeart/2008/layout/VerticalCurvedList"/>
    <dgm:cxn modelId="{C6A9D746-E3A0-8F47-8257-621F3435AE29}" type="presParOf" srcId="{03AC0832-42F6-9048-AEA4-B8DFD1CE8B84}" destId="{40823D14-4E7D-6547-9C70-357AF588BA65}" srcOrd="5" destOrd="0" presId="urn:microsoft.com/office/officeart/2008/layout/VerticalCurvedList"/>
    <dgm:cxn modelId="{AAEF80D1-1AE9-794B-B420-C75C078693D6}" type="presParOf" srcId="{03AC0832-42F6-9048-AEA4-B8DFD1CE8B84}" destId="{7BC44B2F-8C0E-7B41-A19B-BA010A7C09EB}" srcOrd="6" destOrd="0" presId="urn:microsoft.com/office/officeart/2008/layout/VerticalCurvedList"/>
    <dgm:cxn modelId="{8A0636C2-6161-2442-854F-A339C8BA9F05}" type="presParOf" srcId="{7BC44B2F-8C0E-7B41-A19B-BA010A7C09EB}" destId="{FD82BCCA-D9AD-F941-BD5F-069D752E5DC5}"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07B33-7AD1-432E-8CD5-448A2DCA37EA}">
      <dsp:nvSpPr>
        <dsp:cNvPr id="0" name=""/>
        <dsp:cNvSpPr/>
      </dsp:nvSpPr>
      <dsp:spPr>
        <a:xfrm>
          <a:off x="0" y="416400"/>
          <a:ext cx="7543800" cy="630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sp>
    <dsp:sp modelId="{BD55F17F-EFB6-4395-B6B3-2F464227423B}">
      <dsp:nvSpPr>
        <dsp:cNvPr id="0" name=""/>
        <dsp:cNvSpPr/>
      </dsp:nvSpPr>
      <dsp:spPr>
        <a:xfrm>
          <a:off x="377190" y="47400"/>
          <a:ext cx="5280660" cy="738000"/>
        </a:xfrm>
        <a:prstGeom prst="round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111250">
            <a:lnSpc>
              <a:spcPct val="90000"/>
            </a:lnSpc>
            <a:spcBef>
              <a:spcPct val="0"/>
            </a:spcBef>
            <a:spcAft>
              <a:spcPct val="35000"/>
            </a:spcAft>
            <a:buNone/>
          </a:pPr>
          <a:r>
            <a:rPr lang="en-US" sz="2500" b="1" kern="1200">
              <a:latin typeface="Times New Roman" pitchFamily="18" charset="0"/>
              <a:cs typeface="Times New Roman" pitchFamily="18" charset="0"/>
            </a:rPr>
            <a:t>Phần 1</a:t>
          </a:r>
          <a:r>
            <a:rPr lang="en-US" sz="2500" kern="1200">
              <a:latin typeface="Times New Roman" pitchFamily="18" charset="0"/>
              <a:cs typeface="Times New Roman" pitchFamily="18" charset="0"/>
            </a:rPr>
            <a:t>: EVFTA là gì?</a:t>
          </a:r>
          <a:endParaRPr lang="en-US" sz="2500" kern="1200" dirty="0"/>
        </a:p>
      </dsp:txBody>
      <dsp:txXfrm>
        <a:off x="413216" y="83426"/>
        <a:ext cx="5208608" cy="665948"/>
      </dsp:txXfrm>
    </dsp:sp>
    <dsp:sp modelId="{6994D2D9-1E5C-4C5C-811A-E2CF84EE90CC}">
      <dsp:nvSpPr>
        <dsp:cNvPr id="0" name=""/>
        <dsp:cNvSpPr/>
      </dsp:nvSpPr>
      <dsp:spPr>
        <a:xfrm>
          <a:off x="0" y="1550400"/>
          <a:ext cx="7543800" cy="630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sp>
    <dsp:sp modelId="{691267DC-5DBB-414B-80ED-6E2C49192A9A}">
      <dsp:nvSpPr>
        <dsp:cNvPr id="0" name=""/>
        <dsp:cNvSpPr/>
      </dsp:nvSpPr>
      <dsp:spPr>
        <a:xfrm>
          <a:off x="377190" y="1181400"/>
          <a:ext cx="5280660" cy="738000"/>
        </a:xfrm>
        <a:prstGeom prst="round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111250">
            <a:lnSpc>
              <a:spcPct val="90000"/>
            </a:lnSpc>
            <a:spcBef>
              <a:spcPct val="0"/>
            </a:spcBef>
            <a:spcAft>
              <a:spcPct val="35000"/>
            </a:spcAft>
            <a:buNone/>
          </a:pPr>
          <a:r>
            <a:rPr lang="en-US" sz="2500" b="1" kern="1200" dirty="0" err="1">
              <a:latin typeface="Times New Roman" pitchFamily="18" charset="0"/>
              <a:cs typeface="Times New Roman" pitchFamily="18" charset="0"/>
            </a:rPr>
            <a:t>Phần</a:t>
          </a:r>
          <a:r>
            <a:rPr lang="en-US" sz="2500" b="1" kern="1200" dirty="0">
              <a:latin typeface="Times New Roman" pitchFamily="18" charset="0"/>
              <a:cs typeface="Times New Roman" pitchFamily="18" charset="0"/>
            </a:rPr>
            <a:t> 2: </a:t>
          </a:r>
          <a:r>
            <a:rPr lang="en-US" sz="2500" kern="1200" dirty="0" err="1">
              <a:latin typeface="Times New Roman" pitchFamily="18" charset="0"/>
              <a:cs typeface="Times New Roman" pitchFamily="18" charset="0"/>
            </a:rPr>
            <a:t>Thuận</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lợi</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và</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khó</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khăn</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khi</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thực</a:t>
          </a:r>
          <a:r>
            <a:rPr lang="en-US" sz="2500" kern="1200" dirty="0">
              <a:latin typeface="Times New Roman" pitchFamily="18" charset="0"/>
              <a:cs typeface="Times New Roman" pitchFamily="18" charset="0"/>
            </a:rPr>
            <a:t> </a:t>
          </a:r>
          <a:r>
            <a:rPr lang="en-US" sz="2500" kern="1200" dirty="0" err="1">
              <a:latin typeface="Times New Roman" pitchFamily="18" charset="0"/>
              <a:cs typeface="Times New Roman" pitchFamily="18" charset="0"/>
            </a:rPr>
            <a:t>thi</a:t>
          </a:r>
          <a:r>
            <a:rPr lang="en-US" sz="2500" kern="1200" dirty="0">
              <a:latin typeface="Times New Roman" pitchFamily="18" charset="0"/>
              <a:cs typeface="Times New Roman" pitchFamily="18" charset="0"/>
            </a:rPr>
            <a:t> EVFTA</a:t>
          </a:r>
          <a:endParaRPr lang="en-US" sz="2500" kern="1200" dirty="0"/>
        </a:p>
      </dsp:txBody>
      <dsp:txXfrm>
        <a:off x="413216" y="1217426"/>
        <a:ext cx="5208608" cy="665948"/>
      </dsp:txXfrm>
    </dsp:sp>
    <dsp:sp modelId="{EA778664-E589-441E-B912-4DD6531C8132}">
      <dsp:nvSpPr>
        <dsp:cNvPr id="0" name=""/>
        <dsp:cNvSpPr/>
      </dsp:nvSpPr>
      <dsp:spPr>
        <a:xfrm>
          <a:off x="0" y="2684400"/>
          <a:ext cx="7543800" cy="630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sp>
    <dsp:sp modelId="{70138A51-5FCF-49A2-9115-CD6FA98173C8}">
      <dsp:nvSpPr>
        <dsp:cNvPr id="0" name=""/>
        <dsp:cNvSpPr/>
      </dsp:nvSpPr>
      <dsp:spPr>
        <a:xfrm>
          <a:off x="377190" y="2315400"/>
          <a:ext cx="5280660" cy="738000"/>
        </a:xfrm>
        <a:prstGeom prst="round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111250">
            <a:lnSpc>
              <a:spcPct val="90000"/>
            </a:lnSpc>
            <a:spcBef>
              <a:spcPct val="0"/>
            </a:spcBef>
            <a:spcAft>
              <a:spcPct val="35000"/>
            </a:spcAft>
            <a:buNone/>
          </a:pPr>
          <a:r>
            <a:rPr lang="en-GB" sz="2500" b="1" kern="1200"/>
            <a:t>Phần 3: </a:t>
          </a:r>
          <a:r>
            <a:rPr lang="en-GB" sz="2500" kern="1200"/>
            <a:t>Giải pháp thực thi hiệu quả</a:t>
          </a:r>
          <a:endParaRPr lang="en-US" sz="2500" kern="1200" dirty="0"/>
        </a:p>
      </dsp:txBody>
      <dsp:txXfrm>
        <a:off x="413216" y="2351426"/>
        <a:ext cx="5208608" cy="665948"/>
      </dsp:txXfrm>
    </dsp:sp>
    <dsp:sp modelId="{655528EF-A1F7-4EEA-8C23-CD1E54194C67}">
      <dsp:nvSpPr>
        <dsp:cNvPr id="0" name=""/>
        <dsp:cNvSpPr/>
      </dsp:nvSpPr>
      <dsp:spPr>
        <a:xfrm>
          <a:off x="0" y="3818400"/>
          <a:ext cx="7543800" cy="6300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alpha val="90000"/>
              <a:tint val="40000"/>
              <a:hueOff val="0"/>
              <a:satOff val="0"/>
              <a:lumOff val="0"/>
              <a:alphaOff val="0"/>
              <a:shade val="80000"/>
            </a:schemeClr>
          </a:contourClr>
        </a:sp3d>
      </dsp:spPr>
      <dsp:style>
        <a:lnRef idx="1">
          <a:scrgbClr r="0" g="0" b="0"/>
        </a:lnRef>
        <a:fillRef idx="1">
          <a:scrgbClr r="0" g="0" b="0"/>
        </a:fillRef>
        <a:effectRef idx="2">
          <a:scrgbClr r="0" g="0" b="0"/>
        </a:effectRef>
        <a:fontRef idx="minor"/>
      </dsp:style>
    </dsp:sp>
    <dsp:sp modelId="{448C2C4B-E411-44CB-B4C6-95763D7152CC}">
      <dsp:nvSpPr>
        <dsp:cNvPr id="0" name=""/>
        <dsp:cNvSpPr/>
      </dsp:nvSpPr>
      <dsp:spPr>
        <a:xfrm>
          <a:off x="377190" y="3449400"/>
          <a:ext cx="5280660" cy="738000"/>
        </a:xfrm>
        <a:prstGeom prst="roundRect">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111250">
            <a:lnSpc>
              <a:spcPct val="90000"/>
            </a:lnSpc>
            <a:spcBef>
              <a:spcPct val="0"/>
            </a:spcBef>
            <a:spcAft>
              <a:spcPct val="35000"/>
            </a:spcAft>
            <a:buNone/>
          </a:pPr>
          <a:r>
            <a:rPr lang="en-GB" sz="2500" b="1" kern="1200" dirty="0" err="1"/>
            <a:t>Phần</a:t>
          </a:r>
          <a:r>
            <a:rPr lang="en-GB" sz="2500" b="1" kern="1200" dirty="0"/>
            <a:t> 4: </a:t>
          </a:r>
          <a:r>
            <a:rPr lang="en-GB" sz="2500" kern="1200" dirty="0" err="1"/>
            <a:t>Nông</a:t>
          </a:r>
          <a:r>
            <a:rPr lang="en-GB" sz="2500" kern="1200" dirty="0"/>
            <a:t> </a:t>
          </a:r>
          <a:r>
            <a:rPr lang="en-GB" sz="2500" kern="1200" dirty="0" err="1"/>
            <a:t>Nghiệp</a:t>
          </a:r>
          <a:r>
            <a:rPr lang="en-GB" sz="2500" kern="1200" dirty="0"/>
            <a:t> </a:t>
          </a:r>
          <a:r>
            <a:rPr lang="en-GB" sz="2500" kern="1200" dirty="0" err="1"/>
            <a:t>Thái</a:t>
          </a:r>
          <a:r>
            <a:rPr lang="en-GB" sz="2500" kern="1200" dirty="0"/>
            <a:t> </a:t>
          </a:r>
          <a:r>
            <a:rPr lang="en-GB" sz="2500" kern="1200" dirty="0" err="1"/>
            <a:t>Nguyên</a:t>
          </a:r>
          <a:r>
            <a:rPr lang="en-GB" sz="2500" kern="1200" dirty="0"/>
            <a:t> </a:t>
          </a:r>
          <a:r>
            <a:rPr lang="en-GB" sz="2500" kern="1200" dirty="0" err="1"/>
            <a:t>trước</a:t>
          </a:r>
          <a:r>
            <a:rPr lang="en-GB" sz="2500" kern="1200" dirty="0"/>
            <a:t> EVFTA</a:t>
          </a:r>
        </a:p>
      </dsp:txBody>
      <dsp:txXfrm>
        <a:off x="413216" y="3485426"/>
        <a:ext cx="520860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534B-E7ED-6641-A6E6-9692A73E3533}">
      <dsp:nvSpPr>
        <dsp:cNvPr id="0" name=""/>
        <dsp:cNvSpPr/>
      </dsp:nvSpPr>
      <dsp:spPr>
        <a:xfrm>
          <a:off x="-4709284" y="-721883"/>
          <a:ext cx="5609366" cy="5609366"/>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F0C0-6559-F141-8010-21A5EB7CA896}">
      <dsp:nvSpPr>
        <dsp:cNvPr id="0" name=""/>
        <dsp:cNvSpPr/>
      </dsp:nvSpPr>
      <dsp:spPr>
        <a:xfrm>
          <a:off x="578879" y="41656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Giới</a:t>
          </a:r>
          <a:r>
            <a:rPr lang="en-US" sz="2200" kern="1200" dirty="0">
              <a:solidFill>
                <a:schemeClr val="accent1">
                  <a:lumMod val="25000"/>
                </a:schemeClr>
              </a:solidFill>
            </a:rPr>
            <a:t> </a:t>
          </a:r>
          <a:r>
            <a:rPr lang="en-US" sz="2200" kern="1200" dirty="0" err="1">
              <a:solidFill>
                <a:schemeClr val="accent1">
                  <a:lumMod val="25000"/>
                </a:schemeClr>
              </a:solidFill>
            </a:rPr>
            <a:t>thiệu</a:t>
          </a:r>
          <a:r>
            <a:rPr lang="en-US" sz="2200" kern="1200" dirty="0">
              <a:solidFill>
                <a:schemeClr val="accent1">
                  <a:lumMod val="25000"/>
                </a:schemeClr>
              </a:solidFill>
            </a:rPr>
            <a:t> </a:t>
          </a:r>
          <a:r>
            <a:rPr lang="en-US" sz="2200" kern="1200" dirty="0" err="1">
              <a:solidFill>
                <a:schemeClr val="accent1">
                  <a:lumMod val="25000"/>
                </a:schemeClr>
              </a:solidFill>
            </a:rPr>
            <a:t>chung</a:t>
          </a:r>
          <a:endParaRPr lang="en-GB" sz="2200" kern="1200" dirty="0">
            <a:solidFill>
              <a:schemeClr val="accent1">
                <a:lumMod val="25000"/>
              </a:schemeClr>
            </a:solidFill>
          </a:endParaRPr>
        </a:p>
      </dsp:txBody>
      <dsp:txXfrm>
        <a:off x="578879" y="416560"/>
        <a:ext cx="7212929" cy="833120"/>
      </dsp:txXfrm>
    </dsp:sp>
    <dsp:sp modelId="{97C98341-13FD-2C4B-A75F-356BB6AC88F0}">
      <dsp:nvSpPr>
        <dsp:cNvPr id="0" name=""/>
        <dsp:cNvSpPr/>
      </dsp:nvSpPr>
      <dsp:spPr>
        <a:xfrm>
          <a:off x="58179" y="31242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3A5DD-E1B3-A54F-B2C7-9239AFF14E4E}">
      <dsp:nvSpPr>
        <dsp:cNvPr id="0" name=""/>
        <dsp:cNvSpPr/>
      </dsp:nvSpPr>
      <dsp:spPr>
        <a:xfrm>
          <a:off x="881718" y="1666240"/>
          <a:ext cx="6910090"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Một</a:t>
          </a:r>
          <a:r>
            <a:rPr lang="en-US" sz="2200" kern="1200" dirty="0">
              <a:solidFill>
                <a:schemeClr val="accent1">
                  <a:lumMod val="25000"/>
                </a:schemeClr>
              </a:solidFill>
            </a:rPr>
            <a:t> </a:t>
          </a:r>
          <a:r>
            <a:rPr lang="en-US" sz="2200" kern="1200" dirty="0" err="1">
              <a:solidFill>
                <a:schemeClr val="accent1">
                  <a:lumMod val="25000"/>
                </a:schemeClr>
              </a:solidFill>
            </a:rPr>
            <a:t>số</a:t>
          </a:r>
          <a:r>
            <a:rPr lang="en-US" sz="2200" kern="1200" dirty="0">
              <a:solidFill>
                <a:schemeClr val="accent1">
                  <a:lumMod val="25000"/>
                </a:schemeClr>
              </a:solidFill>
            </a:rPr>
            <a:t> </a:t>
          </a:r>
          <a:r>
            <a:rPr lang="en-US" sz="2200" kern="1200" dirty="0" err="1">
              <a:solidFill>
                <a:schemeClr val="accent1">
                  <a:lumMod val="25000"/>
                </a:schemeClr>
              </a:solidFill>
            </a:rPr>
            <a:t>nội</a:t>
          </a:r>
          <a:r>
            <a:rPr lang="en-US" sz="2200" kern="1200" dirty="0">
              <a:solidFill>
                <a:schemeClr val="accent1">
                  <a:lumMod val="25000"/>
                </a:schemeClr>
              </a:solidFill>
            </a:rPr>
            <a:t> dung </a:t>
          </a:r>
          <a:r>
            <a:rPr lang="en-US" sz="2200" kern="1200" dirty="0" err="1">
              <a:solidFill>
                <a:schemeClr val="accent1">
                  <a:lumMod val="25000"/>
                </a:schemeClr>
              </a:solidFill>
            </a:rPr>
            <a:t>chính</a:t>
          </a:r>
          <a:r>
            <a:rPr lang="en-US" sz="2200" kern="1200" dirty="0">
              <a:solidFill>
                <a:schemeClr val="accent1">
                  <a:lumMod val="25000"/>
                </a:schemeClr>
              </a:solidFill>
            </a:rPr>
            <a:t> </a:t>
          </a:r>
          <a:r>
            <a:rPr lang="en-US" sz="2200" kern="1200" dirty="0" err="1">
              <a:solidFill>
                <a:schemeClr val="accent1">
                  <a:lumMod val="25000"/>
                </a:schemeClr>
              </a:solidFill>
            </a:rPr>
            <a:t>của</a:t>
          </a:r>
          <a:r>
            <a:rPr lang="en-US" sz="2200" kern="1200" dirty="0">
              <a:solidFill>
                <a:schemeClr val="accent1">
                  <a:lumMod val="25000"/>
                </a:schemeClr>
              </a:solidFill>
            </a:rPr>
            <a:t> EVFTA</a:t>
          </a:r>
          <a:endParaRPr lang="en-GB" sz="2200" kern="1200" dirty="0">
            <a:solidFill>
              <a:schemeClr val="accent1">
                <a:lumMod val="25000"/>
              </a:schemeClr>
            </a:solidFill>
          </a:endParaRPr>
        </a:p>
      </dsp:txBody>
      <dsp:txXfrm>
        <a:off x="881718" y="1666240"/>
        <a:ext cx="6910090" cy="833120"/>
      </dsp:txXfrm>
    </dsp:sp>
    <dsp:sp modelId="{780EC237-1897-6944-9954-0246B5C4244A}">
      <dsp:nvSpPr>
        <dsp:cNvPr id="0" name=""/>
        <dsp:cNvSpPr/>
      </dsp:nvSpPr>
      <dsp:spPr>
        <a:xfrm>
          <a:off x="361018" y="156210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23D14-4E7D-6547-9C70-357AF588BA65}">
      <dsp:nvSpPr>
        <dsp:cNvPr id="0" name=""/>
        <dsp:cNvSpPr/>
      </dsp:nvSpPr>
      <dsp:spPr>
        <a:xfrm>
          <a:off x="578879" y="291592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Cơ</a:t>
          </a:r>
          <a:r>
            <a:rPr lang="en-US" sz="2200" kern="1200" dirty="0">
              <a:solidFill>
                <a:schemeClr val="accent1">
                  <a:lumMod val="25000"/>
                </a:schemeClr>
              </a:solidFill>
            </a:rPr>
            <a:t> </a:t>
          </a:r>
          <a:r>
            <a:rPr lang="en-US" sz="2200" kern="1200" dirty="0" err="1">
              <a:solidFill>
                <a:schemeClr val="accent1">
                  <a:lumMod val="25000"/>
                </a:schemeClr>
              </a:solidFill>
            </a:rPr>
            <a:t>hội</a:t>
          </a:r>
          <a:r>
            <a:rPr lang="en-US" sz="2200" kern="1200" dirty="0">
              <a:solidFill>
                <a:schemeClr val="accent1">
                  <a:lumMod val="25000"/>
                </a:schemeClr>
              </a:solidFill>
            </a:rPr>
            <a:t> </a:t>
          </a:r>
          <a:r>
            <a:rPr lang="en-US" sz="2200" kern="1200" dirty="0" err="1">
              <a:solidFill>
                <a:schemeClr val="accent1">
                  <a:lumMod val="25000"/>
                </a:schemeClr>
              </a:solidFill>
            </a:rPr>
            <a:t>và</a:t>
          </a:r>
          <a:r>
            <a:rPr lang="en-US" sz="2200" kern="1200" dirty="0">
              <a:solidFill>
                <a:schemeClr val="accent1">
                  <a:lumMod val="25000"/>
                </a:schemeClr>
              </a:solidFill>
            </a:rPr>
            <a:t> </a:t>
          </a:r>
          <a:r>
            <a:rPr lang="en-US" sz="2200" kern="1200" dirty="0" err="1">
              <a:solidFill>
                <a:schemeClr val="accent1">
                  <a:lumMod val="25000"/>
                </a:schemeClr>
              </a:solidFill>
            </a:rPr>
            <a:t>thách</a:t>
          </a:r>
          <a:r>
            <a:rPr lang="en-US" sz="2200" kern="1200" dirty="0">
              <a:solidFill>
                <a:schemeClr val="accent1">
                  <a:lumMod val="25000"/>
                </a:schemeClr>
              </a:solidFill>
            </a:rPr>
            <a:t> </a:t>
          </a:r>
          <a:r>
            <a:rPr lang="en-US" sz="2200" kern="1200" dirty="0" err="1">
              <a:solidFill>
                <a:schemeClr val="accent1">
                  <a:lumMod val="25000"/>
                </a:schemeClr>
              </a:solidFill>
            </a:rPr>
            <a:t>thức</a:t>
          </a:r>
          <a:endParaRPr lang="en-GB" sz="2200" kern="1200" dirty="0">
            <a:solidFill>
              <a:schemeClr val="accent1">
                <a:lumMod val="25000"/>
              </a:schemeClr>
            </a:solidFill>
          </a:endParaRPr>
        </a:p>
      </dsp:txBody>
      <dsp:txXfrm>
        <a:off x="578879" y="2915920"/>
        <a:ext cx="7212929" cy="833120"/>
      </dsp:txXfrm>
    </dsp:sp>
    <dsp:sp modelId="{FD82BCCA-D9AD-F941-BD5F-069D752E5DC5}">
      <dsp:nvSpPr>
        <dsp:cNvPr id="0" name=""/>
        <dsp:cNvSpPr/>
      </dsp:nvSpPr>
      <dsp:spPr>
        <a:xfrm>
          <a:off x="58179" y="281178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534B-E7ED-6641-A6E6-9692A73E3533}">
      <dsp:nvSpPr>
        <dsp:cNvPr id="0" name=""/>
        <dsp:cNvSpPr/>
      </dsp:nvSpPr>
      <dsp:spPr>
        <a:xfrm>
          <a:off x="-4709284" y="-721883"/>
          <a:ext cx="5609366" cy="5609366"/>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F0C0-6559-F141-8010-21A5EB7CA896}">
      <dsp:nvSpPr>
        <dsp:cNvPr id="0" name=""/>
        <dsp:cNvSpPr/>
      </dsp:nvSpPr>
      <dsp:spPr>
        <a:xfrm>
          <a:off x="471406" y="320251"/>
          <a:ext cx="7320401" cy="640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66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Thương</a:t>
          </a:r>
          <a:r>
            <a:rPr lang="en-US" sz="2200" kern="1200" dirty="0">
              <a:solidFill>
                <a:schemeClr val="accent1">
                  <a:lumMod val="25000"/>
                </a:schemeClr>
              </a:solidFill>
            </a:rPr>
            <a:t> </a:t>
          </a:r>
          <a:r>
            <a:rPr lang="en-US" sz="2200" kern="1200" dirty="0" err="1">
              <a:solidFill>
                <a:schemeClr val="accent1">
                  <a:lumMod val="25000"/>
                </a:schemeClr>
              </a:solidFill>
            </a:rPr>
            <a:t>mại</a:t>
          </a:r>
          <a:r>
            <a:rPr lang="en-US" sz="2200" kern="1200" dirty="0">
              <a:solidFill>
                <a:schemeClr val="accent1">
                  <a:lumMod val="25000"/>
                </a:schemeClr>
              </a:solidFill>
            </a:rPr>
            <a:t> </a:t>
          </a:r>
          <a:r>
            <a:rPr lang="en-US" sz="2200" kern="1200" dirty="0" err="1">
              <a:solidFill>
                <a:schemeClr val="accent1">
                  <a:lumMod val="25000"/>
                </a:schemeClr>
              </a:solidFill>
            </a:rPr>
            <a:t>hàng</a:t>
          </a:r>
          <a:r>
            <a:rPr lang="en-US" sz="2200" kern="1200" dirty="0">
              <a:solidFill>
                <a:schemeClr val="accent1">
                  <a:lumMod val="25000"/>
                </a:schemeClr>
              </a:solidFill>
            </a:rPr>
            <a:t> </a:t>
          </a:r>
          <a:r>
            <a:rPr lang="en-US" sz="2200" kern="1200" dirty="0" err="1">
              <a:solidFill>
                <a:schemeClr val="accent1">
                  <a:lumMod val="25000"/>
                </a:schemeClr>
              </a:solidFill>
            </a:rPr>
            <a:t>hóa</a:t>
          </a:r>
          <a:r>
            <a:rPr lang="en-US" sz="2200" kern="1200" dirty="0">
              <a:solidFill>
                <a:schemeClr val="accent1">
                  <a:lumMod val="25000"/>
                </a:schemeClr>
              </a:solidFill>
            </a:rPr>
            <a:t> (</a:t>
          </a:r>
          <a:r>
            <a:rPr lang="en-US" sz="2200" kern="1200" dirty="0" err="1">
              <a:solidFill>
                <a:schemeClr val="accent1">
                  <a:lumMod val="25000"/>
                </a:schemeClr>
              </a:solidFill>
            </a:rPr>
            <a:t>hàng</a:t>
          </a:r>
          <a:r>
            <a:rPr lang="en-US" sz="2200" kern="1200" dirty="0">
              <a:solidFill>
                <a:schemeClr val="accent1">
                  <a:lumMod val="25000"/>
                </a:schemeClr>
              </a:solidFill>
            </a:rPr>
            <a:t> </a:t>
          </a:r>
          <a:r>
            <a:rPr lang="en-US" sz="2200" kern="1200" dirty="0" err="1">
              <a:solidFill>
                <a:schemeClr val="accent1">
                  <a:lumMod val="25000"/>
                </a:schemeClr>
              </a:solidFill>
            </a:rPr>
            <a:t>rào</a:t>
          </a:r>
          <a:r>
            <a:rPr lang="en-US" sz="2200" kern="1200" dirty="0">
              <a:solidFill>
                <a:schemeClr val="accent1">
                  <a:lumMod val="25000"/>
                </a:schemeClr>
              </a:solidFill>
            </a:rPr>
            <a:t> </a:t>
          </a:r>
          <a:r>
            <a:rPr lang="en-US" sz="2200" kern="1200" dirty="0" err="1">
              <a:solidFill>
                <a:schemeClr val="accent1">
                  <a:lumMod val="25000"/>
                </a:schemeClr>
              </a:solidFill>
            </a:rPr>
            <a:t>thuế</a:t>
          </a:r>
          <a:r>
            <a:rPr lang="en-US" sz="2200" kern="1200" dirty="0">
              <a:solidFill>
                <a:schemeClr val="accent1">
                  <a:lumMod val="25000"/>
                </a:schemeClr>
              </a:solidFill>
            </a:rPr>
            <a:t> </a:t>
          </a:r>
          <a:r>
            <a:rPr lang="en-US" sz="2200" kern="1200" dirty="0" err="1">
              <a:solidFill>
                <a:schemeClr val="accent1">
                  <a:lumMod val="25000"/>
                </a:schemeClr>
              </a:solidFill>
            </a:rPr>
            <a:t>quan</a:t>
          </a:r>
          <a:r>
            <a:rPr lang="en-US" sz="2200" kern="1200" dirty="0">
              <a:solidFill>
                <a:schemeClr val="accent1">
                  <a:lumMod val="25000"/>
                </a:schemeClr>
              </a:solidFill>
            </a:rPr>
            <a:t>, phi </a:t>
          </a:r>
          <a:r>
            <a:rPr lang="en-US" sz="2200" kern="1200" dirty="0" err="1">
              <a:solidFill>
                <a:schemeClr val="accent1">
                  <a:lumMod val="25000"/>
                </a:schemeClr>
              </a:solidFill>
            </a:rPr>
            <a:t>thuế</a:t>
          </a:r>
          <a:r>
            <a:rPr lang="en-US" sz="2200" kern="1200" dirty="0">
              <a:solidFill>
                <a:schemeClr val="accent1">
                  <a:lumMod val="25000"/>
                </a:schemeClr>
              </a:solidFill>
            </a:rPr>
            <a:t> </a:t>
          </a:r>
          <a:r>
            <a:rPr lang="en-US" sz="2200" kern="1200" dirty="0" err="1">
              <a:solidFill>
                <a:schemeClr val="accent1">
                  <a:lumMod val="25000"/>
                </a:schemeClr>
              </a:solidFill>
            </a:rPr>
            <a:t>quan</a:t>
          </a:r>
          <a:r>
            <a:rPr lang="en-US" sz="2200" kern="1200" dirty="0">
              <a:solidFill>
                <a:schemeClr val="accent1">
                  <a:lumMod val="25000"/>
                </a:schemeClr>
              </a:solidFill>
            </a:rPr>
            <a:t>)</a:t>
          </a:r>
        </a:p>
      </dsp:txBody>
      <dsp:txXfrm>
        <a:off x="471406" y="320251"/>
        <a:ext cx="7320401" cy="640835"/>
      </dsp:txXfrm>
    </dsp:sp>
    <dsp:sp modelId="{97C98341-13FD-2C4B-A75F-356BB6AC88F0}">
      <dsp:nvSpPr>
        <dsp:cNvPr id="0" name=""/>
        <dsp:cNvSpPr/>
      </dsp:nvSpPr>
      <dsp:spPr>
        <a:xfrm>
          <a:off x="70884" y="240146"/>
          <a:ext cx="801044" cy="8010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9879A-06D5-1F49-AE98-BB4DE6AA5A11}">
      <dsp:nvSpPr>
        <dsp:cNvPr id="0" name=""/>
        <dsp:cNvSpPr/>
      </dsp:nvSpPr>
      <dsp:spPr>
        <a:xfrm>
          <a:off x="838812" y="1281671"/>
          <a:ext cx="6952996" cy="640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66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Sở</a:t>
          </a:r>
          <a:r>
            <a:rPr lang="en-US" sz="2200" kern="1200" dirty="0">
              <a:solidFill>
                <a:schemeClr val="accent1">
                  <a:lumMod val="25000"/>
                </a:schemeClr>
              </a:solidFill>
            </a:rPr>
            <a:t> </a:t>
          </a:r>
          <a:r>
            <a:rPr lang="en-US" sz="2200" kern="1200" dirty="0" err="1">
              <a:solidFill>
                <a:schemeClr val="accent1">
                  <a:lumMod val="25000"/>
                </a:schemeClr>
              </a:solidFill>
            </a:rPr>
            <a:t>hữu</a:t>
          </a:r>
          <a:r>
            <a:rPr lang="en-US" sz="2200" kern="1200" dirty="0">
              <a:solidFill>
                <a:schemeClr val="accent1">
                  <a:lumMod val="25000"/>
                </a:schemeClr>
              </a:solidFill>
            </a:rPr>
            <a:t> </a:t>
          </a:r>
          <a:r>
            <a:rPr lang="en-US" sz="2200" kern="1200" dirty="0" err="1">
              <a:solidFill>
                <a:schemeClr val="accent1">
                  <a:lumMod val="25000"/>
                </a:schemeClr>
              </a:solidFill>
            </a:rPr>
            <a:t>trí</a:t>
          </a:r>
          <a:r>
            <a:rPr lang="en-US" sz="2200" kern="1200" dirty="0">
              <a:solidFill>
                <a:schemeClr val="accent1">
                  <a:lumMod val="25000"/>
                </a:schemeClr>
              </a:solidFill>
            </a:rPr>
            <a:t> </a:t>
          </a:r>
          <a:r>
            <a:rPr lang="en-US" sz="2200" kern="1200" dirty="0" err="1">
              <a:solidFill>
                <a:schemeClr val="accent1">
                  <a:lumMod val="25000"/>
                </a:schemeClr>
              </a:solidFill>
            </a:rPr>
            <a:t>tuệ</a:t>
          </a:r>
          <a:endParaRPr lang="en-GB" sz="2200" kern="1200" dirty="0">
            <a:solidFill>
              <a:schemeClr val="accent1">
                <a:lumMod val="25000"/>
              </a:schemeClr>
            </a:solidFill>
          </a:endParaRPr>
        </a:p>
      </dsp:txBody>
      <dsp:txXfrm>
        <a:off x="838812" y="1281671"/>
        <a:ext cx="6952996" cy="640835"/>
      </dsp:txXfrm>
    </dsp:sp>
    <dsp:sp modelId="{4A77B2BC-2624-E74C-A960-762BE9F61FBC}">
      <dsp:nvSpPr>
        <dsp:cNvPr id="0" name=""/>
        <dsp:cNvSpPr/>
      </dsp:nvSpPr>
      <dsp:spPr>
        <a:xfrm>
          <a:off x="438290" y="1201567"/>
          <a:ext cx="801044" cy="8010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C8763-5828-CF42-9C4C-9694B976DA8D}">
      <dsp:nvSpPr>
        <dsp:cNvPr id="0" name=""/>
        <dsp:cNvSpPr/>
      </dsp:nvSpPr>
      <dsp:spPr>
        <a:xfrm>
          <a:off x="838812" y="2243092"/>
          <a:ext cx="6952996" cy="640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66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Quy</a:t>
          </a:r>
          <a:r>
            <a:rPr lang="en-US" sz="2200" kern="1200" dirty="0">
              <a:solidFill>
                <a:schemeClr val="accent1">
                  <a:lumMod val="25000"/>
                </a:schemeClr>
              </a:solidFill>
            </a:rPr>
            <a:t> </a:t>
          </a:r>
          <a:r>
            <a:rPr lang="en-US" sz="2200" kern="1200" dirty="0" err="1">
              <a:solidFill>
                <a:schemeClr val="accent1">
                  <a:lumMod val="25000"/>
                </a:schemeClr>
              </a:solidFill>
            </a:rPr>
            <a:t>tắc</a:t>
          </a:r>
          <a:r>
            <a:rPr lang="en-US" sz="2200" kern="1200" dirty="0">
              <a:solidFill>
                <a:schemeClr val="accent1">
                  <a:lumMod val="25000"/>
                </a:schemeClr>
              </a:solidFill>
            </a:rPr>
            <a:t> </a:t>
          </a:r>
          <a:r>
            <a:rPr lang="en-US" sz="2200" kern="1200" dirty="0" err="1">
              <a:solidFill>
                <a:schemeClr val="accent1">
                  <a:lumMod val="25000"/>
                </a:schemeClr>
              </a:solidFill>
            </a:rPr>
            <a:t>xuất</a:t>
          </a:r>
          <a:r>
            <a:rPr lang="en-US" sz="2200" kern="1200" dirty="0">
              <a:solidFill>
                <a:schemeClr val="accent1">
                  <a:lumMod val="25000"/>
                </a:schemeClr>
              </a:solidFill>
            </a:rPr>
            <a:t> </a:t>
          </a:r>
          <a:r>
            <a:rPr lang="en-US" sz="2200" kern="1200" dirty="0" err="1">
              <a:solidFill>
                <a:schemeClr val="accent1">
                  <a:lumMod val="25000"/>
                </a:schemeClr>
              </a:solidFill>
            </a:rPr>
            <a:t>xứ</a:t>
          </a:r>
          <a:endParaRPr lang="en-GB" sz="2200" kern="1200" dirty="0">
            <a:solidFill>
              <a:schemeClr val="accent1">
                <a:lumMod val="25000"/>
              </a:schemeClr>
            </a:solidFill>
          </a:endParaRPr>
        </a:p>
      </dsp:txBody>
      <dsp:txXfrm>
        <a:off x="838812" y="2243092"/>
        <a:ext cx="6952996" cy="640835"/>
      </dsp:txXfrm>
    </dsp:sp>
    <dsp:sp modelId="{780EC237-1897-6944-9954-0246B5C4244A}">
      <dsp:nvSpPr>
        <dsp:cNvPr id="0" name=""/>
        <dsp:cNvSpPr/>
      </dsp:nvSpPr>
      <dsp:spPr>
        <a:xfrm>
          <a:off x="438290" y="2162987"/>
          <a:ext cx="801044" cy="8010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9D264-EE2B-FB43-80C4-74D99CDB9868}">
      <dsp:nvSpPr>
        <dsp:cNvPr id="0" name=""/>
        <dsp:cNvSpPr/>
      </dsp:nvSpPr>
      <dsp:spPr>
        <a:xfrm>
          <a:off x="471406" y="3204512"/>
          <a:ext cx="7320401" cy="640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66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Thương</a:t>
          </a:r>
          <a:r>
            <a:rPr lang="en-US" sz="2200" kern="1200" dirty="0">
              <a:solidFill>
                <a:schemeClr val="accent1">
                  <a:lumMod val="25000"/>
                </a:schemeClr>
              </a:solidFill>
            </a:rPr>
            <a:t> </a:t>
          </a:r>
          <a:r>
            <a:rPr lang="en-US" sz="2200" kern="1200" dirty="0" err="1">
              <a:solidFill>
                <a:schemeClr val="accent1">
                  <a:lumMod val="25000"/>
                </a:schemeClr>
              </a:solidFill>
            </a:rPr>
            <a:t>mại</a:t>
          </a:r>
          <a:r>
            <a:rPr lang="en-US" sz="2200" kern="1200" dirty="0">
              <a:solidFill>
                <a:schemeClr val="accent1">
                  <a:lumMod val="25000"/>
                </a:schemeClr>
              </a:solidFill>
            </a:rPr>
            <a:t> </a:t>
          </a:r>
          <a:r>
            <a:rPr lang="en-US" sz="2200" kern="1200" dirty="0" err="1">
              <a:solidFill>
                <a:schemeClr val="accent1">
                  <a:lumMod val="25000"/>
                </a:schemeClr>
              </a:solidFill>
            </a:rPr>
            <a:t>dịch</a:t>
          </a:r>
          <a:r>
            <a:rPr lang="en-US" sz="2200" kern="1200" dirty="0">
              <a:solidFill>
                <a:schemeClr val="accent1">
                  <a:lumMod val="25000"/>
                </a:schemeClr>
              </a:solidFill>
            </a:rPr>
            <a:t> </a:t>
          </a:r>
          <a:r>
            <a:rPr lang="en-US" sz="2200" kern="1200" dirty="0" err="1">
              <a:solidFill>
                <a:schemeClr val="accent1">
                  <a:lumMod val="25000"/>
                </a:schemeClr>
              </a:solidFill>
            </a:rPr>
            <a:t>vụ</a:t>
          </a:r>
          <a:r>
            <a:rPr lang="en-US" sz="2200" kern="1200" dirty="0">
              <a:solidFill>
                <a:schemeClr val="accent1">
                  <a:lumMod val="25000"/>
                </a:schemeClr>
              </a:solidFill>
            </a:rPr>
            <a:t> </a:t>
          </a:r>
          <a:r>
            <a:rPr lang="en-US" sz="2200" kern="1200" dirty="0" err="1">
              <a:solidFill>
                <a:schemeClr val="accent1">
                  <a:lumMod val="25000"/>
                </a:schemeClr>
              </a:solidFill>
            </a:rPr>
            <a:t>và</a:t>
          </a:r>
          <a:r>
            <a:rPr lang="en-US" sz="2200" kern="1200" dirty="0">
              <a:solidFill>
                <a:schemeClr val="accent1">
                  <a:lumMod val="25000"/>
                </a:schemeClr>
              </a:solidFill>
            </a:rPr>
            <a:t> </a:t>
          </a:r>
          <a:r>
            <a:rPr lang="en-US" sz="2200" kern="1200" dirty="0" err="1">
              <a:solidFill>
                <a:schemeClr val="accent1">
                  <a:lumMod val="25000"/>
                </a:schemeClr>
              </a:solidFill>
            </a:rPr>
            <a:t>đầu</a:t>
          </a:r>
          <a:r>
            <a:rPr lang="en-US" sz="2200" kern="1200" dirty="0">
              <a:solidFill>
                <a:schemeClr val="accent1">
                  <a:lumMod val="25000"/>
                </a:schemeClr>
              </a:solidFill>
            </a:rPr>
            <a:t> </a:t>
          </a:r>
          <a:r>
            <a:rPr lang="en-US" sz="2200" kern="1200" dirty="0" err="1">
              <a:solidFill>
                <a:schemeClr val="accent1">
                  <a:lumMod val="25000"/>
                </a:schemeClr>
              </a:solidFill>
            </a:rPr>
            <a:t>tư</a:t>
          </a:r>
          <a:endParaRPr lang="en-GB" sz="2200" kern="1200" dirty="0">
            <a:solidFill>
              <a:schemeClr val="accent1">
                <a:lumMod val="25000"/>
              </a:schemeClr>
            </a:solidFill>
          </a:endParaRPr>
        </a:p>
      </dsp:txBody>
      <dsp:txXfrm>
        <a:off x="471406" y="3204512"/>
        <a:ext cx="7320401" cy="640835"/>
      </dsp:txXfrm>
    </dsp:sp>
    <dsp:sp modelId="{FD82BCCA-D9AD-F941-BD5F-069D752E5DC5}">
      <dsp:nvSpPr>
        <dsp:cNvPr id="0" name=""/>
        <dsp:cNvSpPr/>
      </dsp:nvSpPr>
      <dsp:spPr>
        <a:xfrm>
          <a:off x="70884" y="3124408"/>
          <a:ext cx="801044" cy="8010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534B-E7ED-6641-A6E6-9692A73E3533}">
      <dsp:nvSpPr>
        <dsp:cNvPr id="0" name=""/>
        <dsp:cNvSpPr/>
      </dsp:nvSpPr>
      <dsp:spPr>
        <a:xfrm>
          <a:off x="-4709284" y="-721883"/>
          <a:ext cx="5609366" cy="5609366"/>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F0C0-6559-F141-8010-21A5EB7CA896}">
      <dsp:nvSpPr>
        <dsp:cNvPr id="0" name=""/>
        <dsp:cNvSpPr/>
      </dsp:nvSpPr>
      <dsp:spPr>
        <a:xfrm>
          <a:off x="578879" y="41656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Thuận</a:t>
          </a:r>
          <a:r>
            <a:rPr lang="en-US" sz="2200" kern="1200" dirty="0">
              <a:solidFill>
                <a:schemeClr val="accent1">
                  <a:lumMod val="25000"/>
                </a:schemeClr>
              </a:solidFill>
            </a:rPr>
            <a:t> </a:t>
          </a:r>
          <a:r>
            <a:rPr lang="en-US" sz="2200" kern="1200" dirty="0" err="1">
              <a:solidFill>
                <a:schemeClr val="accent1">
                  <a:lumMod val="25000"/>
                </a:schemeClr>
              </a:solidFill>
            </a:rPr>
            <a:t>lợi</a:t>
          </a:r>
          <a:r>
            <a:rPr lang="en-US" sz="2200" kern="1200" dirty="0">
              <a:solidFill>
                <a:schemeClr val="accent1">
                  <a:lumMod val="25000"/>
                </a:schemeClr>
              </a:solidFill>
            </a:rPr>
            <a:t> </a:t>
          </a:r>
          <a:r>
            <a:rPr lang="en-US" sz="2200" kern="1200" dirty="0" err="1">
              <a:solidFill>
                <a:schemeClr val="accent1">
                  <a:lumMod val="25000"/>
                </a:schemeClr>
              </a:solidFill>
            </a:rPr>
            <a:t>khi</a:t>
          </a:r>
          <a:r>
            <a:rPr lang="en-US" sz="2200" kern="1200" dirty="0">
              <a:solidFill>
                <a:schemeClr val="accent1">
                  <a:lumMod val="25000"/>
                </a:schemeClr>
              </a:solidFill>
            </a:rPr>
            <a:t> </a:t>
          </a:r>
          <a:r>
            <a:rPr lang="en-US" sz="2200" kern="1200" dirty="0" err="1">
              <a:solidFill>
                <a:schemeClr val="accent1">
                  <a:lumMod val="25000"/>
                </a:schemeClr>
              </a:solidFill>
            </a:rPr>
            <a:t>thực</a:t>
          </a:r>
          <a:r>
            <a:rPr lang="en-US" sz="2200" kern="1200" dirty="0">
              <a:solidFill>
                <a:schemeClr val="accent1">
                  <a:lumMod val="25000"/>
                </a:schemeClr>
              </a:solidFill>
            </a:rPr>
            <a:t> </a:t>
          </a:r>
          <a:r>
            <a:rPr lang="en-US" sz="2200" kern="1200" dirty="0" err="1">
              <a:solidFill>
                <a:schemeClr val="accent1">
                  <a:lumMod val="25000"/>
                </a:schemeClr>
              </a:solidFill>
            </a:rPr>
            <a:t>thi</a:t>
          </a:r>
          <a:r>
            <a:rPr lang="en-US" sz="2200" kern="1200" dirty="0">
              <a:solidFill>
                <a:schemeClr val="accent1">
                  <a:lumMod val="25000"/>
                </a:schemeClr>
              </a:solidFill>
            </a:rPr>
            <a:t> EVFTA</a:t>
          </a:r>
          <a:endParaRPr lang="en-GB" sz="2200" kern="1200" dirty="0">
            <a:solidFill>
              <a:schemeClr val="accent1">
                <a:lumMod val="25000"/>
              </a:schemeClr>
            </a:solidFill>
          </a:endParaRPr>
        </a:p>
      </dsp:txBody>
      <dsp:txXfrm>
        <a:off x="578879" y="416560"/>
        <a:ext cx="7212929" cy="833120"/>
      </dsp:txXfrm>
    </dsp:sp>
    <dsp:sp modelId="{97C98341-13FD-2C4B-A75F-356BB6AC88F0}">
      <dsp:nvSpPr>
        <dsp:cNvPr id="0" name=""/>
        <dsp:cNvSpPr/>
      </dsp:nvSpPr>
      <dsp:spPr>
        <a:xfrm>
          <a:off x="58179" y="31242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3A5DD-E1B3-A54F-B2C7-9239AFF14E4E}">
      <dsp:nvSpPr>
        <dsp:cNvPr id="0" name=""/>
        <dsp:cNvSpPr/>
      </dsp:nvSpPr>
      <dsp:spPr>
        <a:xfrm>
          <a:off x="881718" y="1666240"/>
          <a:ext cx="6910090"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Khó</a:t>
          </a:r>
          <a:r>
            <a:rPr lang="en-US" sz="2200" kern="1200" dirty="0">
              <a:solidFill>
                <a:schemeClr val="accent1">
                  <a:lumMod val="25000"/>
                </a:schemeClr>
              </a:solidFill>
            </a:rPr>
            <a:t> </a:t>
          </a:r>
          <a:r>
            <a:rPr lang="en-US" sz="2200" kern="1200" dirty="0" err="1">
              <a:solidFill>
                <a:schemeClr val="accent1">
                  <a:lumMod val="25000"/>
                </a:schemeClr>
              </a:solidFill>
            </a:rPr>
            <a:t>khăn</a:t>
          </a:r>
          <a:r>
            <a:rPr lang="en-US" sz="2200" kern="1200" dirty="0">
              <a:solidFill>
                <a:schemeClr val="accent1">
                  <a:lumMod val="25000"/>
                </a:schemeClr>
              </a:solidFill>
            </a:rPr>
            <a:t> </a:t>
          </a:r>
          <a:r>
            <a:rPr lang="en-US" sz="2200" kern="1200" dirty="0" err="1">
              <a:solidFill>
                <a:schemeClr val="accent1">
                  <a:lumMod val="25000"/>
                </a:schemeClr>
              </a:solidFill>
            </a:rPr>
            <a:t>khi</a:t>
          </a:r>
          <a:r>
            <a:rPr lang="en-US" sz="2200" kern="1200" dirty="0">
              <a:solidFill>
                <a:schemeClr val="accent1">
                  <a:lumMod val="25000"/>
                </a:schemeClr>
              </a:solidFill>
            </a:rPr>
            <a:t> </a:t>
          </a:r>
          <a:r>
            <a:rPr lang="en-US" sz="2200" kern="1200" dirty="0" err="1">
              <a:solidFill>
                <a:schemeClr val="accent1">
                  <a:lumMod val="25000"/>
                </a:schemeClr>
              </a:solidFill>
            </a:rPr>
            <a:t>thực</a:t>
          </a:r>
          <a:r>
            <a:rPr lang="en-US" sz="2200" kern="1200" dirty="0">
              <a:solidFill>
                <a:schemeClr val="accent1">
                  <a:lumMod val="25000"/>
                </a:schemeClr>
              </a:solidFill>
            </a:rPr>
            <a:t> </a:t>
          </a:r>
          <a:r>
            <a:rPr lang="en-US" sz="2200" kern="1200" dirty="0" err="1">
              <a:solidFill>
                <a:schemeClr val="accent1">
                  <a:lumMod val="25000"/>
                </a:schemeClr>
              </a:solidFill>
            </a:rPr>
            <a:t>thi</a:t>
          </a:r>
          <a:r>
            <a:rPr lang="en-US" sz="2200" kern="1200" dirty="0">
              <a:solidFill>
                <a:schemeClr val="accent1">
                  <a:lumMod val="25000"/>
                </a:schemeClr>
              </a:solidFill>
            </a:rPr>
            <a:t> EVFTA</a:t>
          </a:r>
          <a:endParaRPr lang="en-GB" sz="2200" kern="1200" dirty="0">
            <a:solidFill>
              <a:schemeClr val="accent1">
                <a:lumMod val="25000"/>
              </a:schemeClr>
            </a:solidFill>
          </a:endParaRPr>
        </a:p>
      </dsp:txBody>
      <dsp:txXfrm>
        <a:off x="881718" y="1666240"/>
        <a:ext cx="6910090" cy="833120"/>
      </dsp:txXfrm>
    </dsp:sp>
    <dsp:sp modelId="{780EC237-1897-6944-9954-0246B5C4244A}">
      <dsp:nvSpPr>
        <dsp:cNvPr id="0" name=""/>
        <dsp:cNvSpPr/>
      </dsp:nvSpPr>
      <dsp:spPr>
        <a:xfrm>
          <a:off x="361018" y="156210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23D14-4E7D-6547-9C70-357AF588BA65}">
      <dsp:nvSpPr>
        <dsp:cNvPr id="0" name=""/>
        <dsp:cNvSpPr/>
      </dsp:nvSpPr>
      <dsp:spPr>
        <a:xfrm>
          <a:off x="578879" y="291592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Tiềm</a:t>
          </a:r>
          <a:r>
            <a:rPr lang="en-US" sz="2200" kern="1200" dirty="0">
              <a:solidFill>
                <a:schemeClr val="accent1">
                  <a:lumMod val="25000"/>
                </a:schemeClr>
              </a:solidFill>
            </a:rPr>
            <a:t> </a:t>
          </a:r>
          <a:r>
            <a:rPr lang="en-US" sz="2200" kern="1200" dirty="0" err="1">
              <a:solidFill>
                <a:schemeClr val="accent1">
                  <a:lumMod val="25000"/>
                </a:schemeClr>
              </a:solidFill>
            </a:rPr>
            <a:t>năng</a:t>
          </a:r>
          <a:r>
            <a:rPr lang="en-US" sz="2200" kern="1200" dirty="0">
              <a:solidFill>
                <a:schemeClr val="accent1">
                  <a:lumMod val="25000"/>
                </a:schemeClr>
              </a:solidFill>
            </a:rPr>
            <a:t> </a:t>
          </a:r>
          <a:r>
            <a:rPr lang="en-US" sz="2200" kern="1200" dirty="0" err="1">
              <a:solidFill>
                <a:schemeClr val="accent1">
                  <a:lumMod val="25000"/>
                </a:schemeClr>
              </a:solidFill>
            </a:rPr>
            <a:t>và</a:t>
          </a:r>
          <a:r>
            <a:rPr lang="en-US" sz="2200" kern="1200" dirty="0">
              <a:solidFill>
                <a:schemeClr val="accent1">
                  <a:lumMod val="25000"/>
                </a:schemeClr>
              </a:solidFill>
            </a:rPr>
            <a:t> </a:t>
          </a:r>
          <a:r>
            <a:rPr lang="en-US" sz="2200" kern="1200" dirty="0" err="1">
              <a:solidFill>
                <a:schemeClr val="accent1">
                  <a:lumMod val="25000"/>
                </a:schemeClr>
              </a:solidFill>
            </a:rPr>
            <a:t>thách</a:t>
          </a:r>
          <a:r>
            <a:rPr lang="en-US" sz="2200" kern="1200" dirty="0">
              <a:solidFill>
                <a:schemeClr val="accent1">
                  <a:lumMod val="25000"/>
                </a:schemeClr>
              </a:solidFill>
            </a:rPr>
            <a:t> </a:t>
          </a:r>
          <a:r>
            <a:rPr lang="en-US" sz="2200" kern="1200" dirty="0" err="1">
              <a:solidFill>
                <a:schemeClr val="accent1">
                  <a:lumMod val="25000"/>
                </a:schemeClr>
              </a:solidFill>
            </a:rPr>
            <a:t>thức</a:t>
          </a:r>
          <a:r>
            <a:rPr lang="en-US" sz="2200" kern="1200" dirty="0">
              <a:solidFill>
                <a:schemeClr val="accent1">
                  <a:lumMod val="25000"/>
                </a:schemeClr>
              </a:solidFill>
            </a:rPr>
            <a:t> </a:t>
          </a:r>
          <a:r>
            <a:rPr lang="en-US" sz="2200" kern="1200" dirty="0" err="1">
              <a:solidFill>
                <a:schemeClr val="accent1">
                  <a:lumMod val="25000"/>
                </a:schemeClr>
              </a:solidFill>
            </a:rPr>
            <a:t>của</a:t>
          </a:r>
          <a:r>
            <a:rPr lang="en-US" sz="2200" kern="1200" dirty="0">
              <a:solidFill>
                <a:schemeClr val="accent1">
                  <a:lumMod val="25000"/>
                </a:schemeClr>
              </a:solidFill>
            </a:rPr>
            <a:t> </a:t>
          </a:r>
          <a:r>
            <a:rPr lang="en-US" sz="2200" kern="1200" dirty="0" err="1">
              <a:solidFill>
                <a:schemeClr val="accent1">
                  <a:lumMod val="25000"/>
                </a:schemeClr>
              </a:solidFill>
            </a:rPr>
            <a:t>ngành</a:t>
          </a:r>
          <a:r>
            <a:rPr lang="en-US" sz="2200" kern="1200" dirty="0">
              <a:solidFill>
                <a:schemeClr val="accent1">
                  <a:lumMod val="25000"/>
                </a:schemeClr>
              </a:solidFill>
            </a:rPr>
            <a:t> </a:t>
          </a:r>
          <a:r>
            <a:rPr lang="en-US" sz="2200" kern="1200" dirty="0" err="1">
              <a:solidFill>
                <a:schemeClr val="accent1">
                  <a:lumMod val="25000"/>
                </a:schemeClr>
              </a:solidFill>
            </a:rPr>
            <a:t>hàng</a:t>
          </a:r>
          <a:r>
            <a:rPr lang="en-US" sz="2200" kern="1200" dirty="0">
              <a:solidFill>
                <a:schemeClr val="accent1">
                  <a:lumMod val="25000"/>
                </a:schemeClr>
              </a:solidFill>
            </a:rPr>
            <a:t> </a:t>
          </a:r>
          <a:r>
            <a:rPr lang="en-US" sz="2200" kern="1200" dirty="0" err="1">
              <a:solidFill>
                <a:schemeClr val="accent1">
                  <a:lumMod val="25000"/>
                </a:schemeClr>
              </a:solidFill>
            </a:rPr>
            <a:t>xuất</a:t>
          </a:r>
          <a:r>
            <a:rPr lang="en-US" sz="2200" kern="1200" dirty="0">
              <a:solidFill>
                <a:schemeClr val="accent1">
                  <a:lumMod val="25000"/>
                </a:schemeClr>
              </a:solidFill>
            </a:rPr>
            <a:t> </a:t>
          </a:r>
          <a:r>
            <a:rPr lang="en-US" sz="2200" kern="1200" dirty="0" err="1">
              <a:solidFill>
                <a:schemeClr val="accent1">
                  <a:lumMod val="25000"/>
                </a:schemeClr>
              </a:solidFill>
            </a:rPr>
            <a:t>khẩu</a:t>
          </a:r>
          <a:endParaRPr lang="en-GB" sz="2200" kern="1200" dirty="0">
            <a:solidFill>
              <a:schemeClr val="accent1">
                <a:lumMod val="25000"/>
              </a:schemeClr>
            </a:solidFill>
          </a:endParaRPr>
        </a:p>
      </dsp:txBody>
      <dsp:txXfrm>
        <a:off x="578879" y="2915920"/>
        <a:ext cx="7212929" cy="833120"/>
      </dsp:txXfrm>
    </dsp:sp>
    <dsp:sp modelId="{FD82BCCA-D9AD-F941-BD5F-069D752E5DC5}">
      <dsp:nvSpPr>
        <dsp:cNvPr id="0" name=""/>
        <dsp:cNvSpPr/>
      </dsp:nvSpPr>
      <dsp:spPr>
        <a:xfrm>
          <a:off x="58179" y="281178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B5FB0-09ED-4FB2-BB9D-85D80FB521FC}">
      <dsp:nvSpPr>
        <dsp:cNvPr id="0" name=""/>
        <dsp:cNvSpPr/>
      </dsp:nvSpPr>
      <dsp:spPr>
        <a:xfrm>
          <a:off x="3882" y="208591"/>
          <a:ext cx="3664939" cy="654369"/>
        </a:xfrm>
        <a:prstGeom prst="roundRect">
          <a:avLst>
            <a:gd name="adj" fmla="val 10000"/>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l" defTabSz="800100">
            <a:lnSpc>
              <a:spcPct val="100000"/>
            </a:lnSpc>
            <a:spcBef>
              <a:spcPct val="0"/>
            </a:spcBef>
            <a:spcAft>
              <a:spcPts val="0"/>
            </a:spcAft>
            <a:buNone/>
          </a:pPr>
          <a:r>
            <a:rPr lang="en-US" sz="1800" b="1" kern="1200">
              <a:solidFill>
                <a:schemeClr val="accent4">
                  <a:lumMod val="50000"/>
                </a:schemeClr>
              </a:solidFill>
            </a:rPr>
            <a:t>2.3.1 Các mặt hàng xuất khẩu chính</a:t>
          </a:r>
          <a:endParaRPr lang="en-US" sz="1800" kern="1200" dirty="0">
            <a:solidFill>
              <a:schemeClr val="accent4">
                <a:lumMod val="50000"/>
              </a:schemeClr>
            </a:solidFill>
          </a:endParaRPr>
        </a:p>
      </dsp:txBody>
      <dsp:txXfrm>
        <a:off x="23048" y="227757"/>
        <a:ext cx="3626607" cy="616037"/>
      </dsp:txXfrm>
    </dsp:sp>
    <dsp:sp modelId="{D4D43596-7CDB-4D3F-A9A2-D6B4F21EB80A}">
      <dsp:nvSpPr>
        <dsp:cNvPr id="0" name=""/>
        <dsp:cNvSpPr/>
      </dsp:nvSpPr>
      <dsp:spPr>
        <a:xfrm>
          <a:off x="370376" y="862961"/>
          <a:ext cx="366493" cy="490777"/>
        </a:xfrm>
        <a:custGeom>
          <a:avLst/>
          <a:gdLst/>
          <a:ahLst/>
          <a:cxnLst/>
          <a:rect l="0" t="0" r="0" b="0"/>
          <a:pathLst>
            <a:path>
              <a:moveTo>
                <a:pt x="0" y="0"/>
              </a:moveTo>
              <a:lnTo>
                <a:pt x="0" y="490777"/>
              </a:lnTo>
              <a:lnTo>
                <a:pt x="366493" y="49077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D1CE76-5B7E-438D-A9BC-FC3556CE36F2}">
      <dsp:nvSpPr>
        <dsp:cNvPr id="0" name=""/>
        <dsp:cNvSpPr/>
      </dsp:nvSpPr>
      <dsp:spPr>
        <a:xfrm>
          <a:off x="736870" y="1026553"/>
          <a:ext cx="2909200"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2.3.1.1 </a:t>
          </a:r>
          <a:r>
            <a:rPr lang="en-US" sz="1700" kern="1200" dirty="0" err="1"/>
            <a:t>Thủy</a:t>
          </a:r>
          <a:r>
            <a:rPr lang="en-US" sz="1700" kern="1200" dirty="0"/>
            <a:t> </a:t>
          </a:r>
          <a:r>
            <a:rPr lang="en-US" sz="1700" kern="1200" dirty="0" err="1"/>
            <a:t>sản</a:t>
          </a:r>
          <a:r>
            <a:rPr lang="en-US" sz="1700" kern="1200" dirty="0"/>
            <a:t> (</a:t>
          </a:r>
          <a:r>
            <a:rPr lang="en-US" sz="1700" kern="1200" dirty="0" err="1"/>
            <a:t>tôm</a:t>
          </a:r>
          <a:r>
            <a:rPr lang="en-US" sz="1700" kern="1200" dirty="0"/>
            <a:t>, </a:t>
          </a:r>
          <a:r>
            <a:rPr lang="en-US" sz="1700" kern="1200" dirty="0" err="1"/>
            <a:t>cá</a:t>
          </a:r>
          <a:r>
            <a:rPr lang="en-US" sz="1700" kern="1200" dirty="0"/>
            <a:t> </a:t>
          </a:r>
          <a:r>
            <a:rPr lang="en-US" sz="1700" kern="1200" dirty="0" err="1"/>
            <a:t>tra</a:t>
          </a:r>
          <a:r>
            <a:rPr lang="en-US" sz="1700" kern="1200" dirty="0"/>
            <a:t>, </a:t>
          </a:r>
          <a:r>
            <a:rPr lang="en-US" sz="1700" kern="1200" dirty="0" err="1"/>
            <a:t>cá</a:t>
          </a:r>
          <a:r>
            <a:rPr lang="en-US" sz="1700" kern="1200" dirty="0"/>
            <a:t> </a:t>
          </a:r>
          <a:r>
            <a:rPr lang="en-US" sz="1700" kern="1200" dirty="0" err="1"/>
            <a:t>ngừ</a:t>
          </a:r>
          <a:r>
            <a:rPr lang="en-US" sz="1700" kern="1200" dirty="0"/>
            <a:t>…)</a:t>
          </a:r>
        </a:p>
      </dsp:txBody>
      <dsp:txXfrm>
        <a:off x="756036" y="1045719"/>
        <a:ext cx="2870868" cy="616037"/>
      </dsp:txXfrm>
    </dsp:sp>
    <dsp:sp modelId="{FB82CC79-1E07-4596-AE68-2282A33E373A}">
      <dsp:nvSpPr>
        <dsp:cNvPr id="0" name=""/>
        <dsp:cNvSpPr/>
      </dsp:nvSpPr>
      <dsp:spPr>
        <a:xfrm>
          <a:off x="370376" y="862961"/>
          <a:ext cx="366493" cy="1308738"/>
        </a:xfrm>
        <a:custGeom>
          <a:avLst/>
          <a:gdLst/>
          <a:ahLst/>
          <a:cxnLst/>
          <a:rect l="0" t="0" r="0" b="0"/>
          <a:pathLst>
            <a:path>
              <a:moveTo>
                <a:pt x="0" y="0"/>
              </a:moveTo>
              <a:lnTo>
                <a:pt x="0" y="1308738"/>
              </a:lnTo>
              <a:lnTo>
                <a:pt x="366493" y="130873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BF7D5C-48DD-41B6-BB06-8CA24DA6F936}">
      <dsp:nvSpPr>
        <dsp:cNvPr id="0" name=""/>
        <dsp:cNvSpPr/>
      </dsp:nvSpPr>
      <dsp:spPr>
        <a:xfrm>
          <a:off x="736870" y="1844515"/>
          <a:ext cx="2908499"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2.3.1.2 </a:t>
          </a:r>
          <a:r>
            <a:rPr lang="en-US" sz="1700" kern="1200" dirty="0" err="1"/>
            <a:t>Cà</a:t>
          </a:r>
          <a:r>
            <a:rPr lang="en-US" sz="1700" kern="1200" dirty="0"/>
            <a:t> </a:t>
          </a:r>
          <a:r>
            <a:rPr lang="en-US" sz="1700" kern="1200" dirty="0" err="1"/>
            <a:t>phê</a:t>
          </a:r>
          <a:endParaRPr lang="en-US" sz="1700" kern="1200" dirty="0"/>
        </a:p>
      </dsp:txBody>
      <dsp:txXfrm>
        <a:off x="756036" y="1863681"/>
        <a:ext cx="2870167" cy="616037"/>
      </dsp:txXfrm>
    </dsp:sp>
    <dsp:sp modelId="{51E85C10-0344-4C29-BA6D-F304B6584CA6}">
      <dsp:nvSpPr>
        <dsp:cNvPr id="0" name=""/>
        <dsp:cNvSpPr/>
      </dsp:nvSpPr>
      <dsp:spPr>
        <a:xfrm>
          <a:off x="370376" y="862961"/>
          <a:ext cx="366493" cy="2126700"/>
        </a:xfrm>
        <a:custGeom>
          <a:avLst/>
          <a:gdLst/>
          <a:ahLst/>
          <a:cxnLst/>
          <a:rect l="0" t="0" r="0" b="0"/>
          <a:pathLst>
            <a:path>
              <a:moveTo>
                <a:pt x="0" y="0"/>
              </a:moveTo>
              <a:lnTo>
                <a:pt x="0" y="2126700"/>
              </a:lnTo>
              <a:lnTo>
                <a:pt x="366493" y="212670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0FA6A3-D017-48A3-A2BF-7BB58257734B}">
      <dsp:nvSpPr>
        <dsp:cNvPr id="0" name=""/>
        <dsp:cNvSpPr/>
      </dsp:nvSpPr>
      <dsp:spPr>
        <a:xfrm>
          <a:off x="736870" y="2662477"/>
          <a:ext cx="2909200"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2.3.1.3 </a:t>
          </a:r>
          <a:r>
            <a:rPr lang="en-US" sz="1700" kern="1200" dirty="0" err="1"/>
            <a:t>Điều</a:t>
          </a:r>
          <a:endParaRPr lang="en-US" sz="1700" kern="1200" dirty="0"/>
        </a:p>
      </dsp:txBody>
      <dsp:txXfrm>
        <a:off x="756036" y="2681643"/>
        <a:ext cx="2870868" cy="616037"/>
      </dsp:txXfrm>
    </dsp:sp>
    <dsp:sp modelId="{4DA9BDA1-1E3C-458B-BC1F-270D2379CAC6}">
      <dsp:nvSpPr>
        <dsp:cNvPr id="0" name=""/>
        <dsp:cNvSpPr/>
      </dsp:nvSpPr>
      <dsp:spPr>
        <a:xfrm>
          <a:off x="370376" y="862961"/>
          <a:ext cx="366493" cy="2944662"/>
        </a:xfrm>
        <a:custGeom>
          <a:avLst/>
          <a:gdLst/>
          <a:ahLst/>
          <a:cxnLst/>
          <a:rect l="0" t="0" r="0" b="0"/>
          <a:pathLst>
            <a:path>
              <a:moveTo>
                <a:pt x="0" y="0"/>
              </a:moveTo>
              <a:lnTo>
                <a:pt x="0" y="2944662"/>
              </a:lnTo>
              <a:lnTo>
                <a:pt x="366493" y="29446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8D7FC5-CA15-40DF-A349-25573DE273DD}">
      <dsp:nvSpPr>
        <dsp:cNvPr id="0" name=""/>
        <dsp:cNvSpPr/>
      </dsp:nvSpPr>
      <dsp:spPr>
        <a:xfrm>
          <a:off x="736870" y="3480438"/>
          <a:ext cx="2903054"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2.3.1.4 </a:t>
          </a:r>
          <a:r>
            <a:rPr lang="en-US" sz="1700" kern="1200" dirty="0" err="1"/>
            <a:t>Gỗ</a:t>
          </a:r>
          <a:r>
            <a:rPr lang="en-US" sz="1700" kern="1200" dirty="0"/>
            <a:t> </a:t>
          </a:r>
          <a:r>
            <a:rPr lang="en-US" sz="1700" kern="1200" dirty="0" err="1"/>
            <a:t>và</a:t>
          </a:r>
          <a:r>
            <a:rPr lang="en-US" sz="1700" kern="1200" dirty="0"/>
            <a:t> </a:t>
          </a:r>
          <a:r>
            <a:rPr lang="en-US" sz="1700" kern="1200" dirty="0" err="1"/>
            <a:t>các</a:t>
          </a:r>
          <a:r>
            <a:rPr lang="en-US" sz="1700" kern="1200" dirty="0"/>
            <a:t> </a:t>
          </a:r>
          <a:r>
            <a:rPr lang="en-US" sz="1700" kern="1200" dirty="0" err="1"/>
            <a:t>sản</a:t>
          </a:r>
          <a:r>
            <a:rPr lang="en-US" sz="1700" kern="1200" dirty="0"/>
            <a:t> </a:t>
          </a:r>
          <a:r>
            <a:rPr lang="en-US" sz="1700" kern="1200" dirty="0" err="1"/>
            <a:t>phẩm</a:t>
          </a:r>
          <a:r>
            <a:rPr lang="en-US" sz="1700" kern="1200" dirty="0"/>
            <a:t> </a:t>
          </a:r>
          <a:r>
            <a:rPr lang="en-US" sz="1700" kern="1200" dirty="0" err="1"/>
            <a:t>gỗ</a:t>
          </a:r>
          <a:endParaRPr lang="en-US" sz="1700" kern="1200" dirty="0"/>
        </a:p>
      </dsp:txBody>
      <dsp:txXfrm>
        <a:off x="756036" y="3499604"/>
        <a:ext cx="2864722" cy="616037"/>
      </dsp:txXfrm>
    </dsp:sp>
    <dsp:sp modelId="{58102DD5-2B7D-485A-81F0-33D9DF16D837}">
      <dsp:nvSpPr>
        <dsp:cNvPr id="0" name=""/>
        <dsp:cNvSpPr/>
      </dsp:nvSpPr>
      <dsp:spPr>
        <a:xfrm>
          <a:off x="3996007" y="228602"/>
          <a:ext cx="3367502" cy="654369"/>
        </a:xfrm>
        <a:prstGeom prst="roundRect">
          <a:avLst>
            <a:gd name="adj" fmla="val 10000"/>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4">
                  <a:lumMod val="50000"/>
                </a:schemeClr>
              </a:solidFill>
            </a:rPr>
            <a:t>2.3.2 Một số sản phẩm tiềm năng</a:t>
          </a:r>
          <a:endParaRPr lang="en-US" sz="1800" kern="1200" dirty="0">
            <a:solidFill>
              <a:schemeClr val="accent4">
                <a:lumMod val="50000"/>
              </a:schemeClr>
            </a:solidFill>
          </a:endParaRPr>
        </a:p>
      </dsp:txBody>
      <dsp:txXfrm>
        <a:off x="4015173" y="247768"/>
        <a:ext cx="3329170" cy="616037"/>
      </dsp:txXfrm>
    </dsp:sp>
    <dsp:sp modelId="{B9D51355-1CDD-4ED9-A097-3DF4117F56B6}">
      <dsp:nvSpPr>
        <dsp:cNvPr id="0" name=""/>
        <dsp:cNvSpPr/>
      </dsp:nvSpPr>
      <dsp:spPr>
        <a:xfrm>
          <a:off x="4332757" y="882971"/>
          <a:ext cx="336750" cy="470766"/>
        </a:xfrm>
        <a:custGeom>
          <a:avLst/>
          <a:gdLst/>
          <a:ahLst/>
          <a:cxnLst/>
          <a:rect l="0" t="0" r="0" b="0"/>
          <a:pathLst>
            <a:path>
              <a:moveTo>
                <a:pt x="0" y="0"/>
              </a:moveTo>
              <a:lnTo>
                <a:pt x="0" y="470766"/>
              </a:lnTo>
              <a:lnTo>
                <a:pt x="336750" y="47076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096BBD-7F8B-4BE4-A393-9042E07CA6CC}">
      <dsp:nvSpPr>
        <dsp:cNvPr id="0" name=""/>
        <dsp:cNvSpPr/>
      </dsp:nvSpPr>
      <dsp:spPr>
        <a:xfrm>
          <a:off x="4669507" y="1026553"/>
          <a:ext cx="3175209"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2.3.2.1 </a:t>
          </a:r>
          <a:r>
            <a:rPr lang="en-US" sz="1700" kern="1200" dirty="0" err="1"/>
            <a:t>Gạo</a:t>
          </a:r>
          <a:endParaRPr lang="en-US" sz="1700" kern="1200" dirty="0"/>
        </a:p>
      </dsp:txBody>
      <dsp:txXfrm>
        <a:off x="4688673" y="1045719"/>
        <a:ext cx="3136877" cy="616037"/>
      </dsp:txXfrm>
    </dsp:sp>
    <dsp:sp modelId="{8C4A2BFB-ADDA-4C7D-9FF7-353E569A0056}">
      <dsp:nvSpPr>
        <dsp:cNvPr id="0" name=""/>
        <dsp:cNvSpPr/>
      </dsp:nvSpPr>
      <dsp:spPr>
        <a:xfrm>
          <a:off x="4332757" y="882971"/>
          <a:ext cx="336750" cy="1288728"/>
        </a:xfrm>
        <a:custGeom>
          <a:avLst/>
          <a:gdLst/>
          <a:ahLst/>
          <a:cxnLst/>
          <a:rect l="0" t="0" r="0" b="0"/>
          <a:pathLst>
            <a:path>
              <a:moveTo>
                <a:pt x="0" y="0"/>
              </a:moveTo>
              <a:lnTo>
                <a:pt x="0" y="1288728"/>
              </a:lnTo>
              <a:lnTo>
                <a:pt x="336750" y="12887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7FC5D1-E73B-41F1-9072-1C9DEE01EA36}">
      <dsp:nvSpPr>
        <dsp:cNvPr id="0" name=""/>
        <dsp:cNvSpPr/>
      </dsp:nvSpPr>
      <dsp:spPr>
        <a:xfrm>
          <a:off x="4669507" y="1844515"/>
          <a:ext cx="3175209"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2.3.2.2 Rau </a:t>
          </a:r>
          <a:r>
            <a:rPr lang="en-US" sz="1700" kern="1200" dirty="0" err="1"/>
            <a:t>quả</a:t>
          </a:r>
          <a:endParaRPr lang="en-US" sz="1700" kern="1200" dirty="0"/>
        </a:p>
      </dsp:txBody>
      <dsp:txXfrm>
        <a:off x="4688673" y="1863681"/>
        <a:ext cx="3136877" cy="616037"/>
      </dsp:txXfrm>
    </dsp:sp>
    <dsp:sp modelId="{1D8551C1-1DE9-42E4-83BA-C35E2C601CE2}">
      <dsp:nvSpPr>
        <dsp:cNvPr id="0" name=""/>
        <dsp:cNvSpPr/>
      </dsp:nvSpPr>
      <dsp:spPr>
        <a:xfrm>
          <a:off x="4332757" y="882971"/>
          <a:ext cx="336750" cy="2106689"/>
        </a:xfrm>
        <a:custGeom>
          <a:avLst/>
          <a:gdLst/>
          <a:ahLst/>
          <a:cxnLst/>
          <a:rect l="0" t="0" r="0" b="0"/>
          <a:pathLst>
            <a:path>
              <a:moveTo>
                <a:pt x="0" y="0"/>
              </a:moveTo>
              <a:lnTo>
                <a:pt x="0" y="2106689"/>
              </a:lnTo>
              <a:lnTo>
                <a:pt x="336750" y="210668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63F892-4B12-41A1-8D4A-FBDEE65F21FC}">
      <dsp:nvSpPr>
        <dsp:cNvPr id="0" name=""/>
        <dsp:cNvSpPr/>
      </dsp:nvSpPr>
      <dsp:spPr>
        <a:xfrm>
          <a:off x="4669507" y="2662477"/>
          <a:ext cx="3175209" cy="6543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a:t>2.3.2.3 Mật ong</a:t>
          </a:r>
          <a:endParaRPr lang="en-US" sz="1700" kern="1200" dirty="0"/>
        </a:p>
      </dsp:txBody>
      <dsp:txXfrm>
        <a:off x="4688673" y="2681643"/>
        <a:ext cx="3136877" cy="616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534B-E7ED-6641-A6E6-9692A73E3533}">
      <dsp:nvSpPr>
        <dsp:cNvPr id="0" name=""/>
        <dsp:cNvSpPr/>
      </dsp:nvSpPr>
      <dsp:spPr>
        <a:xfrm>
          <a:off x="-2952896" y="-457702"/>
          <a:ext cx="3545072" cy="3545072"/>
        </a:xfrm>
        <a:prstGeom prst="blockArc">
          <a:avLst>
            <a:gd name="adj1" fmla="val 18900000"/>
            <a:gd name="adj2" fmla="val 2700000"/>
            <a:gd name="adj3" fmla="val 60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F0C0-6559-F141-8010-21A5EB7CA896}">
      <dsp:nvSpPr>
        <dsp:cNvPr id="0" name=""/>
        <dsp:cNvSpPr/>
      </dsp:nvSpPr>
      <dsp:spPr>
        <a:xfrm>
          <a:off x="483398" y="375674"/>
          <a:ext cx="7656129" cy="751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2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Giải</a:t>
          </a:r>
          <a:r>
            <a:rPr lang="en-US" sz="2200" kern="1200" dirty="0">
              <a:solidFill>
                <a:schemeClr val="accent1">
                  <a:lumMod val="25000"/>
                </a:schemeClr>
              </a:solidFill>
            </a:rPr>
            <a:t> </a:t>
          </a:r>
          <a:r>
            <a:rPr lang="en-US" sz="2200" kern="1200" dirty="0" err="1">
              <a:solidFill>
                <a:schemeClr val="accent1">
                  <a:lumMod val="25000"/>
                </a:schemeClr>
              </a:solidFill>
            </a:rPr>
            <a:t>pháp</a:t>
          </a:r>
          <a:r>
            <a:rPr lang="en-US" sz="2200" kern="1200" dirty="0">
              <a:solidFill>
                <a:schemeClr val="accent1">
                  <a:lumMod val="25000"/>
                </a:schemeClr>
              </a:solidFill>
            </a:rPr>
            <a:t> </a:t>
          </a:r>
          <a:r>
            <a:rPr lang="en-US" sz="2200" kern="1200" dirty="0" err="1">
              <a:solidFill>
                <a:schemeClr val="accent1">
                  <a:lumMod val="25000"/>
                </a:schemeClr>
              </a:solidFill>
            </a:rPr>
            <a:t>vĩ</a:t>
          </a:r>
          <a:r>
            <a:rPr lang="en-US" sz="2200" kern="1200" dirty="0">
              <a:solidFill>
                <a:schemeClr val="accent1">
                  <a:lumMod val="25000"/>
                </a:schemeClr>
              </a:solidFill>
            </a:rPr>
            <a:t> </a:t>
          </a:r>
          <a:r>
            <a:rPr lang="en-US" sz="2200" kern="1200" dirty="0" err="1">
              <a:solidFill>
                <a:schemeClr val="accent1">
                  <a:lumMod val="25000"/>
                </a:schemeClr>
              </a:solidFill>
            </a:rPr>
            <a:t>mô</a:t>
          </a:r>
          <a:endParaRPr lang="en-GB" sz="2200" kern="1200" dirty="0">
            <a:solidFill>
              <a:schemeClr val="accent1">
                <a:lumMod val="25000"/>
              </a:schemeClr>
            </a:solidFill>
          </a:endParaRPr>
        </a:p>
      </dsp:txBody>
      <dsp:txXfrm>
        <a:off x="483398" y="375674"/>
        <a:ext cx="7656129" cy="751243"/>
      </dsp:txXfrm>
    </dsp:sp>
    <dsp:sp modelId="{97C98341-13FD-2C4B-A75F-356BB6AC88F0}">
      <dsp:nvSpPr>
        <dsp:cNvPr id="0" name=""/>
        <dsp:cNvSpPr/>
      </dsp:nvSpPr>
      <dsp:spPr>
        <a:xfrm>
          <a:off x="13871" y="281768"/>
          <a:ext cx="939054" cy="9390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3A5DD-E1B3-A54F-B2C7-9239AFF14E4E}">
      <dsp:nvSpPr>
        <dsp:cNvPr id="0" name=""/>
        <dsp:cNvSpPr/>
      </dsp:nvSpPr>
      <dsp:spPr>
        <a:xfrm>
          <a:off x="483398" y="1502749"/>
          <a:ext cx="7656129" cy="7512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29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Giải</a:t>
          </a:r>
          <a:r>
            <a:rPr lang="en-US" sz="2200" kern="1200" dirty="0">
              <a:solidFill>
                <a:schemeClr val="accent1">
                  <a:lumMod val="25000"/>
                </a:schemeClr>
              </a:solidFill>
            </a:rPr>
            <a:t> </a:t>
          </a:r>
          <a:r>
            <a:rPr lang="en-US" sz="2200" kern="1200" dirty="0" err="1">
              <a:solidFill>
                <a:schemeClr val="accent1">
                  <a:lumMod val="25000"/>
                </a:schemeClr>
              </a:solidFill>
            </a:rPr>
            <a:t>pháp</a:t>
          </a:r>
          <a:r>
            <a:rPr lang="en-US" sz="2200" kern="1200" dirty="0">
              <a:solidFill>
                <a:schemeClr val="accent1">
                  <a:lumMod val="25000"/>
                </a:schemeClr>
              </a:solidFill>
            </a:rPr>
            <a:t> </a:t>
          </a:r>
          <a:r>
            <a:rPr lang="en-US" sz="2200" kern="1200" dirty="0" err="1">
              <a:solidFill>
                <a:schemeClr val="accent1">
                  <a:lumMod val="25000"/>
                </a:schemeClr>
              </a:solidFill>
            </a:rPr>
            <a:t>cụ</a:t>
          </a:r>
          <a:r>
            <a:rPr lang="en-US" sz="2200" kern="1200" dirty="0">
              <a:solidFill>
                <a:schemeClr val="accent1">
                  <a:lumMod val="25000"/>
                </a:schemeClr>
              </a:solidFill>
            </a:rPr>
            <a:t> </a:t>
          </a:r>
          <a:r>
            <a:rPr lang="en-US" sz="2200" kern="1200" dirty="0" err="1">
              <a:solidFill>
                <a:schemeClr val="accent1">
                  <a:lumMod val="25000"/>
                </a:schemeClr>
              </a:solidFill>
            </a:rPr>
            <a:t>thể</a:t>
          </a:r>
          <a:endParaRPr lang="en-GB" sz="2200" kern="1200" dirty="0">
            <a:solidFill>
              <a:schemeClr val="accent1">
                <a:lumMod val="25000"/>
              </a:schemeClr>
            </a:solidFill>
          </a:endParaRPr>
        </a:p>
      </dsp:txBody>
      <dsp:txXfrm>
        <a:off x="483398" y="1502749"/>
        <a:ext cx="7656129" cy="751243"/>
      </dsp:txXfrm>
    </dsp:sp>
    <dsp:sp modelId="{780EC237-1897-6944-9954-0246B5C4244A}">
      <dsp:nvSpPr>
        <dsp:cNvPr id="0" name=""/>
        <dsp:cNvSpPr/>
      </dsp:nvSpPr>
      <dsp:spPr>
        <a:xfrm>
          <a:off x="13871" y="1408844"/>
          <a:ext cx="939054" cy="9390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3EAE-C3FB-6B45-86D0-A815C81C88EC}">
      <dsp:nvSpPr>
        <dsp:cNvPr id="0" name=""/>
        <dsp:cNvSpPr/>
      </dsp:nvSpPr>
      <dsp:spPr>
        <a:xfrm rot="5400000">
          <a:off x="-151844" y="547228"/>
          <a:ext cx="1129524" cy="7906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i="0" kern="1200">
              <a:solidFill>
                <a:schemeClr val="accent5">
                  <a:lumMod val="75000"/>
                </a:schemeClr>
              </a:solidFill>
              <a:latin typeface="American Typewriter Semibold" panose="02090604020004020304" pitchFamily="18" charset="77"/>
            </a:rPr>
            <a:t>1</a:t>
          </a:r>
          <a:endParaRPr lang="en-GB" sz="2800" b="1" i="0" kern="1200" dirty="0">
            <a:solidFill>
              <a:schemeClr val="accent5">
                <a:lumMod val="75000"/>
              </a:schemeClr>
            </a:solidFill>
            <a:latin typeface="American Typewriter Semibold" panose="02090604020004020304" pitchFamily="18" charset="77"/>
          </a:endParaRPr>
        </a:p>
      </dsp:txBody>
      <dsp:txXfrm rot="-5400000">
        <a:off x="17585" y="773134"/>
        <a:ext cx="790667" cy="338857"/>
      </dsp:txXfrm>
    </dsp:sp>
    <dsp:sp modelId="{D8AFCF12-A006-B041-B6B2-A136688BE9EB}">
      <dsp:nvSpPr>
        <dsp:cNvPr id="0" name=""/>
        <dsp:cNvSpPr/>
      </dsp:nvSpPr>
      <dsp:spPr>
        <a:xfrm rot="5400000">
          <a:off x="3566842" y="-2677821"/>
          <a:ext cx="1688461" cy="72408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0" rIns="36000" bIns="0" numCol="1" spcCol="1270" anchor="ctr" anchorCtr="0">
          <a:noAutofit/>
        </a:bodyPr>
        <a:lstStyle/>
        <a:p>
          <a:pPr marL="0" lvl="1" indent="44450" algn="just" defTabSz="711200">
            <a:lnSpc>
              <a:spcPct val="114000"/>
            </a:lnSpc>
            <a:spcBef>
              <a:spcPct val="0"/>
            </a:spcBef>
            <a:spcAft>
              <a:spcPts val="0"/>
            </a:spcAft>
            <a:buNone/>
            <a:tabLst/>
          </a:pPr>
          <a:r>
            <a:rPr lang="en-US" sz="1600" kern="1200" dirty="0" err="1"/>
            <a:t>Hoàn</a:t>
          </a:r>
          <a:r>
            <a:rPr lang="en-US" sz="1600" kern="1200" dirty="0"/>
            <a:t> </a:t>
          </a:r>
          <a:r>
            <a:rPr lang="en-US" sz="1600" kern="1200" dirty="0" err="1"/>
            <a:t>thiện</a:t>
          </a:r>
          <a:r>
            <a:rPr lang="en-US" sz="1600" kern="1200" dirty="0"/>
            <a:t> </a:t>
          </a:r>
          <a:r>
            <a:rPr lang="en-US" sz="1600" kern="1200" dirty="0" err="1"/>
            <a:t>chính</a:t>
          </a:r>
          <a:r>
            <a:rPr lang="en-US" sz="1600" kern="1200" dirty="0"/>
            <a:t> </a:t>
          </a:r>
          <a:r>
            <a:rPr lang="en-US" sz="1600" kern="1200" dirty="0" err="1"/>
            <a:t>sách</a:t>
          </a:r>
          <a:r>
            <a:rPr lang="en-US" sz="1600" kern="1200" dirty="0"/>
            <a:t> </a:t>
          </a:r>
          <a:r>
            <a:rPr lang="en-US" sz="1600" kern="1200" dirty="0" err="1"/>
            <a:t>pháp</a:t>
          </a:r>
          <a:r>
            <a:rPr lang="en-US" sz="1600" kern="1200" dirty="0"/>
            <a:t> </a:t>
          </a:r>
          <a:r>
            <a:rPr lang="en-US" sz="1600" kern="1200" dirty="0" err="1"/>
            <a:t>luật</a:t>
          </a:r>
          <a:r>
            <a:rPr lang="en-US" sz="1600" kern="1200" dirty="0"/>
            <a:t> </a:t>
          </a:r>
          <a:r>
            <a:rPr lang="en-US" sz="1600" kern="1200" dirty="0" err="1"/>
            <a:t>liên</a:t>
          </a:r>
          <a:r>
            <a:rPr lang="en-US" sz="1600" kern="1200" dirty="0"/>
            <a:t> </a:t>
          </a:r>
          <a:r>
            <a:rPr lang="en-US" sz="1600" kern="1200" dirty="0" err="1"/>
            <a:t>quan</a:t>
          </a:r>
          <a:r>
            <a:rPr lang="en-US" sz="1600" kern="1200" dirty="0"/>
            <a:t> </a:t>
          </a:r>
          <a:r>
            <a:rPr lang="en-US" sz="1600" kern="1200" dirty="0" err="1"/>
            <a:t>đến</a:t>
          </a:r>
          <a:r>
            <a:rPr lang="en-US" sz="1600" kern="1200" dirty="0"/>
            <a:t> </a:t>
          </a:r>
          <a:r>
            <a:rPr lang="en-US" sz="1600" kern="1200" dirty="0" err="1"/>
            <a:t>các</a:t>
          </a:r>
          <a:r>
            <a:rPr lang="en-US" sz="1600" kern="1200" dirty="0"/>
            <a:t> </a:t>
          </a:r>
          <a:r>
            <a:rPr lang="en-US" sz="1600" kern="1200" dirty="0" err="1"/>
            <a:t>vấn</a:t>
          </a:r>
          <a:r>
            <a:rPr lang="en-US" sz="1600" kern="1200" dirty="0"/>
            <a:t> </a:t>
          </a:r>
          <a:r>
            <a:rPr lang="en-US" sz="1600" kern="1200" dirty="0" err="1"/>
            <a:t>đề</a:t>
          </a:r>
          <a:r>
            <a:rPr lang="en-US" sz="1600" kern="1200" dirty="0"/>
            <a:t> </a:t>
          </a:r>
          <a:r>
            <a:rPr lang="en-US" sz="1600" kern="1200" dirty="0" err="1"/>
            <a:t>mà</a:t>
          </a:r>
          <a:r>
            <a:rPr lang="en-US" sz="1600" kern="1200" dirty="0"/>
            <a:t> </a:t>
          </a:r>
          <a:r>
            <a:rPr lang="en-US" sz="1600" kern="1200" dirty="0" err="1"/>
            <a:t>Việt</a:t>
          </a:r>
          <a:r>
            <a:rPr lang="en-US" sz="1600" kern="1200" dirty="0"/>
            <a:t> Nam </a:t>
          </a:r>
          <a:r>
            <a:rPr lang="en-US" sz="1600" kern="1200" dirty="0" err="1"/>
            <a:t>còn</a:t>
          </a:r>
          <a:r>
            <a:rPr lang="en-US" sz="1600" kern="1200" dirty="0"/>
            <a:t> </a:t>
          </a:r>
          <a:r>
            <a:rPr lang="en-US" sz="1600" kern="1200" dirty="0" err="1"/>
            <a:t>nhiều</a:t>
          </a:r>
          <a:r>
            <a:rPr lang="en-US" sz="1600" kern="1200" dirty="0"/>
            <a:t> </a:t>
          </a:r>
          <a:r>
            <a:rPr lang="en-US" sz="1600" kern="1200" dirty="0" err="1"/>
            <a:t>khó</a:t>
          </a:r>
          <a:r>
            <a:rPr lang="en-US" sz="1600" kern="1200" dirty="0"/>
            <a:t> </a:t>
          </a:r>
          <a:r>
            <a:rPr lang="en-US" sz="1600" kern="1200" dirty="0" err="1"/>
            <a:t>khăn</a:t>
          </a:r>
          <a:r>
            <a:rPr lang="en-US" sz="1600" kern="1200" dirty="0"/>
            <a:t>, </a:t>
          </a:r>
          <a:r>
            <a:rPr lang="en-US" sz="1600" kern="1200" dirty="0" err="1"/>
            <a:t>vướng</a:t>
          </a:r>
          <a:r>
            <a:rPr lang="en-US" sz="1600" kern="1200" dirty="0"/>
            <a:t> </a:t>
          </a:r>
          <a:r>
            <a:rPr lang="en-US" sz="1600" kern="1200" dirty="0" err="1"/>
            <a:t>mắc</a:t>
          </a:r>
          <a:r>
            <a:rPr lang="en-US" sz="1600" kern="1200" dirty="0"/>
            <a:t> </a:t>
          </a:r>
          <a:r>
            <a:rPr lang="en-US" sz="1600" kern="1200" dirty="0" err="1"/>
            <a:t>khi</a:t>
          </a:r>
          <a:r>
            <a:rPr lang="en-US" sz="1600" kern="1200" dirty="0"/>
            <a:t> </a:t>
          </a:r>
          <a:r>
            <a:rPr lang="en-US" sz="1600" kern="1200" dirty="0" err="1"/>
            <a:t>thực</a:t>
          </a:r>
          <a:r>
            <a:rPr lang="en-US" sz="1600" kern="1200" dirty="0"/>
            <a:t> </a:t>
          </a:r>
          <a:r>
            <a:rPr lang="en-US" sz="1600" kern="1200" dirty="0" err="1"/>
            <a:t>thi</a:t>
          </a:r>
          <a:r>
            <a:rPr lang="en-US" sz="1600" kern="1200" dirty="0"/>
            <a:t> </a:t>
          </a:r>
          <a:r>
            <a:rPr lang="en-US" sz="1600" kern="1200" dirty="0" err="1"/>
            <a:t>Hiệp</a:t>
          </a:r>
          <a:r>
            <a:rPr lang="en-US" sz="1600" kern="1200" dirty="0"/>
            <a:t> </a:t>
          </a:r>
          <a:r>
            <a:rPr lang="en-US" sz="1600" kern="1200" dirty="0" err="1"/>
            <a:t>định</a:t>
          </a:r>
          <a:r>
            <a:rPr lang="en-US" sz="1600" kern="1200" dirty="0"/>
            <a:t> EVFTA </a:t>
          </a:r>
          <a:r>
            <a:rPr lang="en-US" sz="1600" kern="1200" dirty="0" err="1"/>
            <a:t>như</a:t>
          </a:r>
          <a:r>
            <a:rPr lang="en-US" sz="1600" kern="1200" dirty="0"/>
            <a:t>: </a:t>
          </a:r>
          <a:r>
            <a:rPr lang="en-US" sz="1600" kern="1200" dirty="0" err="1"/>
            <a:t>Hàng</a:t>
          </a:r>
          <a:r>
            <a:rPr lang="en-US" sz="1600" kern="1200" dirty="0"/>
            <a:t> </a:t>
          </a:r>
          <a:r>
            <a:rPr lang="en-US" sz="1600" kern="1200" dirty="0" err="1"/>
            <a:t>rào</a:t>
          </a:r>
          <a:r>
            <a:rPr lang="en-US" sz="1600" kern="1200" dirty="0"/>
            <a:t> </a:t>
          </a:r>
          <a:r>
            <a:rPr lang="en-US" sz="1600" kern="1200" dirty="0" err="1"/>
            <a:t>kỹ</a:t>
          </a:r>
          <a:r>
            <a:rPr lang="en-US" sz="1600" kern="1200" dirty="0"/>
            <a:t> </a:t>
          </a:r>
          <a:r>
            <a:rPr lang="en-US" sz="1600" kern="1200" dirty="0" err="1"/>
            <a:t>thuật</a:t>
          </a:r>
          <a:r>
            <a:rPr lang="en-US" sz="1600" kern="1200" dirty="0"/>
            <a:t> </a:t>
          </a:r>
          <a:r>
            <a:rPr lang="en-US" sz="1600" kern="1200" dirty="0" err="1"/>
            <a:t>trong</a:t>
          </a:r>
          <a:r>
            <a:rPr lang="en-US" sz="1600" kern="1200" dirty="0"/>
            <a:t> </a:t>
          </a:r>
          <a:r>
            <a:rPr lang="en-US" sz="1600" kern="1200" dirty="0" err="1"/>
            <a:t>thương</a:t>
          </a:r>
          <a:r>
            <a:rPr lang="en-US" sz="1600" kern="1200" dirty="0"/>
            <a:t> </a:t>
          </a:r>
          <a:r>
            <a:rPr lang="en-US" sz="1600" kern="1200" dirty="0" err="1"/>
            <a:t>mại</a:t>
          </a:r>
          <a:r>
            <a:rPr lang="en-US" sz="1600" kern="1200" dirty="0"/>
            <a:t>, </a:t>
          </a:r>
          <a:r>
            <a:rPr lang="en-US" sz="1600" kern="1200" dirty="0" err="1"/>
            <a:t>quy</a:t>
          </a:r>
          <a:r>
            <a:rPr lang="en-US" sz="1600" kern="1200" dirty="0"/>
            <a:t> </a:t>
          </a:r>
          <a:r>
            <a:rPr lang="en-US" sz="1600" kern="1200" dirty="0" err="1"/>
            <a:t>tắc</a:t>
          </a:r>
          <a:r>
            <a:rPr lang="en-US" sz="1600" kern="1200" dirty="0"/>
            <a:t> </a:t>
          </a:r>
          <a:r>
            <a:rPr lang="en-US" sz="1600" kern="1200" dirty="0" err="1"/>
            <a:t>xuất</a:t>
          </a:r>
          <a:r>
            <a:rPr lang="en-US" sz="1600" kern="1200" dirty="0"/>
            <a:t> </a:t>
          </a:r>
          <a:r>
            <a:rPr lang="en-US" sz="1600" kern="1200" dirty="0" err="1"/>
            <a:t>xứ</a:t>
          </a:r>
          <a:r>
            <a:rPr lang="en-US" sz="1600" kern="1200" dirty="0"/>
            <a:t>, </a:t>
          </a:r>
          <a:r>
            <a:rPr lang="en-US" sz="1600" kern="1200" dirty="0" err="1"/>
            <a:t>sở</a:t>
          </a:r>
          <a:r>
            <a:rPr lang="en-US" sz="1600" kern="1200" dirty="0"/>
            <a:t> </a:t>
          </a:r>
          <a:r>
            <a:rPr lang="en-US" sz="1600" kern="1200" dirty="0" err="1"/>
            <a:t>hữu</a:t>
          </a:r>
          <a:r>
            <a:rPr lang="en-US" sz="1600" kern="1200" dirty="0"/>
            <a:t> </a:t>
          </a:r>
          <a:r>
            <a:rPr lang="en-US" sz="1600" kern="1200" dirty="0" err="1"/>
            <a:t>trí</a:t>
          </a:r>
          <a:r>
            <a:rPr lang="en-US" sz="1600" kern="1200" dirty="0"/>
            <a:t> </a:t>
          </a:r>
          <a:r>
            <a:rPr lang="en-US" sz="1600" kern="1200" dirty="0" err="1"/>
            <a:t>tuệ</a:t>
          </a:r>
          <a:r>
            <a:rPr lang="en-US" sz="1600" kern="1200" dirty="0"/>
            <a:t>, lao </a:t>
          </a:r>
          <a:r>
            <a:rPr lang="en-US" sz="1600" kern="1200" dirty="0" err="1"/>
            <a:t>động</a:t>
          </a:r>
          <a:r>
            <a:rPr lang="en-US" sz="1600" kern="1200" dirty="0"/>
            <a:t>, </a:t>
          </a:r>
          <a:r>
            <a:rPr lang="en-US" sz="1600" kern="1200" dirty="0" err="1"/>
            <a:t>môi</a:t>
          </a:r>
          <a:r>
            <a:rPr lang="en-US" sz="1600" kern="1200" dirty="0"/>
            <a:t> </a:t>
          </a:r>
          <a:r>
            <a:rPr lang="en-US" sz="1600" kern="1200" dirty="0" err="1"/>
            <a:t>trường</a:t>
          </a:r>
          <a:r>
            <a:rPr lang="en-US" sz="1600" kern="1200" dirty="0"/>
            <a:t>. </a:t>
          </a:r>
          <a:r>
            <a:rPr lang="en-US" sz="1600" kern="1200" dirty="0" err="1"/>
            <a:t>phù</a:t>
          </a:r>
          <a:r>
            <a:rPr lang="en-US" sz="1600" kern="1200" dirty="0"/>
            <a:t> </a:t>
          </a:r>
          <a:r>
            <a:rPr lang="en-US" sz="1600" kern="1200" dirty="0" err="1"/>
            <a:t>hợp</a:t>
          </a:r>
          <a:r>
            <a:rPr lang="en-US" sz="1600" kern="1200" dirty="0"/>
            <a:t> </a:t>
          </a:r>
          <a:r>
            <a:rPr lang="en-US" sz="1600" kern="1200" dirty="0" err="1"/>
            <a:t>với</a:t>
          </a:r>
          <a:r>
            <a:rPr lang="en-US" sz="1600" kern="1200" dirty="0"/>
            <a:t> </a:t>
          </a:r>
          <a:r>
            <a:rPr lang="en-US" sz="1600" kern="1200" dirty="0" err="1"/>
            <a:t>chuẩn</a:t>
          </a:r>
          <a:r>
            <a:rPr lang="en-US" sz="1600" kern="1200" dirty="0"/>
            <a:t> </a:t>
          </a:r>
          <a:r>
            <a:rPr lang="en-US" sz="1600" kern="1200" dirty="0" err="1"/>
            <a:t>mực</a:t>
          </a:r>
          <a:r>
            <a:rPr lang="en-US" sz="1600" kern="1200" dirty="0"/>
            <a:t> </a:t>
          </a:r>
          <a:r>
            <a:rPr lang="en-US" sz="1600" kern="1200" dirty="0" err="1"/>
            <a:t>quốc</a:t>
          </a:r>
          <a:r>
            <a:rPr lang="en-US" sz="1600" kern="1200" dirty="0"/>
            <a:t> </a:t>
          </a:r>
          <a:r>
            <a:rPr lang="en-US" sz="1600" kern="1200" dirty="0" err="1"/>
            <a:t>tế</a:t>
          </a:r>
          <a:r>
            <a:rPr lang="en-US" sz="1600" kern="1200" dirty="0"/>
            <a:t> </a:t>
          </a:r>
          <a:r>
            <a:rPr lang="en-US" sz="1600" kern="1200" dirty="0" err="1"/>
            <a:t>nói</a:t>
          </a:r>
          <a:r>
            <a:rPr lang="en-US" sz="1600" kern="1200" dirty="0"/>
            <a:t> </a:t>
          </a:r>
          <a:r>
            <a:rPr lang="en-US" sz="1600" kern="1200" dirty="0" err="1"/>
            <a:t>chung</a:t>
          </a:r>
          <a:r>
            <a:rPr lang="en-US" sz="1600" kern="1200" dirty="0"/>
            <a:t> </a:t>
          </a:r>
          <a:r>
            <a:rPr lang="en-US" sz="1600" kern="1200" dirty="0" err="1"/>
            <a:t>cũng</a:t>
          </a:r>
          <a:r>
            <a:rPr lang="en-US" sz="1600" kern="1200" dirty="0"/>
            <a:t> </a:t>
          </a:r>
          <a:r>
            <a:rPr lang="en-US" sz="1600" kern="1200" dirty="0" err="1"/>
            <a:t>như</a:t>
          </a:r>
          <a:r>
            <a:rPr lang="en-US" sz="1600" kern="1200" dirty="0"/>
            <a:t> </a:t>
          </a:r>
          <a:r>
            <a:rPr lang="en-US" sz="1600" kern="1200" dirty="0" err="1"/>
            <a:t>phù</a:t>
          </a:r>
          <a:r>
            <a:rPr lang="en-US" sz="1600" kern="1200" dirty="0"/>
            <a:t> </a:t>
          </a:r>
          <a:r>
            <a:rPr lang="en-US" sz="1600" kern="1200" dirty="0" err="1"/>
            <a:t>hợp</a:t>
          </a:r>
          <a:r>
            <a:rPr lang="en-US" sz="1600" kern="1200" dirty="0"/>
            <a:t> </a:t>
          </a:r>
          <a:r>
            <a:rPr lang="en-US" sz="1600" kern="1200" dirty="0" err="1"/>
            <a:t>với</a:t>
          </a:r>
          <a:r>
            <a:rPr lang="en-US" sz="1600" kern="1200" dirty="0"/>
            <a:t> </a:t>
          </a:r>
          <a:r>
            <a:rPr lang="en-US" sz="1600" kern="1200" dirty="0" err="1"/>
            <a:t>quy</a:t>
          </a:r>
          <a:r>
            <a:rPr lang="en-US" sz="1600" kern="1200" dirty="0"/>
            <a:t> </a:t>
          </a:r>
          <a:r>
            <a:rPr lang="en-US" sz="1600" kern="1200" dirty="0" err="1"/>
            <a:t>định</a:t>
          </a:r>
          <a:r>
            <a:rPr lang="en-US" sz="1600" kern="1200" dirty="0"/>
            <a:t> </a:t>
          </a:r>
          <a:r>
            <a:rPr lang="en-US" sz="1600" kern="1200" dirty="0" err="1"/>
            <a:t>của</a:t>
          </a:r>
          <a:r>
            <a:rPr lang="en-US" sz="1600" kern="1200" dirty="0"/>
            <a:t> EVFTA </a:t>
          </a:r>
          <a:r>
            <a:rPr lang="en-US" sz="1600" kern="1200" dirty="0" err="1"/>
            <a:t>nói</a:t>
          </a:r>
          <a:r>
            <a:rPr lang="en-US" sz="1600" kern="1200" dirty="0"/>
            <a:t> </a:t>
          </a:r>
          <a:r>
            <a:rPr lang="en-US" sz="1600" kern="1200" dirty="0" err="1"/>
            <a:t>riêng</a:t>
          </a:r>
          <a:r>
            <a:rPr lang="en-US" sz="1600" kern="1200" dirty="0"/>
            <a:t>; </a:t>
          </a:r>
          <a:r>
            <a:rPr lang="en-US" sz="1600" kern="1200" dirty="0" err="1"/>
            <a:t>Trong</a:t>
          </a:r>
          <a:r>
            <a:rPr lang="en-US" sz="1600" kern="1200" dirty="0"/>
            <a:t> </a:t>
          </a:r>
          <a:r>
            <a:rPr lang="en-US" sz="1600" kern="1200" dirty="0" err="1"/>
            <a:t>đó</a:t>
          </a:r>
          <a:r>
            <a:rPr lang="en-US" sz="1600" kern="1200" dirty="0"/>
            <a:t> </a:t>
          </a:r>
          <a:r>
            <a:rPr lang="en-US" sz="1600" kern="1200" dirty="0" err="1"/>
            <a:t>cũng</a:t>
          </a:r>
          <a:r>
            <a:rPr lang="en-US" sz="1600" kern="1200" dirty="0"/>
            <a:t> </a:t>
          </a:r>
          <a:r>
            <a:rPr lang="en-US" sz="1600" kern="1200" dirty="0" err="1"/>
            <a:t>quy</a:t>
          </a:r>
          <a:r>
            <a:rPr lang="en-US" sz="1600" kern="1200" dirty="0"/>
            <a:t> </a:t>
          </a:r>
          <a:r>
            <a:rPr lang="en-US" sz="1600" kern="1200" dirty="0" err="1"/>
            <a:t>định</a:t>
          </a:r>
          <a:r>
            <a:rPr lang="en-US" sz="1600" kern="1200" dirty="0"/>
            <a:t> </a:t>
          </a:r>
          <a:r>
            <a:rPr lang="en-US" sz="1600" kern="1200" dirty="0" err="1"/>
            <a:t>rõ</a:t>
          </a:r>
          <a:r>
            <a:rPr lang="en-US" sz="1600" kern="1200" dirty="0"/>
            <a:t> </a:t>
          </a:r>
          <a:r>
            <a:rPr lang="en-US" sz="1600" kern="1200" dirty="0" err="1"/>
            <a:t>các</a:t>
          </a:r>
          <a:r>
            <a:rPr lang="en-US" sz="1600" kern="1200" dirty="0"/>
            <a:t> </a:t>
          </a:r>
          <a:r>
            <a:rPr lang="en-US" sz="1600" kern="1200" dirty="0" err="1"/>
            <a:t>chế</a:t>
          </a:r>
          <a:r>
            <a:rPr lang="en-US" sz="1600" kern="1200" dirty="0"/>
            <a:t> </a:t>
          </a:r>
          <a:r>
            <a:rPr lang="en-US" sz="1600" kern="1200" dirty="0" err="1"/>
            <a:t>tài</a:t>
          </a:r>
          <a:r>
            <a:rPr lang="en-US" sz="1600" kern="1200" dirty="0"/>
            <a:t> </a:t>
          </a:r>
          <a:r>
            <a:rPr lang="en-US" sz="1600" kern="1200" dirty="0" err="1"/>
            <a:t>đủ</a:t>
          </a:r>
          <a:r>
            <a:rPr lang="en-US" sz="1600" kern="1200" dirty="0"/>
            <a:t> </a:t>
          </a:r>
          <a:r>
            <a:rPr lang="en-US" sz="1600" kern="1200" dirty="0" err="1"/>
            <a:t>mạnh</a:t>
          </a:r>
          <a:r>
            <a:rPr lang="en-US" sz="1600" kern="1200" dirty="0"/>
            <a:t>, </a:t>
          </a:r>
          <a:r>
            <a:rPr lang="en-US" sz="1600" kern="1200" dirty="0" err="1"/>
            <a:t>mang</a:t>
          </a:r>
          <a:r>
            <a:rPr lang="en-US" sz="1600" kern="1200" dirty="0"/>
            <a:t> </a:t>
          </a:r>
          <a:r>
            <a:rPr lang="en-US" sz="1600" kern="1200" dirty="0" err="1"/>
            <a:t>tính</a:t>
          </a:r>
          <a:r>
            <a:rPr lang="en-US" sz="1600" kern="1200" dirty="0"/>
            <a:t> </a:t>
          </a:r>
          <a:r>
            <a:rPr lang="en-US" sz="1600" kern="1200" dirty="0" err="1"/>
            <a:t>răn</a:t>
          </a:r>
          <a:r>
            <a:rPr lang="en-US" sz="1600" kern="1200" dirty="0"/>
            <a:t> </a:t>
          </a:r>
          <a:r>
            <a:rPr lang="en-US" sz="1600" kern="1200" dirty="0" err="1"/>
            <a:t>đe</a:t>
          </a:r>
          <a:r>
            <a:rPr lang="en-US" sz="1600" kern="1200" dirty="0"/>
            <a:t> </a:t>
          </a:r>
          <a:r>
            <a:rPr lang="en-US" sz="1600" kern="1200" dirty="0" err="1"/>
            <a:t>cao</a:t>
          </a:r>
          <a:r>
            <a:rPr lang="en-US" sz="1600" kern="1200" dirty="0"/>
            <a:t> </a:t>
          </a:r>
          <a:r>
            <a:rPr lang="en-US" sz="1600" kern="1200" dirty="0" err="1"/>
            <a:t>đối</a:t>
          </a:r>
          <a:r>
            <a:rPr lang="en-US" sz="1600" kern="1200" dirty="0"/>
            <a:t> </a:t>
          </a:r>
          <a:r>
            <a:rPr lang="en-US" sz="1600" kern="1200" dirty="0" err="1"/>
            <a:t>với</a:t>
          </a:r>
          <a:r>
            <a:rPr lang="en-US" sz="1600" kern="1200" dirty="0"/>
            <a:t> </a:t>
          </a:r>
          <a:r>
            <a:rPr lang="en-US" sz="1600" kern="1200" dirty="0" err="1"/>
            <a:t>các</a:t>
          </a:r>
          <a:r>
            <a:rPr lang="en-US" sz="1600" kern="1200" dirty="0"/>
            <a:t> </a:t>
          </a:r>
          <a:r>
            <a:rPr lang="en-US" sz="1600" kern="1200" dirty="0" err="1"/>
            <a:t>hành</a:t>
          </a:r>
          <a:r>
            <a:rPr lang="en-US" sz="1600" kern="1200" dirty="0"/>
            <a:t> vi vi </a:t>
          </a:r>
          <a:r>
            <a:rPr lang="en-US" sz="1600" kern="1200" dirty="0" err="1"/>
            <a:t>phạm</a:t>
          </a:r>
          <a:r>
            <a:rPr lang="en-US" sz="1600" kern="1200" dirty="0"/>
            <a:t> </a:t>
          </a:r>
          <a:r>
            <a:rPr lang="en-US" sz="1600" kern="1200" dirty="0" err="1"/>
            <a:t>pháp</a:t>
          </a:r>
          <a:r>
            <a:rPr lang="en-US" sz="1600" kern="1200" dirty="0"/>
            <a:t> </a:t>
          </a:r>
          <a:r>
            <a:rPr lang="en-US" sz="1600" kern="1200" dirty="0" err="1"/>
            <a:t>luật</a:t>
          </a:r>
          <a:r>
            <a:rPr lang="en-US" sz="1600" kern="1200" dirty="0"/>
            <a:t> </a:t>
          </a:r>
          <a:r>
            <a:rPr lang="en-US" sz="1600" kern="1200" dirty="0" err="1"/>
            <a:t>về</a:t>
          </a:r>
          <a:r>
            <a:rPr lang="en-US" sz="1600" kern="1200" dirty="0"/>
            <a:t> </a:t>
          </a:r>
          <a:r>
            <a:rPr lang="en-US" sz="1600" kern="1200" dirty="0" err="1"/>
            <a:t>sở</a:t>
          </a:r>
          <a:r>
            <a:rPr lang="en-US" sz="1600" kern="1200" dirty="0"/>
            <a:t> </a:t>
          </a:r>
          <a:r>
            <a:rPr lang="en-US" sz="1600" kern="1200" dirty="0" err="1"/>
            <a:t>hữu</a:t>
          </a:r>
          <a:r>
            <a:rPr lang="en-US" sz="1600" kern="1200" dirty="0"/>
            <a:t> </a:t>
          </a:r>
          <a:r>
            <a:rPr lang="en-US" sz="1600" kern="1200" dirty="0" err="1"/>
            <a:t>trí</a:t>
          </a:r>
          <a:r>
            <a:rPr lang="en-US" sz="1600" kern="1200" dirty="0"/>
            <a:t> </a:t>
          </a:r>
          <a:r>
            <a:rPr lang="en-US" sz="1600" kern="1200" dirty="0" err="1"/>
            <a:t>tuệ</a:t>
          </a:r>
          <a:r>
            <a:rPr lang="en-US" sz="1600" kern="1200" dirty="0"/>
            <a:t>, </a:t>
          </a:r>
          <a:r>
            <a:rPr lang="en-US" sz="1600" kern="1200" dirty="0" err="1"/>
            <a:t>xuất</a:t>
          </a:r>
          <a:r>
            <a:rPr lang="en-US" sz="1600" kern="1200" dirty="0"/>
            <a:t> </a:t>
          </a:r>
          <a:r>
            <a:rPr lang="en-US" sz="1600" kern="1200" dirty="0" err="1"/>
            <a:t>xứ</a:t>
          </a:r>
          <a:r>
            <a:rPr lang="en-US" sz="1600" kern="1200" dirty="0"/>
            <a:t> </a:t>
          </a:r>
          <a:r>
            <a:rPr lang="en-US" sz="1600" kern="1200" dirty="0" err="1"/>
            <a:t>hàng</a:t>
          </a:r>
          <a:r>
            <a:rPr lang="en-US" sz="1600" kern="1200" dirty="0"/>
            <a:t> </a:t>
          </a:r>
          <a:r>
            <a:rPr lang="en-US" sz="1600" kern="1200" dirty="0" err="1"/>
            <a:t>hóa</a:t>
          </a:r>
          <a:r>
            <a:rPr lang="en-US" sz="1600" kern="1200" dirty="0"/>
            <a:t>, </a:t>
          </a:r>
          <a:r>
            <a:rPr lang="en-US" sz="1600" kern="1200" dirty="0" err="1"/>
            <a:t>vệ</a:t>
          </a:r>
          <a:r>
            <a:rPr lang="en-US" sz="1600" kern="1200" dirty="0"/>
            <a:t> </a:t>
          </a:r>
          <a:r>
            <a:rPr lang="en-US" sz="1600" kern="1200" dirty="0" err="1"/>
            <a:t>sinh</a:t>
          </a:r>
          <a:r>
            <a:rPr lang="en-US" sz="1600" kern="1200" dirty="0"/>
            <a:t> an </a:t>
          </a:r>
          <a:r>
            <a:rPr lang="en-US" sz="1600" kern="1200" dirty="0" err="1"/>
            <a:t>toàn</a:t>
          </a:r>
          <a:r>
            <a:rPr lang="en-US" sz="1600" kern="1200" dirty="0"/>
            <a:t> </a:t>
          </a:r>
          <a:r>
            <a:rPr lang="en-US" sz="1600" kern="1200" dirty="0" err="1"/>
            <a:t>thực</a:t>
          </a:r>
          <a:r>
            <a:rPr lang="en-US" sz="1600" kern="1200" dirty="0"/>
            <a:t> </a:t>
          </a:r>
          <a:r>
            <a:rPr lang="en-US" sz="1600" kern="1200" dirty="0" err="1"/>
            <a:t>phẩm</a:t>
          </a:r>
          <a:r>
            <a:rPr lang="en-US" sz="1600" kern="1200" dirty="0"/>
            <a:t>, </a:t>
          </a:r>
          <a:r>
            <a:rPr lang="en-US" sz="1600" kern="1200" dirty="0" err="1"/>
            <a:t>bảo</a:t>
          </a:r>
          <a:r>
            <a:rPr lang="en-US" sz="1600" kern="1200" dirty="0"/>
            <a:t> </a:t>
          </a:r>
          <a:r>
            <a:rPr lang="en-US" sz="1600" kern="1200" dirty="0" err="1"/>
            <a:t>vệ</a:t>
          </a:r>
          <a:r>
            <a:rPr lang="en-US" sz="1600" kern="1200" dirty="0"/>
            <a:t> </a:t>
          </a:r>
          <a:r>
            <a:rPr lang="en-US" sz="1600" kern="1200" dirty="0" err="1"/>
            <a:t>môi</a:t>
          </a:r>
          <a:r>
            <a:rPr lang="en-US" sz="1600" kern="1200" dirty="0"/>
            <a:t> </a:t>
          </a:r>
          <a:r>
            <a:rPr lang="en-US" sz="1600" kern="1200" dirty="0" err="1"/>
            <a:t>trường</a:t>
          </a:r>
          <a:r>
            <a:rPr lang="en-US" sz="1600" kern="1200" dirty="0"/>
            <a:t>…</a:t>
          </a:r>
          <a:endParaRPr lang="en-GB" sz="1600" kern="1200" dirty="0"/>
        </a:p>
      </dsp:txBody>
      <dsp:txXfrm rot="-5400000">
        <a:off x="790667" y="180778"/>
        <a:ext cx="7158388" cy="1523613"/>
      </dsp:txXfrm>
    </dsp:sp>
    <dsp:sp modelId="{AA662C47-8808-F348-A3F8-50815B0DA18A}">
      <dsp:nvSpPr>
        <dsp:cNvPr id="0" name=""/>
        <dsp:cNvSpPr/>
      </dsp:nvSpPr>
      <dsp:spPr>
        <a:xfrm rot="5400000">
          <a:off x="-169428" y="2049799"/>
          <a:ext cx="1129524" cy="7906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i="0" kern="1200" dirty="0">
              <a:solidFill>
                <a:schemeClr val="accent5">
                  <a:lumMod val="75000"/>
                </a:schemeClr>
              </a:solidFill>
              <a:latin typeface="American Typewriter Semibold" panose="02090604020004020304" pitchFamily="18" charset="77"/>
            </a:rPr>
            <a:t>2</a:t>
          </a:r>
        </a:p>
      </dsp:txBody>
      <dsp:txXfrm rot="-5400000">
        <a:off x="1" y="2275705"/>
        <a:ext cx="790667" cy="338857"/>
      </dsp:txXfrm>
    </dsp:sp>
    <dsp:sp modelId="{93DF3E88-1EC2-D948-ACFC-6189F70DAD2F}">
      <dsp:nvSpPr>
        <dsp:cNvPr id="0" name=""/>
        <dsp:cNvSpPr/>
      </dsp:nvSpPr>
      <dsp:spPr>
        <a:xfrm rot="5400000">
          <a:off x="3935941" y="-1219962"/>
          <a:ext cx="950263" cy="72408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36000" bIns="10160" numCol="1" spcCol="1270" anchor="ctr" anchorCtr="0">
          <a:noAutofit/>
        </a:bodyPr>
        <a:lstStyle/>
        <a:p>
          <a:pPr marL="0" lvl="1" indent="88900" algn="just" defTabSz="711200">
            <a:lnSpc>
              <a:spcPct val="114000"/>
            </a:lnSpc>
            <a:spcBef>
              <a:spcPct val="0"/>
            </a:spcBef>
            <a:spcAft>
              <a:spcPts val="0"/>
            </a:spcAft>
            <a:buNone/>
            <a:tabLst/>
          </a:pPr>
          <a:r>
            <a:rPr lang="en-US" sz="1600" kern="1200" dirty="0" err="1"/>
            <a:t>Có</a:t>
          </a:r>
          <a:r>
            <a:rPr lang="en-US" sz="1600" kern="1200" dirty="0"/>
            <a:t> </a:t>
          </a:r>
          <a:r>
            <a:rPr lang="en-US" sz="1600" kern="1200" dirty="0" err="1"/>
            <a:t>kế</a:t>
          </a:r>
          <a:r>
            <a:rPr lang="en-US" sz="1600" kern="1200" dirty="0"/>
            <a:t> </a:t>
          </a:r>
          <a:r>
            <a:rPr lang="en-US" sz="1600" kern="1200" dirty="0" err="1"/>
            <a:t>hoạch</a:t>
          </a:r>
          <a:r>
            <a:rPr lang="en-US" sz="1600" kern="1200" dirty="0"/>
            <a:t> </a:t>
          </a:r>
          <a:r>
            <a:rPr lang="en-US" sz="1600" kern="1200" dirty="0" err="1"/>
            <a:t>đầu</a:t>
          </a:r>
          <a:r>
            <a:rPr lang="en-US" sz="1600" kern="1200" dirty="0"/>
            <a:t> </a:t>
          </a:r>
          <a:r>
            <a:rPr lang="en-US" sz="1600" kern="1200" dirty="0" err="1"/>
            <a:t>tư</a:t>
          </a:r>
          <a:r>
            <a:rPr lang="en-US" sz="1600" kern="1200" dirty="0"/>
            <a:t> </a:t>
          </a:r>
          <a:r>
            <a:rPr lang="en-US" sz="1600" kern="1200" dirty="0" err="1"/>
            <a:t>dài</a:t>
          </a:r>
          <a:r>
            <a:rPr lang="en-US" sz="1600" kern="1200" dirty="0"/>
            <a:t> </a:t>
          </a:r>
          <a:r>
            <a:rPr lang="en-US" sz="1600" kern="1200" dirty="0" err="1"/>
            <a:t>hạn</a:t>
          </a:r>
          <a:r>
            <a:rPr lang="en-US" sz="1600" kern="1200" dirty="0"/>
            <a:t>, </a:t>
          </a:r>
          <a:r>
            <a:rPr lang="en-US" sz="1600" kern="1200" dirty="0" err="1"/>
            <a:t>chú</a:t>
          </a:r>
          <a:r>
            <a:rPr lang="en-US" sz="1600" kern="1200" dirty="0"/>
            <a:t> </a:t>
          </a:r>
          <a:r>
            <a:rPr lang="en-US" sz="1600" kern="1200" dirty="0" err="1"/>
            <a:t>trọng</a:t>
          </a:r>
          <a:r>
            <a:rPr lang="en-US" sz="1600" kern="1200" dirty="0"/>
            <a:t> </a:t>
          </a:r>
          <a:r>
            <a:rPr lang="en-US" sz="1600" kern="1200" dirty="0" err="1"/>
            <a:t>tổ</a:t>
          </a:r>
          <a:r>
            <a:rPr lang="en-US" sz="1600" kern="1200" dirty="0"/>
            <a:t> </a:t>
          </a:r>
          <a:r>
            <a:rPr lang="en-US" sz="1600" kern="1200" dirty="0" err="1"/>
            <a:t>chức</a:t>
          </a:r>
          <a:r>
            <a:rPr lang="en-US" sz="1600" kern="1200" dirty="0"/>
            <a:t> </a:t>
          </a:r>
          <a:r>
            <a:rPr lang="en-US" sz="1600" kern="1200" dirty="0" err="1"/>
            <a:t>lại</a:t>
          </a:r>
          <a:r>
            <a:rPr lang="en-US" sz="1600" kern="1200" dirty="0"/>
            <a:t> </a:t>
          </a:r>
          <a:r>
            <a:rPr lang="en-US" sz="1600" kern="1200" dirty="0" err="1"/>
            <a:t>sản</a:t>
          </a:r>
          <a:r>
            <a:rPr lang="en-US" sz="1600" kern="1200" dirty="0"/>
            <a:t> </a:t>
          </a:r>
          <a:r>
            <a:rPr lang="en-US" sz="1600" kern="1200" dirty="0" err="1"/>
            <a:t>xuất</a:t>
          </a:r>
          <a:r>
            <a:rPr lang="en-US" sz="1600" kern="1200" dirty="0"/>
            <a:t>, </a:t>
          </a:r>
          <a:r>
            <a:rPr lang="en-US" sz="1600" kern="1200" dirty="0" err="1"/>
            <a:t>nâng</a:t>
          </a:r>
          <a:r>
            <a:rPr lang="en-US" sz="1600" kern="1200" dirty="0"/>
            <a:t> </a:t>
          </a:r>
          <a:r>
            <a:rPr lang="en-US" sz="1600" kern="1200" dirty="0" err="1"/>
            <a:t>cao</a:t>
          </a:r>
          <a:r>
            <a:rPr lang="en-US" sz="1600" kern="1200" dirty="0"/>
            <a:t> </a:t>
          </a:r>
          <a:r>
            <a:rPr lang="en-US" sz="1600" kern="1200" dirty="0" err="1"/>
            <a:t>chất</a:t>
          </a:r>
          <a:r>
            <a:rPr lang="en-US" sz="1600" kern="1200" dirty="0"/>
            <a:t> </a:t>
          </a:r>
          <a:r>
            <a:rPr lang="en-US" sz="1600" kern="1200" dirty="0" err="1"/>
            <a:t>lượng</a:t>
          </a:r>
          <a:r>
            <a:rPr lang="en-US" sz="1600" kern="1200" dirty="0"/>
            <a:t> </a:t>
          </a:r>
          <a:r>
            <a:rPr lang="en-US" sz="1600" kern="1200" dirty="0" err="1"/>
            <a:t>nông</a:t>
          </a:r>
          <a:r>
            <a:rPr lang="en-US" sz="1600" kern="1200" dirty="0"/>
            <a:t> </a:t>
          </a:r>
          <a:r>
            <a:rPr lang="en-US" sz="1600" kern="1200" dirty="0" err="1"/>
            <a:t>sản</a:t>
          </a:r>
          <a:r>
            <a:rPr lang="en-US" sz="1600" kern="1200" dirty="0"/>
            <a:t>, </a:t>
          </a:r>
          <a:r>
            <a:rPr lang="en-US" sz="1600" kern="1200" dirty="0" err="1"/>
            <a:t>đáp</a:t>
          </a:r>
          <a:r>
            <a:rPr lang="en-US" sz="1600" kern="1200" dirty="0"/>
            <a:t> </a:t>
          </a:r>
          <a:r>
            <a:rPr lang="en-US" sz="1600" kern="1200" dirty="0" err="1"/>
            <a:t>ứng</a:t>
          </a:r>
          <a:r>
            <a:rPr lang="en-US" sz="1600" kern="1200" dirty="0"/>
            <a:t> </a:t>
          </a:r>
          <a:r>
            <a:rPr lang="en-US" sz="1600" kern="1200" dirty="0" err="1"/>
            <a:t>tốt</a:t>
          </a:r>
          <a:r>
            <a:rPr lang="en-US" sz="1600" kern="1200" dirty="0"/>
            <a:t> </a:t>
          </a:r>
          <a:r>
            <a:rPr lang="en-US" sz="1600" kern="1200" dirty="0" err="1"/>
            <a:t>hơn</a:t>
          </a:r>
          <a:r>
            <a:rPr lang="en-US" sz="1600" kern="1200" dirty="0"/>
            <a:t> </a:t>
          </a:r>
          <a:r>
            <a:rPr lang="en-US" sz="1600" kern="1200" dirty="0" err="1"/>
            <a:t>những</a:t>
          </a:r>
          <a:r>
            <a:rPr lang="en-US" sz="1600" kern="1200" dirty="0"/>
            <a:t> </a:t>
          </a:r>
          <a:r>
            <a:rPr lang="en-US" sz="1600" kern="1200" dirty="0" err="1"/>
            <a:t>yêu</a:t>
          </a:r>
          <a:r>
            <a:rPr lang="en-US" sz="1600" kern="1200" dirty="0"/>
            <a:t> </a:t>
          </a:r>
          <a:r>
            <a:rPr lang="en-US" sz="1600" kern="1200" dirty="0" err="1"/>
            <a:t>cầu</a:t>
          </a:r>
          <a:r>
            <a:rPr lang="en-US" sz="1600" kern="1200" dirty="0"/>
            <a:t> </a:t>
          </a:r>
          <a:r>
            <a:rPr lang="en-US" sz="1600" kern="1200" dirty="0" err="1"/>
            <a:t>của</a:t>
          </a:r>
          <a:r>
            <a:rPr lang="en-US" sz="1600" kern="1200" dirty="0"/>
            <a:t> EVFTA </a:t>
          </a:r>
          <a:r>
            <a:rPr lang="en-US" sz="1600" kern="1200" dirty="0" err="1"/>
            <a:t>về</a:t>
          </a:r>
          <a:r>
            <a:rPr lang="en-US" sz="1600" kern="1200" dirty="0"/>
            <a:t> </a:t>
          </a:r>
          <a:r>
            <a:rPr lang="en-US" sz="1600" kern="1200" dirty="0" err="1"/>
            <a:t>những</a:t>
          </a:r>
          <a:r>
            <a:rPr lang="en-US" sz="1600" kern="1200" dirty="0"/>
            <a:t> </a:t>
          </a:r>
          <a:r>
            <a:rPr lang="en-US" sz="1600" kern="1200" dirty="0" err="1"/>
            <a:t>yếu</a:t>
          </a:r>
          <a:r>
            <a:rPr lang="en-US" sz="1600" kern="1200" dirty="0"/>
            <a:t> </a:t>
          </a:r>
          <a:r>
            <a:rPr lang="en-US" sz="1600" kern="1200" dirty="0" err="1"/>
            <a:t>tố</a:t>
          </a:r>
          <a:r>
            <a:rPr lang="en-US" sz="1600" kern="1200" dirty="0"/>
            <a:t> phi </a:t>
          </a:r>
          <a:r>
            <a:rPr lang="en-US" sz="1600" kern="1200" dirty="0" err="1"/>
            <a:t>thuế</a:t>
          </a:r>
          <a:r>
            <a:rPr lang="en-US" sz="1600" kern="1200" dirty="0"/>
            <a:t> </a:t>
          </a:r>
          <a:r>
            <a:rPr lang="en-US" sz="1600" kern="1200" dirty="0" err="1"/>
            <a:t>quan</a:t>
          </a:r>
          <a:r>
            <a:rPr lang="en-US" sz="1600" kern="1200" dirty="0"/>
            <a:t> </a:t>
          </a:r>
          <a:r>
            <a:rPr lang="en-US" sz="1600" kern="1200" dirty="0" err="1"/>
            <a:t>như</a:t>
          </a:r>
          <a:r>
            <a:rPr lang="en-US" sz="1600" kern="1200" dirty="0"/>
            <a:t> an </a:t>
          </a:r>
          <a:r>
            <a:rPr lang="en-US" sz="1600" kern="1200" dirty="0" err="1"/>
            <a:t>toàn</a:t>
          </a:r>
          <a:r>
            <a:rPr lang="en-US" sz="1600" kern="1200" dirty="0"/>
            <a:t> </a:t>
          </a:r>
          <a:r>
            <a:rPr lang="en-US" sz="1600" kern="1200" dirty="0" err="1"/>
            <a:t>thực</a:t>
          </a:r>
          <a:r>
            <a:rPr lang="en-US" sz="1600" kern="1200" dirty="0"/>
            <a:t> </a:t>
          </a:r>
          <a:r>
            <a:rPr lang="en-US" sz="1600" kern="1200" dirty="0" err="1"/>
            <a:t>phẩm</a:t>
          </a:r>
          <a:r>
            <a:rPr lang="en-US" sz="1600" kern="1200" dirty="0"/>
            <a:t> hay </a:t>
          </a:r>
          <a:r>
            <a:rPr lang="en-US" sz="1600" kern="1200" dirty="0" err="1"/>
            <a:t>truy</a:t>
          </a:r>
          <a:r>
            <a:rPr lang="en-US" sz="1600" kern="1200" dirty="0"/>
            <a:t> </a:t>
          </a:r>
          <a:r>
            <a:rPr lang="en-US" sz="1600" kern="1200" dirty="0" err="1"/>
            <a:t>xuất</a:t>
          </a:r>
          <a:r>
            <a:rPr lang="en-US" sz="1600" kern="1200" dirty="0"/>
            <a:t> </a:t>
          </a:r>
          <a:r>
            <a:rPr lang="en-US" sz="1600" kern="1200" dirty="0" err="1"/>
            <a:t>nguồn</a:t>
          </a:r>
          <a:r>
            <a:rPr lang="en-US" sz="1600" kern="1200" dirty="0"/>
            <a:t> </a:t>
          </a:r>
          <a:r>
            <a:rPr lang="en-US" sz="1600" kern="1200" dirty="0" err="1"/>
            <a:t>gốc</a:t>
          </a:r>
          <a:r>
            <a:rPr lang="en-US" sz="1600" kern="1200" dirty="0"/>
            <a:t> </a:t>
          </a:r>
          <a:r>
            <a:rPr lang="en-US" sz="1600" kern="1200" dirty="0" err="1"/>
            <a:t>xuất</a:t>
          </a:r>
          <a:r>
            <a:rPr lang="en-US" sz="1600" kern="1200" dirty="0"/>
            <a:t> </a:t>
          </a:r>
          <a:r>
            <a:rPr lang="en-US" sz="1600" kern="1200" dirty="0" err="1"/>
            <a:t>xứ</a:t>
          </a:r>
          <a:r>
            <a:rPr lang="en-US" sz="1600" kern="1200" dirty="0"/>
            <a:t>.</a:t>
          </a:r>
          <a:endParaRPr lang="en-GB" sz="1600" kern="1200" dirty="0"/>
        </a:p>
      </dsp:txBody>
      <dsp:txXfrm rot="-5400000">
        <a:off x="790667" y="1971700"/>
        <a:ext cx="7194424" cy="857487"/>
      </dsp:txXfrm>
    </dsp:sp>
    <dsp:sp modelId="{7FEC6D49-A0AF-8048-9332-5BAB75375C73}">
      <dsp:nvSpPr>
        <dsp:cNvPr id="0" name=""/>
        <dsp:cNvSpPr/>
      </dsp:nvSpPr>
      <dsp:spPr>
        <a:xfrm rot="5400000">
          <a:off x="-169428" y="3117438"/>
          <a:ext cx="1129524" cy="7906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i="0" kern="1200">
              <a:solidFill>
                <a:schemeClr val="accent5">
                  <a:lumMod val="75000"/>
                </a:schemeClr>
              </a:solidFill>
              <a:latin typeface="American Typewriter Semibold" panose="02090604020004020304" pitchFamily="18" charset="77"/>
            </a:rPr>
            <a:t>3</a:t>
          </a:r>
          <a:endParaRPr lang="en-GB" sz="2800" b="1" i="0" kern="1200" dirty="0">
            <a:solidFill>
              <a:schemeClr val="accent5">
                <a:lumMod val="75000"/>
              </a:schemeClr>
            </a:solidFill>
            <a:latin typeface="American Typewriter Semibold" panose="02090604020004020304" pitchFamily="18" charset="77"/>
          </a:endParaRPr>
        </a:p>
      </dsp:txBody>
      <dsp:txXfrm rot="-5400000">
        <a:off x="1" y="3343344"/>
        <a:ext cx="790667" cy="338857"/>
      </dsp:txXfrm>
    </dsp:sp>
    <dsp:sp modelId="{8E9F6B06-03FA-B349-935C-07B34265386D}">
      <dsp:nvSpPr>
        <dsp:cNvPr id="0" name=""/>
        <dsp:cNvSpPr/>
      </dsp:nvSpPr>
      <dsp:spPr>
        <a:xfrm rot="5400000">
          <a:off x="3937553" y="-198876"/>
          <a:ext cx="947040" cy="72408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36000" bIns="10160" numCol="1" spcCol="1270" anchor="ctr" anchorCtr="0">
          <a:noAutofit/>
        </a:bodyPr>
        <a:lstStyle/>
        <a:p>
          <a:pPr marL="0" lvl="1" indent="88900" algn="just" defTabSz="711200">
            <a:lnSpc>
              <a:spcPct val="114000"/>
            </a:lnSpc>
            <a:spcBef>
              <a:spcPct val="0"/>
            </a:spcBef>
            <a:spcAft>
              <a:spcPts val="0"/>
            </a:spcAft>
            <a:buNone/>
            <a:tabLst/>
          </a:pPr>
          <a:r>
            <a:rPr lang="en-US" sz="1600" kern="1200"/>
            <a:t>Tăng cường đầu tư công nghệ nhằm nâng cao chất lượng an toàn vệ sinh thực phẩm và đảm bảo các tiêu chuẩn kỹ thuật khác; đầu tư công nghệ xử lý chất thải, khí thải, đảm bảo các tiêu chuẩn bảo vệ môi trường theo cam kết trong EVFTA.</a:t>
          </a:r>
          <a:endParaRPr lang="en-GB" sz="1600" kern="1200" dirty="0"/>
        </a:p>
      </dsp:txBody>
      <dsp:txXfrm rot="-5400000">
        <a:off x="790668" y="2994240"/>
        <a:ext cx="7194581" cy="854578"/>
      </dsp:txXfrm>
    </dsp:sp>
    <dsp:sp modelId="{C57C9380-39DF-8B49-A245-F10A16F39E1F}">
      <dsp:nvSpPr>
        <dsp:cNvPr id="0" name=""/>
        <dsp:cNvSpPr/>
      </dsp:nvSpPr>
      <dsp:spPr>
        <a:xfrm rot="5400000">
          <a:off x="-169428" y="4162115"/>
          <a:ext cx="1129524" cy="7906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b="1" i="0" kern="1200">
              <a:solidFill>
                <a:schemeClr val="accent5">
                  <a:lumMod val="75000"/>
                </a:schemeClr>
              </a:solidFill>
              <a:latin typeface="American Typewriter Semibold" panose="02090604020004020304" pitchFamily="18" charset="77"/>
            </a:rPr>
            <a:t>4</a:t>
          </a:r>
          <a:endParaRPr lang="en-GB" sz="2300" b="1" i="0" kern="1200" dirty="0">
            <a:solidFill>
              <a:schemeClr val="accent5">
                <a:lumMod val="75000"/>
              </a:schemeClr>
            </a:solidFill>
            <a:latin typeface="American Typewriter Semibold" panose="02090604020004020304" pitchFamily="18" charset="77"/>
          </a:endParaRPr>
        </a:p>
      </dsp:txBody>
      <dsp:txXfrm rot="-5400000">
        <a:off x="1" y="4388021"/>
        <a:ext cx="790667" cy="338857"/>
      </dsp:txXfrm>
    </dsp:sp>
    <dsp:sp modelId="{B765A517-446D-404F-93FB-06BBF1F3E938}">
      <dsp:nvSpPr>
        <dsp:cNvPr id="0" name=""/>
        <dsp:cNvSpPr/>
      </dsp:nvSpPr>
      <dsp:spPr>
        <a:xfrm rot="5400000">
          <a:off x="3750716" y="1032636"/>
          <a:ext cx="1320714" cy="72408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133350" algn="l" defTabSz="711200">
            <a:lnSpc>
              <a:spcPct val="114000"/>
            </a:lnSpc>
            <a:spcBef>
              <a:spcPct val="0"/>
            </a:spcBef>
            <a:spcAft>
              <a:spcPts val="0"/>
            </a:spcAft>
            <a:buNone/>
            <a:tabLst/>
          </a:pPr>
          <a:r>
            <a:rPr lang="en-US" sz="1600" kern="1200" dirty="0" err="1"/>
            <a:t>Đẩy</a:t>
          </a:r>
          <a:r>
            <a:rPr lang="en-US" sz="1600" kern="1200" dirty="0"/>
            <a:t> </a:t>
          </a:r>
          <a:r>
            <a:rPr lang="en-US" sz="1600" kern="1200" dirty="0" err="1"/>
            <a:t>mạnh</a:t>
          </a:r>
          <a:r>
            <a:rPr lang="en-US" sz="1600" kern="1200" dirty="0"/>
            <a:t> </a:t>
          </a:r>
          <a:r>
            <a:rPr lang="en-US" sz="1600" kern="1200" dirty="0" err="1"/>
            <a:t>các</a:t>
          </a:r>
          <a:r>
            <a:rPr lang="en-US" sz="1600" kern="1200" dirty="0"/>
            <a:t> </a:t>
          </a:r>
          <a:r>
            <a:rPr lang="en-US" sz="1600" kern="1200" dirty="0" err="1"/>
            <a:t>hoạt</a:t>
          </a:r>
          <a:r>
            <a:rPr lang="en-US" sz="1600" kern="1200" dirty="0"/>
            <a:t> </a:t>
          </a:r>
          <a:r>
            <a:rPr lang="en-US" sz="1600" kern="1200" dirty="0" err="1"/>
            <a:t>động</a:t>
          </a:r>
          <a:r>
            <a:rPr lang="en-US" sz="1600" kern="1200" dirty="0"/>
            <a:t> </a:t>
          </a:r>
          <a:r>
            <a:rPr lang="en-US" sz="1600" kern="1200" dirty="0" err="1"/>
            <a:t>tuyên</a:t>
          </a:r>
          <a:r>
            <a:rPr lang="en-US" sz="1600" kern="1200" dirty="0"/>
            <a:t> </a:t>
          </a:r>
          <a:r>
            <a:rPr lang="en-US" sz="1600" kern="1200" dirty="0" err="1"/>
            <a:t>truyền</a:t>
          </a:r>
          <a:r>
            <a:rPr lang="en-US" sz="1600" kern="1200" dirty="0"/>
            <a:t>, </a:t>
          </a:r>
          <a:r>
            <a:rPr lang="en-US" sz="1600" kern="1200" dirty="0" err="1"/>
            <a:t>giáo</a:t>
          </a:r>
          <a:r>
            <a:rPr lang="en-US" sz="1600" kern="1200" dirty="0"/>
            <a:t> </a:t>
          </a:r>
          <a:r>
            <a:rPr lang="en-US" sz="1600" kern="1200" dirty="0" err="1"/>
            <a:t>dục</a:t>
          </a:r>
          <a:r>
            <a:rPr lang="en-US" sz="1600" kern="1200" dirty="0"/>
            <a:t>, </a:t>
          </a:r>
          <a:r>
            <a:rPr lang="en-US" sz="1600" kern="1200" dirty="0" err="1"/>
            <a:t>nâng</a:t>
          </a:r>
          <a:r>
            <a:rPr lang="en-US" sz="1600" kern="1200" dirty="0"/>
            <a:t> </a:t>
          </a:r>
          <a:r>
            <a:rPr lang="en-US" sz="1600" kern="1200" dirty="0" err="1"/>
            <a:t>cao</a:t>
          </a:r>
          <a:r>
            <a:rPr lang="en-US" sz="1600" kern="1200" dirty="0"/>
            <a:t> </a:t>
          </a:r>
          <a:r>
            <a:rPr lang="en-US" sz="1600" kern="1200" dirty="0" err="1"/>
            <a:t>ý</a:t>
          </a:r>
          <a:r>
            <a:rPr lang="en-US" sz="1600" kern="1200" dirty="0"/>
            <a:t> </a:t>
          </a:r>
          <a:r>
            <a:rPr lang="en-US" sz="1600" kern="1200" dirty="0" err="1"/>
            <a:t>thức</a:t>
          </a:r>
          <a:r>
            <a:rPr lang="en-US" sz="1600" kern="1200" dirty="0"/>
            <a:t> </a:t>
          </a:r>
          <a:r>
            <a:rPr lang="en-US" sz="1600" kern="1200" dirty="0" err="1"/>
            <a:t>cộng</a:t>
          </a:r>
          <a:r>
            <a:rPr lang="en-US" sz="1600" kern="1200" dirty="0"/>
            <a:t> </a:t>
          </a:r>
          <a:r>
            <a:rPr lang="en-US" sz="1600" kern="1200" dirty="0" err="1"/>
            <a:t>đồng</a:t>
          </a:r>
          <a:r>
            <a:rPr lang="en-US" sz="1600" kern="1200" dirty="0"/>
            <a:t> </a:t>
          </a:r>
          <a:r>
            <a:rPr lang="en-US" sz="1600" kern="1200" dirty="0" err="1"/>
            <a:t>về</a:t>
          </a:r>
          <a:r>
            <a:rPr lang="en-US" sz="1600" kern="1200" dirty="0"/>
            <a:t> </a:t>
          </a:r>
          <a:r>
            <a:rPr lang="en-US" sz="1600" kern="1200" dirty="0" err="1"/>
            <a:t>các</a:t>
          </a:r>
          <a:r>
            <a:rPr lang="en-US" sz="1600" kern="1200" dirty="0"/>
            <a:t> </a:t>
          </a:r>
          <a:r>
            <a:rPr lang="en-US" sz="1600" kern="1200" dirty="0" err="1"/>
            <a:t>vấn</a:t>
          </a:r>
          <a:r>
            <a:rPr lang="en-US" sz="1600" kern="1200" dirty="0"/>
            <a:t> </a:t>
          </a:r>
          <a:r>
            <a:rPr lang="en-US" sz="1600" kern="1200" dirty="0" err="1"/>
            <a:t>đề</a:t>
          </a:r>
          <a:r>
            <a:rPr lang="en-US" sz="1600" kern="1200" dirty="0"/>
            <a:t> </a:t>
          </a:r>
          <a:r>
            <a:rPr lang="en-US" sz="1600" kern="1200" dirty="0" err="1"/>
            <a:t>môi</a:t>
          </a:r>
          <a:r>
            <a:rPr lang="en-US" sz="1600" kern="1200" dirty="0"/>
            <a:t> </a:t>
          </a:r>
          <a:r>
            <a:rPr lang="en-US" sz="1600" kern="1200" dirty="0" err="1"/>
            <a:t>trường</a:t>
          </a:r>
          <a:r>
            <a:rPr lang="en-US" sz="1600" kern="1200" dirty="0"/>
            <a:t>, lao </a:t>
          </a:r>
          <a:r>
            <a:rPr lang="en-US" sz="1600" kern="1200" dirty="0" err="1"/>
            <a:t>động</a:t>
          </a:r>
          <a:r>
            <a:rPr lang="en-US" sz="1600" kern="1200" dirty="0"/>
            <a:t> </a:t>
          </a:r>
          <a:r>
            <a:rPr lang="en-US" sz="1600" kern="1200" dirty="0" err="1"/>
            <a:t>và</a:t>
          </a:r>
          <a:r>
            <a:rPr lang="en-US" sz="1600" kern="1200" dirty="0"/>
            <a:t> </a:t>
          </a:r>
          <a:r>
            <a:rPr lang="en-US" sz="1600" kern="1200" dirty="0" err="1"/>
            <a:t>sở</a:t>
          </a:r>
          <a:r>
            <a:rPr lang="en-US" sz="1600" kern="1200" dirty="0"/>
            <a:t> </a:t>
          </a:r>
          <a:r>
            <a:rPr lang="en-US" sz="1600" kern="1200" dirty="0" err="1"/>
            <a:t>hữu</a:t>
          </a:r>
          <a:r>
            <a:rPr lang="en-US" sz="1600" kern="1200" dirty="0"/>
            <a:t> </a:t>
          </a:r>
          <a:r>
            <a:rPr lang="en-US" sz="1600" kern="1200" dirty="0" err="1"/>
            <a:t>trí</a:t>
          </a:r>
          <a:r>
            <a:rPr lang="en-US" sz="1600" kern="1200" dirty="0"/>
            <a:t> </a:t>
          </a:r>
          <a:r>
            <a:rPr lang="en-US" sz="1600" kern="1200" dirty="0" err="1"/>
            <a:t>tuệ</a:t>
          </a:r>
          <a:r>
            <a:rPr lang="en-US" sz="1600" kern="1200" dirty="0"/>
            <a:t>; </a:t>
          </a:r>
          <a:r>
            <a:rPr lang="en-US" sz="1600" kern="1200" dirty="0" err="1"/>
            <a:t>tăng</a:t>
          </a:r>
          <a:r>
            <a:rPr lang="en-US" sz="1600" kern="1200" dirty="0"/>
            <a:t> </a:t>
          </a:r>
          <a:r>
            <a:rPr lang="en-US" sz="1600" kern="1200" dirty="0" err="1"/>
            <a:t>cường</a:t>
          </a:r>
          <a:r>
            <a:rPr lang="en-US" sz="1600" kern="1200" dirty="0"/>
            <a:t> </a:t>
          </a:r>
          <a:r>
            <a:rPr lang="en-US" sz="1600" kern="1200" dirty="0" err="1"/>
            <a:t>giáo</a:t>
          </a:r>
          <a:r>
            <a:rPr lang="en-US" sz="1600" kern="1200" dirty="0"/>
            <a:t> </a:t>
          </a:r>
          <a:r>
            <a:rPr lang="en-US" sz="1600" kern="1200" dirty="0" err="1"/>
            <a:t>dục</a:t>
          </a:r>
          <a:r>
            <a:rPr lang="en-US" sz="1600" kern="1200" dirty="0"/>
            <a:t> </a:t>
          </a:r>
          <a:r>
            <a:rPr lang="en-US" sz="1600" kern="1200" dirty="0" err="1"/>
            <a:t>ý</a:t>
          </a:r>
          <a:r>
            <a:rPr lang="en-US" sz="1600" kern="1200" dirty="0"/>
            <a:t> </a:t>
          </a:r>
          <a:r>
            <a:rPr lang="en-US" sz="1600" kern="1200" dirty="0" err="1"/>
            <a:t>thức</a:t>
          </a:r>
          <a:r>
            <a:rPr lang="en-US" sz="1600" kern="1200" dirty="0"/>
            <a:t> </a:t>
          </a:r>
          <a:r>
            <a:rPr lang="en-US" sz="1600" kern="1200" dirty="0" err="1"/>
            <a:t>của</a:t>
          </a:r>
          <a:r>
            <a:rPr lang="en-US" sz="1600" kern="1200" dirty="0"/>
            <a:t> </a:t>
          </a:r>
          <a:r>
            <a:rPr lang="en-US" sz="1600" kern="1200" dirty="0" err="1"/>
            <a:t>doanh</a:t>
          </a:r>
          <a:r>
            <a:rPr lang="en-US" sz="1600" kern="1200" dirty="0"/>
            <a:t> </a:t>
          </a:r>
          <a:r>
            <a:rPr lang="en-US" sz="1600" kern="1200" dirty="0" err="1"/>
            <a:t>nghiệp</a:t>
          </a:r>
          <a:r>
            <a:rPr lang="en-US" sz="1600" kern="1200" dirty="0"/>
            <a:t> </a:t>
          </a:r>
          <a:r>
            <a:rPr lang="en-US" sz="1600" kern="1200" dirty="0" err="1"/>
            <a:t>về</a:t>
          </a:r>
          <a:r>
            <a:rPr lang="en-US" sz="1600" kern="1200" dirty="0"/>
            <a:t> </a:t>
          </a:r>
          <a:r>
            <a:rPr lang="en-US" sz="1600" kern="1200" dirty="0" err="1"/>
            <a:t>tầm</a:t>
          </a:r>
          <a:r>
            <a:rPr lang="en-US" sz="1600" kern="1200" dirty="0"/>
            <a:t> </a:t>
          </a:r>
          <a:r>
            <a:rPr lang="en-US" sz="1600" kern="1200" dirty="0" err="1"/>
            <a:t>quan</a:t>
          </a:r>
          <a:r>
            <a:rPr lang="en-US" sz="1600" kern="1200" dirty="0"/>
            <a:t> </a:t>
          </a:r>
          <a:r>
            <a:rPr lang="en-US" sz="1600" kern="1200" dirty="0" err="1"/>
            <a:t>trọng</a:t>
          </a:r>
          <a:r>
            <a:rPr lang="en-US" sz="1600" kern="1200" dirty="0"/>
            <a:t> </a:t>
          </a:r>
          <a:r>
            <a:rPr lang="en-US" sz="1600" kern="1200" dirty="0" err="1"/>
            <a:t>của</a:t>
          </a:r>
          <a:r>
            <a:rPr lang="en-US" sz="1600" kern="1200" dirty="0"/>
            <a:t> </a:t>
          </a:r>
          <a:r>
            <a:rPr lang="en-US" sz="1600" kern="1200" dirty="0" err="1"/>
            <a:t>việc</a:t>
          </a:r>
          <a:r>
            <a:rPr lang="en-US" sz="1600" kern="1200" dirty="0"/>
            <a:t> </a:t>
          </a:r>
          <a:r>
            <a:rPr lang="en-US" sz="1600" kern="1200" dirty="0" err="1"/>
            <a:t>chuyển</a:t>
          </a:r>
          <a:r>
            <a:rPr lang="en-US" sz="1600" kern="1200" dirty="0"/>
            <a:t> sang </a:t>
          </a:r>
          <a:r>
            <a:rPr lang="en-US" sz="1600" kern="1200" dirty="0" err="1"/>
            <a:t>sử</a:t>
          </a:r>
          <a:r>
            <a:rPr lang="en-US" sz="1600" kern="1200" dirty="0"/>
            <a:t> </a:t>
          </a:r>
          <a:r>
            <a:rPr lang="en-US" sz="1600" kern="1200" dirty="0" err="1"/>
            <a:t>dụng</a:t>
          </a:r>
          <a:r>
            <a:rPr lang="en-US" sz="1600" kern="1200" dirty="0"/>
            <a:t> </a:t>
          </a:r>
          <a:r>
            <a:rPr lang="en-US" sz="1600" kern="1200" dirty="0" err="1"/>
            <a:t>công</a:t>
          </a:r>
          <a:r>
            <a:rPr lang="en-US" sz="1600" kern="1200" dirty="0"/>
            <a:t> </a:t>
          </a:r>
          <a:r>
            <a:rPr lang="en-US" sz="1600" kern="1200" dirty="0" err="1"/>
            <a:t>nghệ</a:t>
          </a:r>
          <a:r>
            <a:rPr lang="en-US" sz="1600" kern="1200" dirty="0"/>
            <a:t> </a:t>
          </a:r>
          <a:r>
            <a:rPr lang="en-US" sz="1600" kern="1200" dirty="0" err="1"/>
            <a:t>sạch</a:t>
          </a:r>
          <a:r>
            <a:rPr lang="en-US" sz="1600" kern="1200" dirty="0"/>
            <a:t>, </a:t>
          </a:r>
          <a:r>
            <a:rPr lang="en-US" sz="1600" kern="1200" dirty="0" err="1"/>
            <a:t>đầu</a:t>
          </a:r>
          <a:r>
            <a:rPr lang="en-US" sz="1600" kern="1200" dirty="0"/>
            <a:t> </a:t>
          </a:r>
          <a:r>
            <a:rPr lang="en-US" sz="1600" kern="1200" dirty="0" err="1"/>
            <a:t>tư</a:t>
          </a:r>
          <a:r>
            <a:rPr lang="en-US" sz="1600" kern="1200" dirty="0"/>
            <a:t> </a:t>
          </a:r>
          <a:r>
            <a:rPr lang="en-US" sz="1600" kern="1200" dirty="0" err="1"/>
            <a:t>công</a:t>
          </a:r>
          <a:r>
            <a:rPr lang="en-US" sz="1600" kern="1200" dirty="0"/>
            <a:t> </a:t>
          </a:r>
          <a:r>
            <a:rPr lang="en-US" sz="1600" kern="1200" dirty="0" err="1"/>
            <a:t>nghệ</a:t>
          </a:r>
          <a:r>
            <a:rPr lang="en-US" sz="1600" kern="1200" dirty="0"/>
            <a:t> </a:t>
          </a:r>
          <a:r>
            <a:rPr lang="en-US" sz="1600" kern="1200" dirty="0" err="1"/>
            <a:t>xử</a:t>
          </a:r>
          <a:r>
            <a:rPr lang="en-US" sz="1600" kern="1200" dirty="0"/>
            <a:t> </a:t>
          </a:r>
          <a:r>
            <a:rPr lang="en-US" sz="1600" kern="1200" dirty="0" err="1"/>
            <a:t>lý</a:t>
          </a:r>
          <a:r>
            <a:rPr lang="en-US" sz="1600" kern="1200" dirty="0"/>
            <a:t> </a:t>
          </a:r>
          <a:r>
            <a:rPr lang="en-US" sz="1600" kern="1200" dirty="0" err="1"/>
            <a:t>môi</a:t>
          </a:r>
          <a:r>
            <a:rPr lang="en-US" sz="1600" kern="1200" dirty="0"/>
            <a:t> </a:t>
          </a:r>
          <a:r>
            <a:rPr lang="en-US" sz="1600" kern="1200" dirty="0" err="1"/>
            <a:t>trường</a:t>
          </a:r>
          <a:r>
            <a:rPr lang="en-US" sz="1600" kern="1200" dirty="0"/>
            <a:t> </a:t>
          </a:r>
          <a:r>
            <a:rPr lang="en-US" sz="1600" kern="1200" dirty="0" err="1"/>
            <a:t>và</a:t>
          </a:r>
          <a:r>
            <a:rPr lang="en-US" sz="1600" kern="1200" dirty="0"/>
            <a:t> </a:t>
          </a:r>
          <a:r>
            <a:rPr lang="en-US" sz="1600" kern="1200" dirty="0" err="1"/>
            <a:t>ý</a:t>
          </a:r>
          <a:r>
            <a:rPr lang="en-US" sz="1600" kern="1200" dirty="0"/>
            <a:t> </a:t>
          </a:r>
          <a:r>
            <a:rPr lang="en-US" sz="1600" kern="1200" dirty="0" err="1"/>
            <a:t>thức</a:t>
          </a:r>
          <a:r>
            <a:rPr lang="en-US" sz="1600" kern="1200" dirty="0"/>
            <a:t> </a:t>
          </a:r>
          <a:r>
            <a:rPr lang="en-US" sz="1600" kern="1200" dirty="0" err="1"/>
            <a:t>trong</a:t>
          </a:r>
          <a:r>
            <a:rPr lang="en-US" sz="1600" kern="1200" dirty="0"/>
            <a:t> </a:t>
          </a:r>
          <a:r>
            <a:rPr lang="en-US" sz="1600" kern="1200" dirty="0" err="1"/>
            <a:t>việc</a:t>
          </a:r>
          <a:r>
            <a:rPr lang="en-US" sz="1600" kern="1200" dirty="0"/>
            <a:t> </a:t>
          </a:r>
          <a:r>
            <a:rPr lang="en-US" sz="1600" kern="1200" dirty="0" err="1"/>
            <a:t>sử</a:t>
          </a:r>
          <a:r>
            <a:rPr lang="en-US" sz="1600" kern="1200" dirty="0"/>
            <a:t> </a:t>
          </a:r>
          <a:r>
            <a:rPr lang="en-US" sz="1600" kern="1200" dirty="0" err="1"/>
            <a:t>dụng</a:t>
          </a:r>
          <a:r>
            <a:rPr lang="en-US" sz="1600" kern="1200" dirty="0"/>
            <a:t> </a:t>
          </a:r>
          <a:r>
            <a:rPr lang="en-US" sz="1600" kern="1200" dirty="0" err="1"/>
            <a:t>đúng</a:t>
          </a:r>
          <a:r>
            <a:rPr lang="en-US" sz="1600" kern="1200" dirty="0"/>
            <a:t> </a:t>
          </a:r>
          <a:r>
            <a:rPr lang="en-US" sz="1600" kern="1200" dirty="0" err="1"/>
            <a:t>tiêu</a:t>
          </a:r>
          <a:r>
            <a:rPr lang="en-US" sz="1600" kern="1200" dirty="0"/>
            <a:t> </a:t>
          </a:r>
          <a:r>
            <a:rPr lang="en-US" sz="1600" kern="1200" dirty="0" err="1"/>
            <a:t>chuẩn</a:t>
          </a:r>
          <a:r>
            <a:rPr lang="en-US" sz="1600" kern="1200" dirty="0"/>
            <a:t> </a:t>
          </a:r>
          <a:r>
            <a:rPr lang="en-US" sz="1600" kern="1200" dirty="0" err="1"/>
            <a:t>các</a:t>
          </a:r>
          <a:r>
            <a:rPr lang="en-US" sz="1600" kern="1200" dirty="0"/>
            <a:t> </a:t>
          </a:r>
          <a:r>
            <a:rPr lang="en-US" sz="1600" kern="1200" dirty="0" err="1"/>
            <a:t>dư</a:t>
          </a:r>
          <a:r>
            <a:rPr lang="en-US" sz="1600" kern="1200" dirty="0"/>
            <a:t> </a:t>
          </a:r>
          <a:r>
            <a:rPr lang="en-US" sz="1600" kern="1200" dirty="0" err="1"/>
            <a:t>lượng</a:t>
          </a:r>
          <a:r>
            <a:rPr lang="en-US" sz="1600" kern="1200" dirty="0"/>
            <a:t> </a:t>
          </a:r>
          <a:r>
            <a:rPr lang="en-US" sz="1600" kern="1200" dirty="0" err="1"/>
            <a:t>hóa</a:t>
          </a:r>
          <a:r>
            <a:rPr lang="en-US" sz="1600" kern="1200" dirty="0"/>
            <a:t> </a:t>
          </a:r>
          <a:r>
            <a:rPr lang="en-US" sz="1600" kern="1200" dirty="0" err="1"/>
            <a:t>chất</a:t>
          </a:r>
          <a:r>
            <a:rPr lang="en-US" sz="1600" kern="1200" dirty="0"/>
            <a:t> </a:t>
          </a:r>
          <a:r>
            <a:rPr lang="en-US" sz="1600" kern="1200" dirty="0" err="1"/>
            <a:t>trong</a:t>
          </a:r>
          <a:r>
            <a:rPr lang="en-US" sz="1600" kern="1200" dirty="0"/>
            <a:t> </a:t>
          </a:r>
          <a:r>
            <a:rPr lang="en-US" sz="1600" kern="1200" dirty="0" err="1"/>
            <a:t>sản</a:t>
          </a:r>
          <a:r>
            <a:rPr lang="en-US" sz="1600" kern="1200" dirty="0"/>
            <a:t> </a:t>
          </a:r>
          <a:r>
            <a:rPr lang="en-US" sz="1600" kern="1200" dirty="0" err="1"/>
            <a:t>xuất</a:t>
          </a:r>
          <a:r>
            <a:rPr lang="en-US" sz="1600" kern="1200" dirty="0"/>
            <a:t> </a:t>
          </a:r>
          <a:r>
            <a:rPr lang="en-US" sz="1600" kern="1200" dirty="0" err="1"/>
            <a:t>nông</a:t>
          </a:r>
          <a:r>
            <a:rPr lang="en-US" sz="1600" kern="1200" dirty="0"/>
            <a:t> </a:t>
          </a:r>
          <a:r>
            <a:rPr lang="en-US" sz="1600" kern="1200" dirty="0" err="1"/>
            <a:t>nghiệp</a:t>
          </a:r>
          <a:r>
            <a:rPr lang="en-US" sz="1600" kern="1200" dirty="0"/>
            <a:t> </a:t>
          </a:r>
          <a:r>
            <a:rPr lang="en-US" sz="1600" kern="1200" dirty="0" err="1"/>
            <a:t>và</a:t>
          </a:r>
          <a:r>
            <a:rPr lang="en-US" sz="1600" kern="1200" dirty="0"/>
            <a:t> </a:t>
          </a:r>
          <a:r>
            <a:rPr lang="en-US" sz="1600" kern="1200" dirty="0" err="1"/>
            <a:t>nuôi</a:t>
          </a:r>
          <a:r>
            <a:rPr lang="en-US" sz="1600" kern="1200" dirty="0"/>
            <a:t> </a:t>
          </a:r>
          <a:r>
            <a:rPr lang="en-US" sz="1600" kern="1200" dirty="0" err="1"/>
            <a:t>trồng</a:t>
          </a:r>
          <a:r>
            <a:rPr lang="en-US" sz="1600" kern="1200" dirty="0"/>
            <a:t> </a:t>
          </a:r>
          <a:r>
            <a:rPr lang="en-US" sz="1600" kern="1200" dirty="0" err="1"/>
            <a:t>thủy</a:t>
          </a:r>
          <a:r>
            <a:rPr lang="en-US" sz="1600" kern="1200" dirty="0"/>
            <a:t> </a:t>
          </a:r>
          <a:r>
            <a:rPr lang="en-US" sz="1600" kern="1200" dirty="0" err="1"/>
            <a:t>sản</a:t>
          </a:r>
          <a:r>
            <a:rPr lang="en-US" sz="1600" kern="1200" dirty="0"/>
            <a:t>.</a:t>
          </a:r>
          <a:endParaRPr lang="en-GB" sz="1600" kern="1200" dirty="0"/>
        </a:p>
      </dsp:txBody>
      <dsp:txXfrm rot="-5400000">
        <a:off x="790667" y="4057157"/>
        <a:ext cx="7176340" cy="1191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534B-E7ED-6641-A6E6-9692A73E3533}">
      <dsp:nvSpPr>
        <dsp:cNvPr id="0" name=""/>
        <dsp:cNvSpPr/>
      </dsp:nvSpPr>
      <dsp:spPr>
        <a:xfrm>
          <a:off x="-4709284" y="-721883"/>
          <a:ext cx="5609366" cy="5609366"/>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F0C0-6559-F141-8010-21A5EB7CA896}">
      <dsp:nvSpPr>
        <dsp:cNvPr id="0" name=""/>
        <dsp:cNvSpPr/>
      </dsp:nvSpPr>
      <dsp:spPr>
        <a:xfrm>
          <a:off x="578879" y="41656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1">
                  <a:lumMod val="25000"/>
                </a:schemeClr>
              </a:solidFill>
            </a:rPr>
            <a:t>Khái</a:t>
          </a:r>
          <a:r>
            <a:rPr lang="en-US" sz="2200" kern="1200" dirty="0">
              <a:solidFill>
                <a:schemeClr val="accent1">
                  <a:lumMod val="25000"/>
                </a:schemeClr>
              </a:solidFill>
            </a:rPr>
            <a:t> </a:t>
          </a:r>
          <a:r>
            <a:rPr lang="en-US" sz="2200" kern="1200" dirty="0" err="1">
              <a:solidFill>
                <a:schemeClr val="accent1">
                  <a:lumMod val="25000"/>
                </a:schemeClr>
              </a:solidFill>
            </a:rPr>
            <a:t>quát</a:t>
          </a:r>
          <a:r>
            <a:rPr lang="en-US" sz="2200" kern="1200" dirty="0">
              <a:solidFill>
                <a:schemeClr val="accent1">
                  <a:lumMod val="25000"/>
                </a:schemeClr>
              </a:solidFill>
            </a:rPr>
            <a:t> </a:t>
          </a:r>
          <a:r>
            <a:rPr lang="en-US" sz="2200" kern="1200" dirty="0" err="1">
              <a:solidFill>
                <a:schemeClr val="accent1">
                  <a:lumMod val="25000"/>
                </a:schemeClr>
              </a:solidFill>
            </a:rPr>
            <a:t>tình</a:t>
          </a:r>
          <a:r>
            <a:rPr lang="en-US" sz="2200" kern="1200" dirty="0">
              <a:solidFill>
                <a:schemeClr val="accent1">
                  <a:lumMod val="25000"/>
                </a:schemeClr>
              </a:solidFill>
            </a:rPr>
            <a:t> </a:t>
          </a:r>
          <a:r>
            <a:rPr lang="en-US" sz="2200" kern="1200" dirty="0" err="1">
              <a:solidFill>
                <a:schemeClr val="accent1">
                  <a:lumMod val="25000"/>
                </a:schemeClr>
              </a:solidFill>
            </a:rPr>
            <a:t>hình</a:t>
          </a:r>
          <a:r>
            <a:rPr lang="en-US" sz="2200" kern="1200" dirty="0">
              <a:solidFill>
                <a:schemeClr val="accent1">
                  <a:lumMod val="25000"/>
                </a:schemeClr>
              </a:solidFill>
            </a:rPr>
            <a:t> </a:t>
          </a:r>
          <a:r>
            <a:rPr lang="en-US" sz="2200" kern="1200" dirty="0" err="1">
              <a:solidFill>
                <a:schemeClr val="accent1">
                  <a:lumMod val="25000"/>
                </a:schemeClr>
              </a:solidFill>
            </a:rPr>
            <a:t>nông</a:t>
          </a:r>
          <a:r>
            <a:rPr lang="en-US" sz="2200" kern="1200" dirty="0">
              <a:solidFill>
                <a:schemeClr val="accent1">
                  <a:lumMod val="25000"/>
                </a:schemeClr>
              </a:solidFill>
            </a:rPr>
            <a:t> </a:t>
          </a:r>
          <a:r>
            <a:rPr lang="en-US" sz="2200" kern="1200" dirty="0" err="1">
              <a:solidFill>
                <a:schemeClr val="accent1">
                  <a:lumMod val="25000"/>
                </a:schemeClr>
              </a:solidFill>
            </a:rPr>
            <a:t>nghiệp</a:t>
          </a:r>
          <a:r>
            <a:rPr lang="en-US" sz="2200" kern="1200" dirty="0">
              <a:solidFill>
                <a:schemeClr val="accent1">
                  <a:lumMod val="25000"/>
                </a:schemeClr>
              </a:solidFill>
            </a:rPr>
            <a:t> </a:t>
          </a:r>
          <a:r>
            <a:rPr lang="en-US" sz="2200" kern="1200" dirty="0" err="1">
              <a:solidFill>
                <a:schemeClr val="accent1">
                  <a:lumMod val="25000"/>
                </a:schemeClr>
              </a:solidFill>
            </a:rPr>
            <a:t>Thái</a:t>
          </a:r>
          <a:r>
            <a:rPr lang="en-US" sz="2200" kern="1200" dirty="0">
              <a:solidFill>
                <a:schemeClr val="accent1">
                  <a:lumMod val="25000"/>
                </a:schemeClr>
              </a:solidFill>
            </a:rPr>
            <a:t> </a:t>
          </a:r>
          <a:r>
            <a:rPr lang="en-US" sz="2200" kern="1200" dirty="0" err="1">
              <a:solidFill>
                <a:schemeClr val="accent1">
                  <a:lumMod val="25000"/>
                </a:schemeClr>
              </a:solidFill>
            </a:rPr>
            <a:t>Nguyên</a:t>
          </a:r>
          <a:endParaRPr lang="en-GB" sz="2200" kern="1200" dirty="0">
            <a:solidFill>
              <a:schemeClr val="accent1">
                <a:lumMod val="25000"/>
              </a:schemeClr>
            </a:solidFill>
          </a:endParaRPr>
        </a:p>
      </dsp:txBody>
      <dsp:txXfrm>
        <a:off x="578879" y="416560"/>
        <a:ext cx="7212929" cy="833120"/>
      </dsp:txXfrm>
    </dsp:sp>
    <dsp:sp modelId="{97C98341-13FD-2C4B-A75F-356BB6AC88F0}">
      <dsp:nvSpPr>
        <dsp:cNvPr id="0" name=""/>
        <dsp:cNvSpPr/>
      </dsp:nvSpPr>
      <dsp:spPr>
        <a:xfrm>
          <a:off x="58179" y="31242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3A5DD-E1B3-A54F-B2C7-9239AFF14E4E}">
      <dsp:nvSpPr>
        <dsp:cNvPr id="0" name=""/>
        <dsp:cNvSpPr/>
      </dsp:nvSpPr>
      <dsp:spPr>
        <a:xfrm>
          <a:off x="881718" y="1666240"/>
          <a:ext cx="6910090"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114000"/>
            </a:lnSpc>
            <a:spcBef>
              <a:spcPct val="0"/>
            </a:spcBef>
            <a:spcAft>
              <a:spcPct val="35000"/>
            </a:spcAft>
            <a:buNone/>
          </a:pPr>
          <a:r>
            <a:rPr lang="vi-VN" sz="2200" b="0" kern="1200" dirty="0">
              <a:solidFill>
                <a:schemeClr val="accent1">
                  <a:lumMod val="25000"/>
                </a:schemeClr>
              </a:solidFill>
            </a:rPr>
            <a:t>Xu hướng tiêu thụ của EU về một số sản phẩm lợi thế của tỉnh Thái Nguyên </a:t>
          </a:r>
          <a:endParaRPr lang="en-GB" sz="2200" b="0" kern="1200" dirty="0">
            <a:solidFill>
              <a:schemeClr val="accent1">
                <a:lumMod val="25000"/>
              </a:schemeClr>
            </a:solidFill>
          </a:endParaRPr>
        </a:p>
      </dsp:txBody>
      <dsp:txXfrm>
        <a:off x="881718" y="1666240"/>
        <a:ext cx="6910090" cy="833120"/>
      </dsp:txXfrm>
    </dsp:sp>
    <dsp:sp modelId="{780EC237-1897-6944-9954-0246B5C4244A}">
      <dsp:nvSpPr>
        <dsp:cNvPr id="0" name=""/>
        <dsp:cNvSpPr/>
      </dsp:nvSpPr>
      <dsp:spPr>
        <a:xfrm>
          <a:off x="361018" y="156210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23D14-4E7D-6547-9C70-357AF588BA65}">
      <dsp:nvSpPr>
        <dsp:cNvPr id="0" name=""/>
        <dsp:cNvSpPr/>
      </dsp:nvSpPr>
      <dsp:spPr>
        <a:xfrm>
          <a:off x="578879" y="2915920"/>
          <a:ext cx="7212929" cy="833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289"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kern="1200" dirty="0" err="1">
              <a:solidFill>
                <a:schemeClr val="accent1">
                  <a:lumMod val="25000"/>
                </a:schemeClr>
              </a:solidFill>
            </a:rPr>
            <a:t>Một</a:t>
          </a:r>
          <a:r>
            <a:rPr lang="en-US" sz="2200" b="0" kern="1200" dirty="0">
              <a:solidFill>
                <a:schemeClr val="accent1">
                  <a:lumMod val="25000"/>
                </a:schemeClr>
              </a:solidFill>
            </a:rPr>
            <a:t> </a:t>
          </a:r>
          <a:r>
            <a:rPr lang="en-US" sz="2200" b="0" kern="1200" dirty="0" err="1">
              <a:solidFill>
                <a:schemeClr val="accent1">
                  <a:lumMod val="25000"/>
                </a:schemeClr>
              </a:solidFill>
            </a:rPr>
            <a:t>số</a:t>
          </a:r>
          <a:r>
            <a:rPr lang="en-US" sz="2200" b="0" kern="1200" dirty="0">
              <a:solidFill>
                <a:schemeClr val="accent1">
                  <a:lumMod val="25000"/>
                </a:schemeClr>
              </a:solidFill>
            </a:rPr>
            <a:t> </a:t>
          </a:r>
          <a:r>
            <a:rPr lang="en-GB" sz="2200" b="0" kern="1200" dirty="0" err="1">
              <a:solidFill>
                <a:schemeClr val="accent1">
                  <a:lumMod val="25000"/>
                </a:schemeClr>
              </a:solidFill>
            </a:rPr>
            <a:t>gợi</a:t>
          </a:r>
          <a:r>
            <a:rPr lang="en-GB" sz="2200" b="0" kern="1200" dirty="0">
              <a:solidFill>
                <a:schemeClr val="accent1">
                  <a:lumMod val="25000"/>
                </a:schemeClr>
              </a:solidFill>
            </a:rPr>
            <a:t> </a:t>
          </a:r>
          <a:r>
            <a:rPr lang="en-GB" sz="2200" b="0" kern="1200" dirty="0" err="1">
              <a:solidFill>
                <a:schemeClr val="accent1">
                  <a:lumMod val="25000"/>
                </a:schemeClr>
              </a:solidFill>
            </a:rPr>
            <a:t>ý</a:t>
          </a:r>
          <a:r>
            <a:rPr lang="en-GB" sz="2200" b="0" kern="1200" dirty="0">
              <a:solidFill>
                <a:schemeClr val="accent1">
                  <a:lumMod val="25000"/>
                </a:schemeClr>
              </a:solidFill>
            </a:rPr>
            <a:t> </a:t>
          </a:r>
          <a:r>
            <a:rPr lang="en-GB" sz="2200" b="0" kern="1200" dirty="0" err="1">
              <a:solidFill>
                <a:schemeClr val="accent1">
                  <a:lumMod val="25000"/>
                </a:schemeClr>
              </a:solidFill>
            </a:rPr>
            <a:t>đối</a:t>
          </a:r>
          <a:r>
            <a:rPr lang="en-GB" sz="2200" b="0" kern="1200" dirty="0">
              <a:solidFill>
                <a:schemeClr val="accent1">
                  <a:lumMod val="25000"/>
                </a:schemeClr>
              </a:solidFill>
            </a:rPr>
            <a:t> </a:t>
          </a:r>
          <a:r>
            <a:rPr lang="en-GB" sz="2200" b="0" kern="1200" dirty="0" err="1">
              <a:solidFill>
                <a:schemeClr val="accent1">
                  <a:lumMod val="25000"/>
                </a:schemeClr>
              </a:solidFill>
            </a:rPr>
            <a:t>với</a:t>
          </a:r>
          <a:r>
            <a:rPr lang="en-GB" sz="2200" b="0" kern="1200" dirty="0">
              <a:solidFill>
                <a:schemeClr val="accent1">
                  <a:lumMod val="25000"/>
                </a:schemeClr>
              </a:solidFill>
            </a:rPr>
            <a:t> </a:t>
          </a:r>
          <a:r>
            <a:rPr lang="en-GB" sz="2200" b="0" kern="1200" dirty="0" err="1">
              <a:solidFill>
                <a:schemeClr val="accent1">
                  <a:lumMod val="25000"/>
                </a:schemeClr>
              </a:solidFill>
            </a:rPr>
            <a:t>Nông</a:t>
          </a:r>
          <a:r>
            <a:rPr lang="en-GB" sz="2200" b="0" kern="1200" dirty="0">
              <a:solidFill>
                <a:schemeClr val="accent1">
                  <a:lumMod val="25000"/>
                </a:schemeClr>
              </a:solidFill>
            </a:rPr>
            <a:t> </a:t>
          </a:r>
          <a:r>
            <a:rPr lang="en-GB" sz="2200" b="0" kern="1200" dirty="0" err="1">
              <a:solidFill>
                <a:schemeClr val="accent1">
                  <a:lumMod val="25000"/>
                </a:schemeClr>
              </a:solidFill>
            </a:rPr>
            <a:t>Nghiệp</a:t>
          </a:r>
          <a:r>
            <a:rPr lang="en-GB" sz="2200" b="0" kern="1200" dirty="0">
              <a:solidFill>
                <a:schemeClr val="accent1">
                  <a:lumMod val="25000"/>
                </a:schemeClr>
              </a:solidFill>
            </a:rPr>
            <a:t> </a:t>
          </a:r>
          <a:r>
            <a:rPr lang="en-GB" sz="2200" b="0" kern="1200" dirty="0" err="1">
              <a:solidFill>
                <a:schemeClr val="accent1">
                  <a:lumMod val="25000"/>
                </a:schemeClr>
              </a:solidFill>
            </a:rPr>
            <a:t>Thái</a:t>
          </a:r>
          <a:r>
            <a:rPr lang="en-GB" sz="2200" b="0" kern="1200" dirty="0">
              <a:solidFill>
                <a:schemeClr val="accent1">
                  <a:lumMod val="25000"/>
                </a:schemeClr>
              </a:solidFill>
            </a:rPr>
            <a:t> </a:t>
          </a:r>
          <a:r>
            <a:rPr lang="en-GB" sz="2200" b="0" kern="1200" dirty="0" err="1">
              <a:solidFill>
                <a:schemeClr val="accent1">
                  <a:lumMod val="25000"/>
                </a:schemeClr>
              </a:solidFill>
            </a:rPr>
            <a:t>Nguyên</a:t>
          </a:r>
          <a:r>
            <a:rPr lang="en-GB" sz="2200" b="0" kern="1200" dirty="0">
              <a:solidFill>
                <a:schemeClr val="accent1">
                  <a:lumMod val="25000"/>
                </a:schemeClr>
              </a:solidFill>
            </a:rPr>
            <a:t> </a:t>
          </a:r>
        </a:p>
      </dsp:txBody>
      <dsp:txXfrm>
        <a:off x="578879" y="2915920"/>
        <a:ext cx="7212929" cy="833120"/>
      </dsp:txXfrm>
    </dsp:sp>
    <dsp:sp modelId="{FD82BCCA-D9AD-F941-BD5F-069D752E5DC5}">
      <dsp:nvSpPr>
        <dsp:cNvPr id="0" name=""/>
        <dsp:cNvSpPr/>
      </dsp:nvSpPr>
      <dsp:spPr>
        <a:xfrm>
          <a:off x="58179" y="2811780"/>
          <a:ext cx="1041400" cy="10414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8FF31-15E3-4CBF-9375-A6EBBDBDED4A}" type="datetimeFigureOut">
              <a:rPr lang="en-US" smtClean="0"/>
              <a:pPr/>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64CE5-1AB4-4FFA-A4A3-2055BA0DF5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64CE5-1AB4-4FFA-A4A3-2055BA0DF5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1"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12"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3"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dirty="0" err="1"/>
              <a:t>Trang</a:t>
            </a:r>
            <a:r>
              <a:rPr lang="en-US" dirty="0"/>
              <a:t>  </a:t>
            </a:r>
            <a:fld id="{0073B9D0-39C7-41F2-82A8-7A1737E90240}"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8"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9"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8"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9"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Đỗ Tuyết Mai</a:t>
            </a:r>
          </a:p>
        </p:txBody>
      </p:sp>
      <p:sp>
        <p:nvSpPr>
          <p:cNvPr id="5" name="Footer Placeholder 4"/>
          <p:cNvSpPr>
            <a:spLocks noGrp="1"/>
          </p:cNvSpPr>
          <p:nvPr>
            <p:ph type="ftr" sz="quarter" idx="11"/>
          </p:nvPr>
        </p:nvSpPr>
        <p:spPr/>
        <p:txBody>
          <a:bodyPr/>
          <a:lstStyle/>
          <a:p>
            <a:r>
              <a:rPr lang="en-US"/>
              <a:t>Nông nghiệp Việt Nam khi thực thi  EVFTA T9 -2020</a:t>
            </a:r>
          </a:p>
        </p:txBody>
      </p:sp>
      <p:sp>
        <p:nvSpPr>
          <p:cNvPr id="6" name="Slide Number Placeholder 5"/>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Đỗ Tuyết Mai</a:t>
            </a:r>
          </a:p>
        </p:txBody>
      </p:sp>
      <p:sp>
        <p:nvSpPr>
          <p:cNvPr id="5" name="Footer Placeholder 4"/>
          <p:cNvSpPr>
            <a:spLocks noGrp="1"/>
          </p:cNvSpPr>
          <p:nvPr>
            <p:ph type="ftr" sz="quarter" idx="11"/>
          </p:nvPr>
        </p:nvSpPr>
        <p:spPr/>
        <p:txBody>
          <a:bodyPr/>
          <a:lstStyle/>
          <a:p>
            <a:r>
              <a:rPr lang="en-US"/>
              <a:t>Nông nghiệp Việt Nam khi thực thi  EVFTA T9 -2020</a:t>
            </a:r>
          </a:p>
        </p:txBody>
      </p:sp>
      <p:sp>
        <p:nvSpPr>
          <p:cNvPr id="6" name="Slide Number Placeholder 5"/>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Đỗ Tuyết Mai</a:t>
            </a:r>
          </a:p>
        </p:txBody>
      </p:sp>
      <p:sp>
        <p:nvSpPr>
          <p:cNvPr id="5" name="Footer Placeholder 4"/>
          <p:cNvSpPr>
            <a:spLocks noGrp="1"/>
          </p:cNvSpPr>
          <p:nvPr>
            <p:ph type="ftr" sz="quarter" idx="11"/>
          </p:nvPr>
        </p:nvSpPr>
        <p:spPr/>
        <p:txBody>
          <a:bodyPr/>
          <a:lstStyle/>
          <a:p>
            <a:r>
              <a:rPr lang="en-US"/>
              <a:t>Nông nghiệp Việt Nam khi thực thi  EVFTA T9 -2020</a:t>
            </a:r>
          </a:p>
        </p:txBody>
      </p:sp>
      <p:sp>
        <p:nvSpPr>
          <p:cNvPr id="6" name="Slide Number Placeholder 5"/>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Đỗ Tuyết Mai</a:t>
            </a:r>
          </a:p>
        </p:txBody>
      </p:sp>
      <p:sp>
        <p:nvSpPr>
          <p:cNvPr id="6" name="Footer Placeholder 5"/>
          <p:cNvSpPr>
            <a:spLocks noGrp="1"/>
          </p:cNvSpPr>
          <p:nvPr>
            <p:ph type="ftr" sz="quarter" idx="11"/>
          </p:nvPr>
        </p:nvSpPr>
        <p:spPr/>
        <p:txBody>
          <a:bodyPr/>
          <a:lstStyle/>
          <a:p>
            <a:r>
              <a:rPr lang="en-US"/>
              <a:t>Nông nghiệp Việt Nam khi thực thi  EVFTA T9 -2020</a:t>
            </a:r>
          </a:p>
        </p:txBody>
      </p:sp>
      <p:sp>
        <p:nvSpPr>
          <p:cNvPr id="7" name="Slide Number Placeholder 6"/>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Đỗ Tuyết Mai</a:t>
            </a:r>
          </a:p>
        </p:txBody>
      </p:sp>
      <p:sp>
        <p:nvSpPr>
          <p:cNvPr id="8" name="Footer Placeholder 7"/>
          <p:cNvSpPr>
            <a:spLocks noGrp="1"/>
          </p:cNvSpPr>
          <p:nvPr>
            <p:ph type="ftr" sz="quarter" idx="11"/>
          </p:nvPr>
        </p:nvSpPr>
        <p:spPr/>
        <p:txBody>
          <a:bodyPr/>
          <a:lstStyle/>
          <a:p>
            <a:r>
              <a:rPr lang="en-US"/>
              <a:t>Nông nghiệp Việt Nam khi thực thi  EVFTA T9 -2020</a:t>
            </a:r>
          </a:p>
        </p:txBody>
      </p:sp>
      <p:sp>
        <p:nvSpPr>
          <p:cNvPr id="9" name="Slide Number Placeholder 8"/>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Đỗ Tuyết Mai</a:t>
            </a:r>
          </a:p>
        </p:txBody>
      </p:sp>
      <p:sp>
        <p:nvSpPr>
          <p:cNvPr id="4" name="Footer Placeholder 3"/>
          <p:cNvSpPr>
            <a:spLocks noGrp="1"/>
          </p:cNvSpPr>
          <p:nvPr>
            <p:ph type="ftr" sz="quarter" idx="11"/>
          </p:nvPr>
        </p:nvSpPr>
        <p:spPr/>
        <p:txBody>
          <a:bodyPr/>
          <a:lstStyle/>
          <a:p>
            <a:r>
              <a:rPr lang="en-US"/>
              <a:t>Nông nghiệp Việt Nam khi thực thi  EVFTA T9 -2020</a:t>
            </a:r>
          </a:p>
        </p:txBody>
      </p:sp>
      <p:sp>
        <p:nvSpPr>
          <p:cNvPr id="5" name="Slide Number Placeholder 4"/>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Đỗ Tuyết Mai</a:t>
            </a:r>
          </a:p>
        </p:txBody>
      </p:sp>
      <p:sp>
        <p:nvSpPr>
          <p:cNvPr id="3" name="Footer Placeholder 2"/>
          <p:cNvSpPr>
            <a:spLocks noGrp="1"/>
          </p:cNvSpPr>
          <p:nvPr>
            <p:ph type="ftr" sz="quarter" idx="11"/>
          </p:nvPr>
        </p:nvSpPr>
        <p:spPr/>
        <p:txBody>
          <a:bodyPr/>
          <a:lstStyle/>
          <a:p>
            <a:r>
              <a:rPr lang="en-US"/>
              <a:t>Nông nghiệp Việt Nam khi thực thi  EVFTA T9 -2020</a:t>
            </a:r>
          </a:p>
        </p:txBody>
      </p:sp>
      <p:sp>
        <p:nvSpPr>
          <p:cNvPr id="4" name="Slide Number Placeholder 3"/>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Đỗ Tuyết Mai</a:t>
            </a:r>
          </a:p>
        </p:txBody>
      </p:sp>
      <p:sp>
        <p:nvSpPr>
          <p:cNvPr id="6" name="Footer Placeholder 5"/>
          <p:cNvSpPr>
            <a:spLocks noGrp="1"/>
          </p:cNvSpPr>
          <p:nvPr>
            <p:ph type="ftr" sz="quarter" idx="11"/>
          </p:nvPr>
        </p:nvSpPr>
        <p:spPr/>
        <p:txBody>
          <a:bodyPr/>
          <a:lstStyle/>
          <a:p>
            <a:r>
              <a:rPr lang="en-US"/>
              <a:t>Nông nghiệp Việt Nam khi thực thi  EVFTA T9 -2020</a:t>
            </a:r>
          </a:p>
        </p:txBody>
      </p:sp>
      <p:sp>
        <p:nvSpPr>
          <p:cNvPr id="7" name="Slide Number Placeholder 6"/>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914400"/>
          </a:xfrm>
        </p:spPr>
        <p:txBody>
          <a:bodyPr>
            <a:normAutofit/>
          </a:bodyPr>
          <a:lstStyle>
            <a:lvl1pPr algn="l">
              <a:defRPr sz="3200">
                <a:effectLst/>
              </a:defRPr>
            </a:lvl1pPr>
            <a:extLst/>
          </a:lstStyle>
          <a:p>
            <a:r>
              <a:rPr kumimoji="0" lang="en-US" dirty="0"/>
              <a:t>Click to edit Master title style</a:t>
            </a:r>
          </a:p>
        </p:txBody>
      </p:sp>
      <p:sp>
        <p:nvSpPr>
          <p:cNvPr id="3" name="Content Placeholder 2"/>
          <p:cNvSpPr>
            <a:spLocks noGrp="1"/>
          </p:cNvSpPr>
          <p:nvPr>
            <p:ph idx="1"/>
          </p:nvPr>
        </p:nvSpPr>
        <p:spPr/>
        <p:txBody>
          <a:bodyPr>
            <a:normAutofit/>
          </a:bodyPr>
          <a:lstStyle>
            <a:lvl1pPr>
              <a:lnSpc>
                <a:spcPct val="125000"/>
              </a:lnSpc>
              <a:spcBef>
                <a:spcPts val="600"/>
              </a:spcBef>
              <a:spcAft>
                <a:spcPts val="600"/>
              </a:spcAft>
              <a:buClr>
                <a:schemeClr val="tx1">
                  <a:lumMod val="65000"/>
                  <a:lumOff val="35000"/>
                </a:schemeClr>
              </a:buClr>
              <a:defRPr sz="2200"/>
            </a:lvl1pPr>
            <a:lvl2pPr>
              <a:lnSpc>
                <a:spcPct val="125000"/>
              </a:lnSpc>
              <a:spcBef>
                <a:spcPts val="600"/>
              </a:spcBef>
              <a:spcAft>
                <a:spcPts val="600"/>
              </a:spcAft>
              <a:buClr>
                <a:schemeClr val="tx1">
                  <a:lumMod val="65000"/>
                  <a:lumOff val="35000"/>
                </a:schemeClr>
              </a:buClr>
              <a:defRPr sz="2200"/>
            </a:lvl2pPr>
            <a:lvl3pPr>
              <a:lnSpc>
                <a:spcPct val="125000"/>
              </a:lnSpc>
              <a:spcBef>
                <a:spcPts val="600"/>
              </a:spcBef>
              <a:spcAft>
                <a:spcPts val="600"/>
              </a:spcAft>
              <a:buClr>
                <a:schemeClr val="tx1">
                  <a:lumMod val="65000"/>
                  <a:lumOff val="35000"/>
                </a:schemeClr>
              </a:buClr>
              <a:defRPr sz="2200"/>
            </a:lvl3pPr>
            <a:lvl4pPr>
              <a:lnSpc>
                <a:spcPct val="125000"/>
              </a:lnSpc>
              <a:spcBef>
                <a:spcPts val="600"/>
              </a:spcBef>
              <a:spcAft>
                <a:spcPts val="600"/>
              </a:spcAft>
              <a:buClr>
                <a:schemeClr val="tx1">
                  <a:lumMod val="65000"/>
                  <a:lumOff val="35000"/>
                </a:schemeClr>
              </a:buClr>
              <a:defRPr sz="2200"/>
            </a:lvl4pPr>
            <a:lvl5pPr>
              <a:lnSpc>
                <a:spcPct val="125000"/>
              </a:lnSpc>
              <a:spcBef>
                <a:spcPts val="600"/>
              </a:spcBef>
              <a:spcAft>
                <a:spcPts val="600"/>
              </a:spcAft>
              <a:buClr>
                <a:schemeClr val="tx1">
                  <a:lumMod val="65000"/>
                  <a:lumOff val="35000"/>
                </a:schemeClr>
              </a:buClr>
              <a:defRPr sz="22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23"/>
          <p:cNvSpPr>
            <a:spLocks noGrp="1"/>
          </p:cNvSpPr>
          <p:nvPr>
            <p:ph type="dt" sz="half" idx="2"/>
          </p:nvPr>
        </p:nvSpPr>
        <p:spPr>
          <a:xfrm>
            <a:off x="16002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8" name="Footer Placeholder 9"/>
          <p:cNvSpPr>
            <a:spLocks noGrp="1"/>
          </p:cNvSpPr>
          <p:nvPr>
            <p:ph type="ftr" sz="quarter" idx="3"/>
          </p:nvPr>
        </p:nvSpPr>
        <p:spPr>
          <a:xfrm>
            <a:off x="38100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9" name="Slide Number Placeholder 21"/>
          <p:cNvSpPr>
            <a:spLocks noGrp="1"/>
          </p:cNvSpPr>
          <p:nvPr>
            <p:ph type="sldNum" sz="quarter" idx="4"/>
          </p:nvPr>
        </p:nvSpPr>
        <p:spPr>
          <a:xfrm>
            <a:off x="7997952"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dirty="0" err="1"/>
              <a:t>Trang</a:t>
            </a:r>
            <a:r>
              <a:rPr lang="en-US" dirty="0"/>
              <a:t> </a:t>
            </a:r>
            <a:fld id="{0073B9D0-39C7-41F2-82A8-7A1737E90240}" type="slidenum">
              <a:rPr lang="en-US" smtClean="0"/>
              <a:pPr algn="r"/>
              <a:t>‹#›</a:t>
            </a:fld>
            <a:endParaRPr lang="en-US" dirty="0"/>
          </a:p>
        </p:txBody>
      </p:sp>
      <p:cxnSp>
        <p:nvCxnSpPr>
          <p:cNvPr id="11" name="Straight Connector 10"/>
          <p:cNvCxnSpPr/>
          <p:nvPr userDrawn="1"/>
        </p:nvCxnSpPr>
        <p:spPr>
          <a:xfrm>
            <a:off x="990600" y="1065212"/>
            <a:ext cx="8153400" cy="1588"/>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2" cstate="print">
            <a:lum bright="26000" contrast="-39000"/>
            <a:extLst>
              <a:ext uri="{28A0092B-C50C-407E-A947-70E740481C1C}">
                <a14:useLocalDpi xmlns="" xmlns:a14="http://schemas.microsoft.com/office/drawing/2010/main" val="0"/>
              </a:ext>
            </a:extLst>
          </a:blip>
          <a:srcRect/>
          <a:stretch>
            <a:fillRect/>
          </a:stretch>
        </p:blipFill>
        <p:spPr bwMode="auto">
          <a:xfrm>
            <a:off x="990600" y="6324600"/>
            <a:ext cx="594889"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Đỗ Tuyết Mai</a:t>
            </a:r>
          </a:p>
        </p:txBody>
      </p:sp>
      <p:sp>
        <p:nvSpPr>
          <p:cNvPr id="6" name="Footer Placeholder 5"/>
          <p:cNvSpPr>
            <a:spLocks noGrp="1"/>
          </p:cNvSpPr>
          <p:nvPr>
            <p:ph type="ftr" sz="quarter" idx="11"/>
          </p:nvPr>
        </p:nvSpPr>
        <p:spPr/>
        <p:txBody>
          <a:bodyPr/>
          <a:lstStyle/>
          <a:p>
            <a:r>
              <a:rPr lang="en-US"/>
              <a:t>Nông nghiệp Việt Nam khi thực thi  EVFTA T9 -2020</a:t>
            </a:r>
          </a:p>
        </p:txBody>
      </p:sp>
      <p:sp>
        <p:nvSpPr>
          <p:cNvPr id="7" name="Slide Number Placeholder 6"/>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Đỗ Tuyết Mai</a:t>
            </a:r>
          </a:p>
        </p:txBody>
      </p:sp>
      <p:sp>
        <p:nvSpPr>
          <p:cNvPr id="5" name="Footer Placeholder 4"/>
          <p:cNvSpPr>
            <a:spLocks noGrp="1"/>
          </p:cNvSpPr>
          <p:nvPr>
            <p:ph type="ftr" sz="quarter" idx="11"/>
          </p:nvPr>
        </p:nvSpPr>
        <p:spPr/>
        <p:txBody>
          <a:bodyPr/>
          <a:lstStyle/>
          <a:p>
            <a:r>
              <a:rPr lang="en-US"/>
              <a:t>Nông nghiệp Việt Nam khi thực thi  EVFTA T9 -2020</a:t>
            </a:r>
          </a:p>
        </p:txBody>
      </p:sp>
      <p:sp>
        <p:nvSpPr>
          <p:cNvPr id="6" name="Slide Number Placeholder 5"/>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Đỗ Tuyết Mai</a:t>
            </a:r>
          </a:p>
        </p:txBody>
      </p:sp>
      <p:sp>
        <p:nvSpPr>
          <p:cNvPr id="5" name="Footer Placeholder 4"/>
          <p:cNvSpPr>
            <a:spLocks noGrp="1"/>
          </p:cNvSpPr>
          <p:nvPr>
            <p:ph type="ftr" sz="quarter" idx="11"/>
          </p:nvPr>
        </p:nvSpPr>
        <p:spPr/>
        <p:txBody>
          <a:bodyPr/>
          <a:lstStyle/>
          <a:p>
            <a:r>
              <a:rPr lang="en-US"/>
              <a:t>Nông nghiệp Việt Nam khi thực thi  EVFTA T9 -2020</a:t>
            </a:r>
          </a:p>
        </p:txBody>
      </p:sp>
      <p:sp>
        <p:nvSpPr>
          <p:cNvPr id="6" name="Slide Number Placeholder 5"/>
          <p:cNvSpPr>
            <a:spLocks noGrp="1"/>
          </p:cNvSpPr>
          <p:nvPr>
            <p:ph type="sldNum" sz="quarter" idx="12"/>
          </p:nvPr>
        </p:nvSpPr>
        <p:spPr/>
        <p:txBody>
          <a:bodyPr/>
          <a:lstStyle/>
          <a:p>
            <a:fld id="{ABF960C3-A4F9-4175-AF4D-24E120A79B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1"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12"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3"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23"/>
          <p:cNvSpPr>
            <a:spLocks noGrp="1"/>
          </p:cNvSpPr>
          <p:nvPr>
            <p:ph type="dt" sz="half" idx="10"/>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9"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0"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23"/>
          <p:cNvSpPr>
            <a:spLocks noGrp="1"/>
          </p:cNvSpPr>
          <p:nvPr>
            <p:ph type="dt" sz="half" idx="10"/>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11" name="Footer Placeholder 9"/>
          <p:cNvSpPr>
            <a:spLocks noGrp="1"/>
          </p:cNvSpPr>
          <p:nvPr>
            <p:ph type="ftr" sz="quarter" idx="11"/>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2" name="Slide Number Placeholder 21"/>
          <p:cNvSpPr>
            <a:spLocks noGrp="1"/>
          </p:cNvSpPr>
          <p:nvPr>
            <p:ph type="sldNum" sz="quarter" idx="12"/>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6"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7"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8"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8"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9"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23"/>
          <p:cNvSpPr>
            <a:spLocks noGrp="1"/>
          </p:cNvSpPr>
          <p:nvPr>
            <p:ph type="dt" sz="half" idx="10"/>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9"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0"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1" name="Date Placeholder 23"/>
          <p:cNvSpPr>
            <a:spLocks noGrp="1"/>
          </p:cNvSpPr>
          <p:nvPr>
            <p:ph type="dt" sz="half" idx="10"/>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12"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3"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Oval 18"/>
          <p:cNvSpPr/>
          <p:nvPr userDrawn="1"/>
        </p:nvSpPr>
        <p:spPr>
          <a:xfrm>
            <a:off x="168816" y="21102"/>
            <a:ext cx="1702191" cy="1702191"/>
          </a:xfrm>
          <a:prstGeom prst="ellipse">
            <a:avLst/>
          </a:prstGeom>
          <a:noFill/>
          <a:ln w="27305" cap="rnd" cmpd="sng" algn="ctr">
            <a:solidFill>
              <a:schemeClr val="bg2">
                <a:lumMod val="9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ie 6"/>
          <p:cNvSpPr/>
          <p:nvPr userDrawn="1"/>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558311" y="99269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17320" y="76200"/>
            <a:ext cx="7498080" cy="1143000"/>
          </a:xfrm>
          <a:prstGeom prst="rect">
            <a:avLst/>
          </a:prstGeom>
        </p:spPr>
        <p:txBody>
          <a:bodyPr anchor="ctr">
            <a:normAutofit/>
          </a:bodyPr>
          <a:lstStyle/>
          <a:p>
            <a:r>
              <a:rPr kumimoji="0" lang="en-US" dirty="0"/>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ate Placeholder 23"/>
          <p:cNvSpPr>
            <a:spLocks noGrp="1"/>
          </p:cNvSpPr>
          <p:nvPr>
            <p:ph type="dt" sz="half" idx="2"/>
          </p:nvPr>
        </p:nvSpPr>
        <p:spPr>
          <a:xfrm>
            <a:off x="990600" y="6305550"/>
            <a:ext cx="2133600" cy="476250"/>
          </a:xfrm>
          <a:prstGeom prst="rect">
            <a:avLst/>
          </a:prstGeom>
        </p:spPr>
        <p:txBody>
          <a:bodyPr anchor="b"/>
          <a:lstStyle>
            <a:lvl1pPr algn="r" eaLnBrk="1" latinLnBrk="0" hangingPunct="1">
              <a:defRPr kumimoji="0" sz="1050">
                <a:solidFill>
                  <a:schemeClr val="bg1">
                    <a:lumMod val="50000"/>
                  </a:schemeClr>
                </a:solidFill>
                <a:latin typeface="Arial" pitchFamily="34" charset="0"/>
                <a:cs typeface="Arial" pitchFamily="34" charset="0"/>
              </a:defRPr>
            </a:lvl1pPr>
            <a:extLst/>
          </a:lstStyle>
          <a:p>
            <a:pPr algn="l"/>
            <a:r>
              <a:rPr lang="en-US" i="1"/>
              <a:t>Đỗ Tuyết Mai</a:t>
            </a:r>
            <a:endParaRPr lang="en-US" i="1" dirty="0"/>
          </a:p>
        </p:txBody>
      </p:sp>
      <p:sp>
        <p:nvSpPr>
          <p:cNvPr id="14" name="Footer Placeholder 9"/>
          <p:cNvSpPr>
            <a:spLocks noGrp="1"/>
          </p:cNvSpPr>
          <p:nvPr>
            <p:ph type="ftr" sz="quarter" idx="3"/>
          </p:nvPr>
        </p:nvSpPr>
        <p:spPr>
          <a:xfrm>
            <a:off x="3886200" y="6305550"/>
            <a:ext cx="2895600" cy="476250"/>
          </a:xfrm>
          <a:prstGeom prst="rect">
            <a:avLst/>
          </a:prstGeom>
        </p:spPr>
        <p:txBody>
          <a:bodyPr anchor="t"/>
          <a:lstStyle>
            <a:lvl1pPr algn="ctr" eaLnBrk="1" latinLnBrk="0" hangingPunct="1">
              <a:lnSpc>
                <a:spcPct val="125000"/>
              </a:lnSpc>
              <a:defRPr kumimoji="0" sz="1050">
                <a:solidFill>
                  <a:schemeClr val="bg1">
                    <a:lumMod val="50000"/>
                  </a:schemeClr>
                </a:solidFill>
                <a:effectLst/>
                <a:latin typeface="Arial" pitchFamily="34" charset="0"/>
                <a:cs typeface="Arial" pitchFamily="34" charset="0"/>
              </a:defRPr>
            </a:lvl1pPr>
            <a:extLst/>
          </a:lstStyle>
          <a:p>
            <a:r>
              <a:rPr lang="en-US"/>
              <a:t>Nông nghiệp Việt Nam khi thực thi  EVFTA T9 -2020</a:t>
            </a:r>
            <a:endParaRPr lang="en-US" dirty="0"/>
          </a:p>
        </p:txBody>
      </p:sp>
      <p:sp>
        <p:nvSpPr>
          <p:cNvPr id="16" name="Slide Number Placeholder 21"/>
          <p:cNvSpPr>
            <a:spLocks noGrp="1"/>
          </p:cNvSpPr>
          <p:nvPr>
            <p:ph type="sldNum" sz="quarter" idx="4"/>
          </p:nvPr>
        </p:nvSpPr>
        <p:spPr>
          <a:xfrm>
            <a:off x="8001000" y="6305550"/>
            <a:ext cx="1069848" cy="476250"/>
          </a:xfrm>
          <a:prstGeom prst="rect">
            <a:avLst/>
          </a:prstGeom>
        </p:spPr>
        <p:txBody>
          <a:bodyPr anchor="b"/>
          <a:lstStyle>
            <a:lvl1pPr algn="ctr" eaLnBrk="1" latinLnBrk="0" hangingPunct="1">
              <a:defRPr kumimoji="0" sz="1050">
                <a:solidFill>
                  <a:schemeClr val="bg1">
                    <a:lumMod val="50000"/>
                  </a:schemeClr>
                </a:solidFill>
                <a:effectLst/>
                <a:latin typeface="Arial" pitchFamily="34" charset="0"/>
                <a:cs typeface="Arial" pitchFamily="34" charset="0"/>
              </a:defRPr>
            </a:lvl1pPr>
            <a:extLst/>
          </a:lstStyle>
          <a:p>
            <a:pPr algn="r"/>
            <a:r>
              <a:rPr lang="en-US"/>
              <a:t>Trang</a:t>
            </a:r>
            <a:fld id="{0073B9D0-39C7-41F2-82A8-7A1737E90240}"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600" kern="1200">
          <a:solidFill>
            <a:schemeClr val="tx2">
              <a:satMod val="13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Đỗ Tuyết Mai</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Nông nghiệp Việt Nam khi thực thi  EVFTA T9 -2020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960C3-A4F9-4175-AF4D-24E120A79B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vfta.moit.gov.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7772400" cy="1622425"/>
          </a:xfrm>
        </p:spPr>
        <p:txBody>
          <a:bodyPr>
            <a:noAutofit/>
          </a:bodyPr>
          <a:lstStyle/>
          <a:p>
            <a:pPr algn="ctr"/>
            <a:r>
              <a:rPr lang="en-US" sz="3600" b="1" dirty="0" err="1">
                <a:effectLst/>
              </a:rPr>
              <a:t>Nông</a:t>
            </a:r>
            <a:r>
              <a:rPr lang="en-US" sz="3600" b="1" dirty="0">
                <a:effectLst/>
              </a:rPr>
              <a:t> </a:t>
            </a:r>
            <a:r>
              <a:rPr lang="en-US" sz="3600" b="1" dirty="0" err="1">
                <a:effectLst/>
              </a:rPr>
              <a:t>nghiệp</a:t>
            </a:r>
            <a:r>
              <a:rPr lang="en-US" sz="3600" b="1" dirty="0">
                <a:effectLst/>
              </a:rPr>
              <a:t> </a:t>
            </a:r>
            <a:r>
              <a:rPr lang="en-US" sz="3600" b="1" dirty="0" err="1">
                <a:effectLst/>
              </a:rPr>
              <a:t>Việt</a:t>
            </a:r>
            <a:r>
              <a:rPr lang="en-US" sz="3600" b="1" dirty="0">
                <a:effectLst/>
              </a:rPr>
              <a:t> Nam  </a:t>
            </a:r>
            <a:br>
              <a:rPr lang="en-US" sz="3600" b="1" dirty="0">
                <a:effectLst/>
              </a:rPr>
            </a:br>
            <a:r>
              <a:rPr lang="en-US" sz="3200" b="1" dirty="0" err="1">
                <a:effectLst/>
              </a:rPr>
              <a:t>Thuận</a:t>
            </a:r>
            <a:r>
              <a:rPr lang="en-US" sz="3200" b="1" dirty="0">
                <a:effectLst/>
              </a:rPr>
              <a:t> </a:t>
            </a:r>
            <a:r>
              <a:rPr lang="en-US" sz="3200" b="1" dirty="0" err="1">
                <a:effectLst/>
              </a:rPr>
              <a:t>lợi</a:t>
            </a:r>
            <a:r>
              <a:rPr lang="en-US" sz="3200" b="1" dirty="0">
                <a:effectLst/>
              </a:rPr>
              <a:t> – </a:t>
            </a:r>
            <a:r>
              <a:rPr lang="en-US" sz="3200" b="1" dirty="0" err="1">
                <a:effectLst/>
              </a:rPr>
              <a:t>Khó</a:t>
            </a:r>
            <a:r>
              <a:rPr lang="en-US" sz="3200" b="1" dirty="0">
                <a:effectLst/>
              </a:rPr>
              <a:t> </a:t>
            </a:r>
            <a:r>
              <a:rPr lang="en-US" sz="3200" b="1" dirty="0" err="1">
                <a:effectLst/>
              </a:rPr>
              <a:t>khăn</a:t>
            </a:r>
            <a:r>
              <a:rPr lang="en-US" sz="3200" b="1" dirty="0">
                <a:effectLst/>
              </a:rPr>
              <a:t> </a:t>
            </a:r>
            <a:r>
              <a:rPr lang="en-US" sz="3200" b="1" dirty="0" err="1">
                <a:effectLst/>
              </a:rPr>
              <a:t>khi</a:t>
            </a:r>
            <a:r>
              <a:rPr lang="en-US" sz="3200" b="1" dirty="0"/>
              <a:t> </a:t>
            </a:r>
            <a:r>
              <a:rPr lang="en-US" sz="3200" b="1" dirty="0" err="1"/>
              <a:t>thực</a:t>
            </a:r>
            <a:r>
              <a:rPr lang="en-US" sz="3200" b="1" dirty="0"/>
              <a:t> </a:t>
            </a:r>
            <a:r>
              <a:rPr lang="en-US" sz="3200" b="1" dirty="0" err="1"/>
              <a:t>thi</a:t>
            </a:r>
            <a:r>
              <a:rPr lang="en-US" sz="3200" b="1" dirty="0"/>
              <a:t> EVFTA</a:t>
            </a:r>
            <a:endParaRPr lang="en-US" sz="3200" b="1" dirty="0">
              <a:effectLst/>
            </a:endParaRPr>
          </a:p>
        </p:txBody>
      </p:sp>
      <p:pic>
        <p:nvPicPr>
          <p:cNvPr id="5" name="Picture 4" descr="EVFTA-La-Gi-1.jpg"/>
          <p:cNvPicPr>
            <a:picLocks noChangeAspect="1"/>
          </p:cNvPicPr>
          <p:nvPr/>
        </p:nvPicPr>
        <p:blipFill>
          <a:blip r:embed="rId3"/>
          <a:stretch>
            <a:fillRect/>
          </a:stretch>
        </p:blipFill>
        <p:spPr>
          <a:xfrm>
            <a:off x="1676400" y="152400"/>
            <a:ext cx="6248400" cy="3886200"/>
          </a:xfrm>
          <a:prstGeom prst="rect">
            <a:avLst/>
          </a:prstGeom>
        </p:spPr>
      </p:pic>
      <p:sp>
        <p:nvSpPr>
          <p:cNvPr id="6" name="Title 1"/>
          <p:cNvSpPr txBox="1">
            <a:spLocks/>
          </p:cNvSpPr>
          <p:nvPr/>
        </p:nvSpPr>
        <p:spPr>
          <a:xfrm>
            <a:off x="1524000" y="5562600"/>
            <a:ext cx="70866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latin typeface="+mj-lt"/>
                <a:ea typeface="+mj-ea"/>
                <a:cs typeface="+mj-cs"/>
              </a:rPr>
              <a:t>Ts. </a:t>
            </a:r>
            <a:r>
              <a:rPr lang="en-US" sz="2400" b="1" dirty="0" err="1">
                <a:latin typeface="+mj-lt"/>
                <a:ea typeface="+mj-ea"/>
                <a:cs typeface="+mj-cs"/>
              </a:rPr>
              <a:t>Đỗ</a:t>
            </a:r>
            <a:r>
              <a:rPr lang="en-US" sz="2400" b="1" dirty="0">
                <a:latin typeface="+mj-lt"/>
                <a:ea typeface="+mj-ea"/>
                <a:cs typeface="+mj-cs"/>
              </a:rPr>
              <a:t> </a:t>
            </a:r>
            <a:r>
              <a:rPr lang="en-US" sz="2400" b="1" dirty="0" err="1">
                <a:latin typeface="+mj-lt"/>
                <a:ea typeface="+mj-ea"/>
                <a:cs typeface="+mj-cs"/>
              </a:rPr>
              <a:t>Tuyết</a:t>
            </a:r>
            <a:r>
              <a:rPr lang="en-US" sz="2400" b="1" dirty="0">
                <a:latin typeface="+mj-lt"/>
                <a:ea typeface="+mj-ea"/>
                <a:cs typeface="+mj-cs"/>
              </a:rPr>
              <a:t> Mai  - VITAD</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498080" cy="1828800"/>
          </a:xfrm>
          <a:ln>
            <a:solidFill>
              <a:schemeClr val="bg2">
                <a:lumMod val="75000"/>
              </a:schemeClr>
            </a:solidFill>
            <a:prstDash val="dash"/>
          </a:ln>
        </p:spPr>
        <p:txBody>
          <a:bodyPr>
            <a:normAutofit lnSpcReduction="10000"/>
          </a:bodyPr>
          <a:lstStyle/>
          <a:p>
            <a:pPr>
              <a:lnSpc>
                <a:spcPct val="145000"/>
              </a:lnSpc>
              <a:spcBef>
                <a:spcPts val="0"/>
              </a:spcBef>
              <a:spcAft>
                <a:spcPts val="0"/>
              </a:spcAft>
              <a:buFont typeface="Wingdings" pitchFamily="2" charset="2"/>
              <a:buChar char="Ø"/>
            </a:pPr>
            <a:r>
              <a:rPr lang="en-US" sz="2000" dirty="0" err="1">
                <a:cs typeface="Times New Roman" pitchFamily="18" charset="0"/>
              </a:rPr>
              <a:t>Việt</a:t>
            </a:r>
            <a:r>
              <a:rPr lang="en-US" sz="2000" dirty="0">
                <a:cs typeface="Times New Roman" pitchFamily="18" charset="0"/>
              </a:rPr>
              <a:t> Nam </a:t>
            </a:r>
            <a:r>
              <a:rPr lang="en-US" sz="2000" dirty="0" err="1">
                <a:cs typeface="Times New Roman" pitchFamily="18" charset="0"/>
              </a:rPr>
              <a:t>sẽ</a:t>
            </a:r>
            <a:r>
              <a:rPr lang="en-US" sz="2000" dirty="0">
                <a:cs typeface="Times New Roman" pitchFamily="18" charset="0"/>
              </a:rPr>
              <a:t> </a:t>
            </a:r>
            <a:r>
              <a:rPr lang="en-US" sz="2000" dirty="0" err="1">
                <a:cs typeface="Times New Roman" pitchFamily="18" charset="0"/>
              </a:rPr>
              <a:t>bảo</a:t>
            </a:r>
            <a:r>
              <a:rPr lang="en-US" sz="2000" dirty="0">
                <a:cs typeface="Times New Roman" pitchFamily="18" charset="0"/>
              </a:rPr>
              <a:t> </a:t>
            </a:r>
            <a:r>
              <a:rPr lang="en-US" sz="2000" dirty="0" err="1">
                <a:cs typeface="Times New Roman" pitchFamily="18" charset="0"/>
              </a:rPr>
              <a:t>hộ</a:t>
            </a:r>
            <a:r>
              <a:rPr lang="en-US" sz="2000" dirty="0">
                <a:cs typeface="Times New Roman" pitchFamily="18" charset="0"/>
              </a:rPr>
              <a:t> </a:t>
            </a:r>
            <a:r>
              <a:rPr lang="en-US" sz="2000" b="1" dirty="0" err="1">
                <a:cs typeface="Times New Roman" pitchFamily="18" charset="0"/>
              </a:rPr>
              <a:t>trên</a:t>
            </a:r>
            <a:r>
              <a:rPr lang="en-US" sz="2000" b="1" dirty="0">
                <a:cs typeface="Times New Roman" pitchFamily="18" charset="0"/>
              </a:rPr>
              <a:t> 160 </a:t>
            </a:r>
            <a:r>
              <a:rPr lang="en-US" sz="2000" b="1" dirty="0" err="1">
                <a:cs typeface="Times New Roman" pitchFamily="18" charset="0"/>
              </a:rPr>
              <a:t>chỉ</a:t>
            </a:r>
            <a:r>
              <a:rPr lang="en-US" sz="2000" b="1" dirty="0">
                <a:cs typeface="Times New Roman" pitchFamily="18" charset="0"/>
              </a:rPr>
              <a:t> </a:t>
            </a:r>
            <a:r>
              <a:rPr lang="en-US" sz="2000" b="1" dirty="0" err="1">
                <a:cs typeface="Times New Roman" pitchFamily="18" charset="0"/>
              </a:rPr>
              <a:t>dẫn</a:t>
            </a:r>
            <a:r>
              <a:rPr lang="en-US" sz="2000" b="1" dirty="0">
                <a:cs typeface="Times New Roman" pitchFamily="18" charset="0"/>
              </a:rPr>
              <a:t> </a:t>
            </a:r>
            <a:r>
              <a:rPr lang="en-US" sz="2000" b="1" dirty="0" err="1">
                <a:cs typeface="Times New Roman" pitchFamily="18" charset="0"/>
              </a:rPr>
              <a:t>địa</a:t>
            </a:r>
            <a:r>
              <a:rPr lang="en-US" sz="2000" b="1" dirty="0">
                <a:cs typeface="Times New Roman" pitchFamily="18" charset="0"/>
              </a:rPr>
              <a:t> </a:t>
            </a:r>
            <a:r>
              <a:rPr lang="en-US" sz="2000" b="1" dirty="0" err="1">
                <a:cs typeface="Times New Roman" pitchFamily="18" charset="0"/>
              </a:rPr>
              <a:t>lý</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EU </a:t>
            </a:r>
            <a:r>
              <a:rPr lang="en-US" sz="2000" dirty="0">
                <a:cs typeface="Times New Roman" pitchFamily="18" charset="0"/>
              </a:rPr>
              <a:t>(bao </a:t>
            </a:r>
            <a:r>
              <a:rPr lang="en-US" sz="2000" dirty="0" err="1">
                <a:cs typeface="Times New Roman" pitchFamily="18" charset="0"/>
              </a:rPr>
              <a:t>gồm</a:t>
            </a:r>
            <a:r>
              <a:rPr lang="en-US" sz="2000" dirty="0">
                <a:cs typeface="Times New Roman" pitchFamily="18" charset="0"/>
              </a:rPr>
              <a:t> 28 </a:t>
            </a:r>
            <a:r>
              <a:rPr lang="en-US" sz="2000" dirty="0" err="1">
                <a:cs typeface="Times New Roman" pitchFamily="18" charset="0"/>
              </a:rPr>
              <a:t>thành</a:t>
            </a:r>
            <a:r>
              <a:rPr lang="en-US" sz="2000" dirty="0">
                <a:cs typeface="Times New Roman" pitchFamily="18" charset="0"/>
              </a:rPr>
              <a:t> </a:t>
            </a:r>
            <a:r>
              <a:rPr lang="en-US" sz="2000" dirty="0" err="1">
                <a:cs typeface="Times New Roman" pitchFamily="18" charset="0"/>
              </a:rPr>
              <a:t>viên</a:t>
            </a:r>
            <a:r>
              <a:rPr lang="en-US" sz="2000" dirty="0">
                <a:cs typeface="Times New Roman" pitchFamily="18" charset="0"/>
              </a:rPr>
              <a:t>), </a:t>
            </a:r>
          </a:p>
          <a:p>
            <a:pPr>
              <a:lnSpc>
                <a:spcPct val="145000"/>
              </a:lnSpc>
              <a:spcBef>
                <a:spcPts val="0"/>
              </a:spcBef>
              <a:spcAft>
                <a:spcPts val="0"/>
              </a:spcAft>
              <a:buFont typeface="Wingdings" pitchFamily="2" charset="2"/>
              <a:buChar char="Ø"/>
            </a:pPr>
            <a:r>
              <a:rPr lang="en-US" sz="2000" dirty="0">
                <a:cs typeface="Times New Roman" pitchFamily="18" charset="0"/>
              </a:rPr>
              <a:t>EU </a:t>
            </a:r>
            <a:r>
              <a:rPr lang="en-US" sz="2000" dirty="0" err="1">
                <a:cs typeface="Times New Roman" pitchFamily="18" charset="0"/>
              </a:rPr>
              <a:t>sẽ</a:t>
            </a:r>
            <a:r>
              <a:rPr lang="en-US" sz="2000" dirty="0">
                <a:cs typeface="Times New Roman" pitchFamily="18" charset="0"/>
              </a:rPr>
              <a:t> </a:t>
            </a:r>
            <a:r>
              <a:rPr lang="en-US" sz="2000" dirty="0" err="1">
                <a:cs typeface="Times New Roman" pitchFamily="18" charset="0"/>
              </a:rPr>
              <a:t>bảo</a:t>
            </a:r>
            <a:r>
              <a:rPr lang="en-US" sz="2000" dirty="0">
                <a:cs typeface="Times New Roman" pitchFamily="18" charset="0"/>
              </a:rPr>
              <a:t> </a:t>
            </a:r>
            <a:r>
              <a:rPr lang="en-US" sz="2000" dirty="0" err="1">
                <a:cs typeface="Times New Roman" pitchFamily="18" charset="0"/>
              </a:rPr>
              <a:t>hộ</a:t>
            </a:r>
            <a:r>
              <a:rPr lang="en-US" sz="2000" dirty="0">
                <a:cs typeface="Times New Roman" pitchFamily="18" charset="0"/>
              </a:rPr>
              <a:t> </a:t>
            </a:r>
            <a:r>
              <a:rPr lang="en-US" sz="2000" b="1" dirty="0">
                <a:cs typeface="Times New Roman" pitchFamily="18" charset="0"/>
              </a:rPr>
              <a:t>39 </a:t>
            </a:r>
            <a:r>
              <a:rPr lang="en-US" sz="2000" b="1" dirty="0" err="1">
                <a:cs typeface="Times New Roman" pitchFamily="18" charset="0"/>
              </a:rPr>
              <a:t>chỉ</a:t>
            </a:r>
            <a:r>
              <a:rPr lang="en-US" sz="2000" b="1" dirty="0">
                <a:cs typeface="Times New Roman" pitchFamily="18" charset="0"/>
              </a:rPr>
              <a:t> </a:t>
            </a:r>
            <a:r>
              <a:rPr lang="en-US" sz="2000" b="1" dirty="0" err="1">
                <a:cs typeface="Times New Roman" pitchFamily="18" charset="0"/>
              </a:rPr>
              <a:t>dẫn</a:t>
            </a:r>
            <a:r>
              <a:rPr lang="en-US" sz="2000" b="1" dirty="0">
                <a:cs typeface="Times New Roman" pitchFamily="18" charset="0"/>
              </a:rPr>
              <a:t> </a:t>
            </a:r>
            <a:r>
              <a:rPr lang="en-US" sz="2000" b="1" dirty="0" err="1">
                <a:cs typeface="Times New Roman" pitchFamily="18" charset="0"/>
              </a:rPr>
              <a:t>địa</a:t>
            </a:r>
            <a:r>
              <a:rPr lang="en-US" sz="2000" b="1" dirty="0">
                <a:cs typeface="Times New Roman" pitchFamily="18" charset="0"/>
              </a:rPr>
              <a:t> </a:t>
            </a:r>
            <a:r>
              <a:rPr lang="en-US" sz="2000" b="1" dirty="0" err="1">
                <a:cs typeface="Times New Roman" pitchFamily="18" charset="0"/>
              </a:rPr>
              <a:t>lý</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a:t>
            </a:r>
            <a:r>
              <a:rPr lang="en-US" sz="2000" b="1" dirty="0" err="1">
                <a:cs typeface="Times New Roman" pitchFamily="18" charset="0"/>
              </a:rPr>
              <a:t>Việt</a:t>
            </a:r>
            <a:r>
              <a:rPr lang="en-US" sz="2000" b="1" dirty="0">
                <a:cs typeface="Times New Roman" pitchFamily="18" charset="0"/>
              </a:rPr>
              <a:t> Nam</a:t>
            </a:r>
            <a:r>
              <a:rPr lang="en-US" sz="2000" dirty="0">
                <a:cs typeface="Times New Roman" pitchFamily="18" charset="0"/>
              </a:rPr>
              <a:t>. </a:t>
            </a:r>
            <a:r>
              <a:rPr lang="en-US" sz="2000" dirty="0" err="1">
                <a:cs typeface="Times New Roman" pitchFamily="18" charset="0"/>
              </a:rPr>
              <a:t>Các</a:t>
            </a:r>
            <a:r>
              <a:rPr lang="en-US" sz="2000" dirty="0">
                <a:cs typeface="Times New Roman" pitchFamily="18" charset="0"/>
              </a:rPr>
              <a:t> </a:t>
            </a:r>
            <a:r>
              <a:rPr lang="en-US" sz="2000" dirty="0" err="1">
                <a:cs typeface="Times New Roman" pitchFamily="18" charset="0"/>
              </a:rPr>
              <a:t>chỉ</a:t>
            </a:r>
            <a:r>
              <a:rPr lang="en-US" sz="2000" dirty="0">
                <a:cs typeface="Times New Roman" pitchFamily="18" charset="0"/>
              </a:rPr>
              <a:t> </a:t>
            </a:r>
            <a:r>
              <a:rPr lang="en-US" sz="2000" dirty="0" err="1">
                <a:cs typeface="Times New Roman" pitchFamily="18" charset="0"/>
              </a:rPr>
              <a:t>dẫn</a:t>
            </a:r>
            <a:r>
              <a:rPr lang="en-US" sz="2000" dirty="0">
                <a:cs typeface="Times New Roman" pitchFamily="18" charset="0"/>
              </a:rPr>
              <a:t> </a:t>
            </a:r>
            <a:r>
              <a:rPr lang="en-US" sz="2000" dirty="0" err="1">
                <a:cs typeface="Times New Roman" pitchFamily="18" charset="0"/>
              </a:rPr>
              <a:t>địa</a:t>
            </a:r>
            <a:r>
              <a:rPr lang="en-US" sz="2000" dirty="0">
                <a:cs typeface="Times New Roman" pitchFamily="18" charset="0"/>
              </a:rPr>
              <a:t> </a:t>
            </a:r>
            <a:r>
              <a:rPr lang="en-US" sz="2000" dirty="0" err="1">
                <a:cs typeface="Times New Roman" pitchFamily="18" charset="0"/>
              </a:rPr>
              <a:t>lý</a:t>
            </a:r>
            <a:r>
              <a:rPr lang="en-US" sz="2000" dirty="0">
                <a:cs typeface="Times New Roman" pitchFamily="18" charset="0"/>
              </a:rPr>
              <a:t> </a:t>
            </a:r>
            <a:r>
              <a:rPr lang="en-US" sz="2000" dirty="0" err="1">
                <a:cs typeface="Times New Roman" pitchFamily="18" charset="0"/>
              </a:rPr>
              <a:t>của</a:t>
            </a:r>
            <a:r>
              <a:rPr lang="en-US" sz="2000" dirty="0">
                <a:cs typeface="Times New Roman" pitchFamily="18" charset="0"/>
              </a:rPr>
              <a:t> </a:t>
            </a:r>
            <a:r>
              <a:rPr lang="en-US" sz="2000" dirty="0" err="1">
                <a:cs typeface="Times New Roman" pitchFamily="18" charset="0"/>
              </a:rPr>
              <a:t>Việt</a:t>
            </a:r>
            <a:r>
              <a:rPr lang="en-US" sz="2000" dirty="0">
                <a:cs typeface="Times New Roman" pitchFamily="18" charset="0"/>
              </a:rPr>
              <a:t> Nam </a:t>
            </a:r>
            <a:r>
              <a:rPr lang="en-US" sz="2000" dirty="0" err="1">
                <a:cs typeface="Times New Roman" pitchFamily="18" charset="0"/>
              </a:rPr>
              <a:t>đều</a:t>
            </a:r>
            <a:r>
              <a:rPr lang="en-US" sz="2000" dirty="0">
                <a:cs typeface="Times New Roman" pitchFamily="18" charset="0"/>
              </a:rPr>
              <a:t> </a:t>
            </a:r>
            <a:r>
              <a:rPr lang="en-US" sz="2000" dirty="0" err="1">
                <a:cs typeface="Times New Roman" pitchFamily="18" charset="0"/>
              </a:rPr>
              <a:t>liên</a:t>
            </a:r>
            <a:r>
              <a:rPr lang="en-US" sz="2000" dirty="0">
                <a:cs typeface="Times New Roman" pitchFamily="18" charset="0"/>
              </a:rPr>
              <a:t> </a:t>
            </a:r>
            <a:r>
              <a:rPr lang="en-US" sz="2000" dirty="0" err="1">
                <a:cs typeface="Times New Roman" pitchFamily="18" charset="0"/>
              </a:rPr>
              <a:t>quan</a:t>
            </a:r>
            <a:r>
              <a:rPr lang="en-US" sz="2000" dirty="0">
                <a:cs typeface="Times New Roman" pitchFamily="18" charset="0"/>
              </a:rPr>
              <a:t> </a:t>
            </a:r>
            <a:r>
              <a:rPr lang="en-US" sz="2000" dirty="0" err="1">
                <a:cs typeface="Times New Roman" pitchFamily="18" charset="0"/>
              </a:rPr>
              <a:t>tới</a:t>
            </a:r>
            <a:r>
              <a:rPr lang="en-US" sz="2000" dirty="0">
                <a:cs typeface="Times New Roman" pitchFamily="18" charset="0"/>
              </a:rPr>
              <a:t> </a:t>
            </a:r>
            <a:r>
              <a:rPr lang="en-US" sz="2000" dirty="0" err="1">
                <a:cs typeface="Times New Roman" pitchFamily="18" charset="0"/>
              </a:rPr>
              <a:t>nông</a:t>
            </a:r>
            <a:r>
              <a:rPr lang="en-US" sz="2000" dirty="0">
                <a:cs typeface="Times New Roman" pitchFamily="18" charset="0"/>
              </a:rPr>
              <a:t> </a:t>
            </a:r>
            <a:r>
              <a:rPr lang="en-US" sz="2000" dirty="0" err="1">
                <a:cs typeface="Times New Roman" pitchFamily="18" charset="0"/>
              </a:rPr>
              <a:t>sản</a:t>
            </a:r>
            <a:r>
              <a:rPr lang="en-US" sz="2000" dirty="0">
                <a:cs typeface="Times New Roman" pitchFamily="18" charset="0"/>
              </a:rPr>
              <a:t>, </a:t>
            </a: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phẩm</a:t>
            </a:r>
            <a:endParaRPr lang="en-US" sz="2000" dirty="0">
              <a:cs typeface="Times New Roman" pitchFamily="18" charset="0"/>
            </a:endParaRPr>
          </a:p>
        </p:txBody>
      </p:sp>
      <p:sp>
        <p:nvSpPr>
          <p:cNvPr id="5" name="Date Placeholder 4"/>
          <p:cNvSpPr>
            <a:spLocks noGrp="1"/>
          </p:cNvSpPr>
          <p:nvPr>
            <p:ph type="dt" sz="half" idx="2"/>
          </p:nvPr>
        </p:nvSpPr>
        <p:spPr/>
        <p:txBody>
          <a:bodyPr/>
          <a:lstStyle/>
          <a:p>
            <a:pPr algn="l"/>
            <a:r>
              <a:rPr lang="en-US" i="1"/>
              <a:t>Đỗ Tuyết Mai</a:t>
            </a:r>
            <a:endParaRPr lang="en-US" i="1" dirty="0"/>
          </a:p>
        </p:txBody>
      </p:sp>
      <p:sp>
        <p:nvSpPr>
          <p:cNvPr id="7" name="Footer Placeholder 6"/>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a:t>
            </a:r>
            <a:fld id="{0073B9D0-39C7-41F2-82A8-7A1737E90240}" type="slidenum">
              <a:rPr lang="en-US" smtClean="0"/>
              <a:pPr algn="r"/>
              <a:t>10</a:t>
            </a:fld>
            <a:endParaRPr lang="en-US" dirty="0"/>
          </a:p>
        </p:txBody>
      </p:sp>
      <p:sp>
        <p:nvSpPr>
          <p:cNvPr id="8" name="Rectangle 7"/>
          <p:cNvSpPr>
            <a:spLocks/>
          </p:cNvSpPr>
          <p:nvPr/>
        </p:nvSpPr>
        <p:spPr>
          <a:xfrm>
            <a:off x="990600" y="1066800"/>
            <a:ext cx="227076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chỉ</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dẫn</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địa</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lý</a:t>
            </a:r>
            <a:endParaRPr lang="en-US" sz="2200" b="1" dirty="0">
              <a:solidFill>
                <a:schemeClr val="bg2">
                  <a:lumMod val="25000"/>
                </a:schemeClr>
              </a:solidFill>
              <a:latin typeface="Times New Roman" pitchFamily="18" charset="0"/>
              <a:cs typeface="Times New Roman" pitchFamily="18" charset="0"/>
            </a:endParaRPr>
          </a:p>
        </p:txBody>
      </p:sp>
      <p:sp>
        <p:nvSpPr>
          <p:cNvPr id="9"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1.2.2 </a:t>
            </a:r>
            <a:r>
              <a:rPr lang="en-US" sz="2400" b="1" dirty="0" err="1">
                <a:solidFill>
                  <a:schemeClr val="tx1"/>
                </a:solidFill>
                <a:latin typeface="Times New Roman" pitchFamily="18" charset="0"/>
                <a:cs typeface="Times New Roman" pitchFamily="18" charset="0"/>
              </a:rPr>
              <a:t>Sở</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hữu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tuệ</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10" name="Rectangle 9"/>
          <p:cNvSpPr>
            <a:spLocks/>
          </p:cNvSpPr>
          <p:nvPr/>
        </p:nvSpPr>
        <p:spPr>
          <a:xfrm>
            <a:off x="990600" y="3426642"/>
            <a:ext cx="304800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nhãn</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hiệu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hàng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hóa</a:t>
            </a:r>
            <a:endParaRPr lang="en-US" sz="2200" b="1" dirty="0">
              <a:solidFill>
                <a:schemeClr val="bg2">
                  <a:lumMod val="25000"/>
                </a:schemeClr>
              </a:solidFill>
              <a:latin typeface="Times New Roman" pitchFamily="18" charset="0"/>
              <a:cs typeface="Times New Roman" pitchFamily="18" charset="0"/>
            </a:endParaRPr>
          </a:p>
        </p:txBody>
      </p:sp>
      <p:sp>
        <p:nvSpPr>
          <p:cNvPr id="12" name="Rectangle 11"/>
          <p:cNvSpPr/>
          <p:nvPr/>
        </p:nvSpPr>
        <p:spPr>
          <a:xfrm>
            <a:off x="1219200" y="3810000"/>
            <a:ext cx="7391400" cy="2364558"/>
          </a:xfrm>
          <a:prstGeom prst="rect">
            <a:avLst/>
          </a:prstGeom>
          <a:ln>
            <a:solidFill>
              <a:schemeClr val="accent1">
                <a:lumMod val="90000"/>
              </a:schemeClr>
            </a:solidFill>
            <a:prstDash val="dash"/>
          </a:ln>
        </p:spPr>
        <p:txBody>
          <a:bodyPr wrap="square">
            <a:spAutoFit/>
          </a:bodyPr>
          <a:lstStyle/>
          <a:p>
            <a:pPr>
              <a:lnSpc>
                <a:spcPct val="125000"/>
              </a:lnSpc>
            </a:pPr>
            <a:r>
              <a:rPr lang="en-US" sz="2000" dirty="0">
                <a:cs typeface="Times New Roman" pitchFamily="18" charset="0"/>
              </a:rPr>
              <a:t>Hai </a:t>
            </a:r>
            <a:r>
              <a:rPr lang="en-US" sz="2000" dirty="0" err="1">
                <a:cs typeface="Times New Roman" pitchFamily="18" charset="0"/>
              </a:rPr>
              <a:t>bên</a:t>
            </a:r>
            <a:r>
              <a:rPr lang="en-US" sz="2000" dirty="0">
                <a:cs typeface="Times New Roman" pitchFamily="18" charset="0"/>
              </a:rPr>
              <a:t> cam </a:t>
            </a:r>
            <a:r>
              <a:rPr lang="en-US" sz="2000" dirty="0" err="1">
                <a:cs typeface="Times New Roman" pitchFamily="18" charset="0"/>
              </a:rPr>
              <a:t>kết</a:t>
            </a:r>
            <a:r>
              <a:rPr lang="en-US" sz="2000" dirty="0">
                <a:cs typeface="Times New Roman" pitchFamily="18" charset="0"/>
              </a:rPr>
              <a:t> </a:t>
            </a:r>
            <a:r>
              <a:rPr lang="en-US" sz="2000" dirty="0" err="1">
                <a:cs typeface="Times New Roman" pitchFamily="18" charset="0"/>
              </a:rPr>
              <a:t>áp</a:t>
            </a:r>
            <a:r>
              <a:rPr lang="en-US" sz="2000" dirty="0">
                <a:cs typeface="Times New Roman" pitchFamily="18" charset="0"/>
              </a:rPr>
              <a:t> </a:t>
            </a:r>
            <a:r>
              <a:rPr lang="en-US" sz="2000" dirty="0" err="1">
                <a:cs typeface="Times New Roman" pitchFamily="18" charset="0"/>
              </a:rPr>
              <a:t>dụng</a:t>
            </a:r>
            <a:r>
              <a:rPr lang="en-US" sz="2000" dirty="0">
                <a:cs typeface="Times New Roman" pitchFamily="18" charset="0"/>
              </a:rPr>
              <a:t> </a:t>
            </a:r>
            <a:r>
              <a:rPr lang="en-US" sz="2000" b="1" dirty="0" err="1">
                <a:cs typeface="Times New Roman" pitchFamily="18" charset="0"/>
              </a:rPr>
              <a:t>thủ</a:t>
            </a:r>
            <a:r>
              <a:rPr lang="en-US" sz="2000" b="1" dirty="0">
                <a:cs typeface="Times New Roman" pitchFamily="18" charset="0"/>
              </a:rPr>
              <a:t> </a:t>
            </a:r>
            <a:r>
              <a:rPr lang="en-US" sz="2000" b="1" dirty="0" err="1">
                <a:cs typeface="Times New Roman" pitchFamily="18" charset="0"/>
              </a:rPr>
              <a:t>tục</a:t>
            </a:r>
            <a:r>
              <a:rPr lang="en-US" sz="2000" b="1" dirty="0">
                <a:cs typeface="Times New Roman" pitchFamily="18" charset="0"/>
              </a:rPr>
              <a:t> </a:t>
            </a:r>
            <a:r>
              <a:rPr lang="en-US" sz="2000" b="1" dirty="0" err="1">
                <a:cs typeface="Times New Roman" pitchFamily="18" charset="0"/>
              </a:rPr>
              <a:t>đăng</a:t>
            </a:r>
            <a:r>
              <a:rPr lang="en-US" sz="2000" b="1" dirty="0">
                <a:cs typeface="Times New Roman" pitchFamily="18" charset="0"/>
              </a:rPr>
              <a:t> </a:t>
            </a:r>
            <a:r>
              <a:rPr lang="en-US" sz="2000" b="1" dirty="0" err="1">
                <a:cs typeface="Times New Roman" pitchFamily="18" charset="0"/>
              </a:rPr>
              <a:t>ký</a:t>
            </a:r>
            <a:r>
              <a:rPr lang="en-US" sz="2000" b="1" dirty="0">
                <a:cs typeface="Times New Roman" pitchFamily="18" charset="0"/>
              </a:rPr>
              <a:t> </a:t>
            </a:r>
            <a:r>
              <a:rPr lang="en-US" sz="2000" b="1" dirty="0" err="1">
                <a:cs typeface="Times New Roman" pitchFamily="18" charset="0"/>
              </a:rPr>
              <a:t>thuận</a:t>
            </a:r>
            <a:r>
              <a:rPr lang="en-US" sz="2000" b="1" dirty="0">
                <a:cs typeface="Times New Roman" pitchFamily="18" charset="0"/>
              </a:rPr>
              <a:t> </a:t>
            </a:r>
            <a:r>
              <a:rPr lang="en-US" sz="2000" b="1" dirty="0" err="1">
                <a:cs typeface="Times New Roman" pitchFamily="18" charset="0"/>
              </a:rPr>
              <a:t>lợi</a:t>
            </a:r>
            <a:r>
              <a:rPr lang="en-US" sz="2000" b="1" dirty="0">
                <a:cs typeface="Times New Roman" pitchFamily="18" charset="0"/>
              </a:rPr>
              <a:t>, </a:t>
            </a:r>
            <a:r>
              <a:rPr lang="en-US" sz="2000" b="1" dirty="0" err="1">
                <a:cs typeface="Times New Roman" pitchFamily="18" charset="0"/>
              </a:rPr>
              <a:t>minh</a:t>
            </a:r>
            <a:r>
              <a:rPr lang="en-US" sz="2000" b="1" dirty="0">
                <a:cs typeface="Times New Roman" pitchFamily="18" charset="0"/>
              </a:rPr>
              <a:t> </a:t>
            </a:r>
            <a:r>
              <a:rPr lang="en-US" sz="2000" b="1" dirty="0" err="1">
                <a:cs typeface="Times New Roman" pitchFamily="18" charset="0"/>
              </a:rPr>
              <a:t>bạch</a:t>
            </a:r>
            <a:r>
              <a:rPr lang="en-US" sz="2000" dirty="0">
                <a:cs typeface="Times New Roman" pitchFamily="18" charset="0"/>
              </a:rPr>
              <a:t>, bao </a:t>
            </a:r>
            <a:r>
              <a:rPr lang="en-US" sz="2000" dirty="0" err="1">
                <a:cs typeface="Times New Roman" pitchFamily="18" charset="0"/>
              </a:rPr>
              <a:t>gồm</a:t>
            </a:r>
            <a:r>
              <a:rPr lang="en-US" sz="2000" dirty="0">
                <a:cs typeface="Times New Roman" pitchFamily="18" charset="0"/>
              </a:rPr>
              <a:t>:</a:t>
            </a:r>
          </a:p>
          <a:p>
            <a:pPr marL="285750" indent="-285750">
              <a:lnSpc>
                <a:spcPct val="125000"/>
              </a:lnSpc>
              <a:buFont typeface="Wingdings" pitchFamily="2" charset="2"/>
              <a:buChar char="Ø"/>
            </a:pPr>
            <a:r>
              <a:rPr lang="en-US" sz="2000" dirty="0" err="1">
                <a:cs typeface="Times New Roman" pitchFamily="18" charset="0"/>
              </a:rPr>
              <a:t>Phải</a:t>
            </a:r>
            <a:r>
              <a:rPr lang="en-US" sz="2000" dirty="0">
                <a:cs typeface="Times New Roman" pitchFamily="18" charset="0"/>
              </a:rPr>
              <a:t> </a:t>
            </a:r>
            <a:r>
              <a:rPr lang="en-US" sz="2000" dirty="0" err="1">
                <a:cs typeface="Times New Roman" pitchFamily="18" charset="0"/>
              </a:rPr>
              <a:t>có</a:t>
            </a:r>
            <a:r>
              <a:rPr lang="en-US" sz="2000" dirty="0">
                <a:cs typeface="Times New Roman" pitchFamily="18" charset="0"/>
              </a:rPr>
              <a:t> </a:t>
            </a:r>
            <a:r>
              <a:rPr lang="en-US" sz="2000" dirty="0" err="1">
                <a:cs typeface="Times New Roman" pitchFamily="18" charset="0"/>
              </a:rPr>
              <a:t>cơ</a:t>
            </a:r>
            <a:r>
              <a:rPr lang="en-US" sz="2000" dirty="0">
                <a:cs typeface="Times New Roman" pitchFamily="18" charset="0"/>
              </a:rPr>
              <a:t> </a:t>
            </a:r>
            <a:r>
              <a:rPr lang="en-US" sz="2000" dirty="0" err="1">
                <a:cs typeface="Times New Roman" pitchFamily="18" charset="0"/>
              </a:rPr>
              <a:t>sở</a:t>
            </a:r>
            <a:r>
              <a:rPr lang="en-US" sz="2000" dirty="0">
                <a:cs typeface="Times New Roman" pitchFamily="18" charset="0"/>
              </a:rPr>
              <a:t> </a:t>
            </a:r>
            <a:r>
              <a:rPr lang="en-US" sz="2000" dirty="0" err="1">
                <a:cs typeface="Times New Roman" pitchFamily="18" charset="0"/>
              </a:rPr>
              <a:t>dữ</a:t>
            </a:r>
            <a:r>
              <a:rPr lang="en-US" sz="2000" dirty="0">
                <a:cs typeface="Times New Roman" pitchFamily="18" charset="0"/>
              </a:rPr>
              <a:t> </a:t>
            </a:r>
            <a:r>
              <a:rPr lang="en-US" sz="2000" dirty="0" err="1">
                <a:cs typeface="Times New Roman" pitchFamily="18" charset="0"/>
              </a:rPr>
              <a:t>liệu</a:t>
            </a:r>
            <a:r>
              <a:rPr lang="en-US" sz="2000" dirty="0">
                <a:cs typeface="Times New Roman" pitchFamily="18" charset="0"/>
              </a:rPr>
              <a:t> </a:t>
            </a:r>
            <a:r>
              <a:rPr lang="en-US" sz="2000" dirty="0" err="1">
                <a:cs typeface="Times New Roman" pitchFamily="18" charset="0"/>
              </a:rPr>
              <a:t>điện</a:t>
            </a:r>
            <a:r>
              <a:rPr lang="en-US" sz="2000" dirty="0">
                <a:cs typeface="Times New Roman" pitchFamily="18" charset="0"/>
              </a:rPr>
              <a:t> </a:t>
            </a:r>
            <a:r>
              <a:rPr lang="en-US" sz="2000" dirty="0" err="1">
                <a:cs typeface="Times New Roman" pitchFamily="18" charset="0"/>
              </a:rPr>
              <a:t>tử</a:t>
            </a:r>
            <a:r>
              <a:rPr lang="en-US" sz="2000" dirty="0">
                <a:cs typeface="Times New Roman" pitchFamily="18" charset="0"/>
              </a:rPr>
              <a:t> </a:t>
            </a:r>
            <a:r>
              <a:rPr lang="en-US" sz="2000" dirty="0" err="1">
                <a:cs typeface="Times New Roman" pitchFamily="18" charset="0"/>
              </a:rPr>
              <a:t>về</a:t>
            </a:r>
            <a:r>
              <a:rPr lang="en-US" sz="2000" dirty="0">
                <a:cs typeface="Times New Roman" pitchFamily="18" charset="0"/>
              </a:rPr>
              <a:t> </a:t>
            </a:r>
            <a:r>
              <a:rPr lang="en-US" sz="2000" dirty="0" err="1">
                <a:cs typeface="Times New Roman" pitchFamily="18" charset="0"/>
              </a:rPr>
              <a:t>đơn</a:t>
            </a:r>
            <a:r>
              <a:rPr lang="en-US" sz="2000" dirty="0">
                <a:cs typeface="Times New Roman" pitchFamily="18" charset="0"/>
              </a:rPr>
              <a:t> </a:t>
            </a:r>
            <a:r>
              <a:rPr lang="en-US" sz="2000" dirty="0" err="1">
                <a:cs typeface="Times New Roman" pitchFamily="18" charset="0"/>
              </a:rPr>
              <a:t>nhãn</a:t>
            </a:r>
            <a:r>
              <a:rPr lang="en-US" sz="2000" dirty="0">
                <a:cs typeface="Times New Roman" pitchFamily="18" charset="0"/>
              </a:rPr>
              <a:t> </a:t>
            </a:r>
            <a:r>
              <a:rPr lang="en-US" sz="2000" dirty="0" err="1">
                <a:cs typeface="Times New Roman" pitchFamily="18" charset="0"/>
              </a:rPr>
              <a:t>hiệu</a:t>
            </a:r>
            <a:r>
              <a:rPr lang="en-US" sz="2000" dirty="0">
                <a:cs typeface="Times New Roman" pitchFamily="18" charset="0"/>
              </a:rPr>
              <a:t> </a:t>
            </a:r>
            <a:r>
              <a:rPr lang="en-US" sz="2000" dirty="0" err="1">
                <a:cs typeface="Times New Roman" pitchFamily="18" charset="0"/>
              </a:rPr>
              <a:t>đã</a:t>
            </a:r>
            <a:r>
              <a:rPr lang="en-US" sz="2000" dirty="0">
                <a:cs typeface="Times New Roman" pitchFamily="18" charset="0"/>
              </a:rPr>
              <a:t> </a:t>
            </a:r>
            <a:r>
              <a:rPr lang="en-US" sz="2000" dirty="0" err="1">
                <a:cs typeface="Times New Roman" pitchFamily="18" charset="0"/>
              </a:rPr>
              <a:t>được</a:t>
            </a:r>
            <a:r>
              <a:rPr lang="en-US" sz="2000" dirty="0">
                <a:cs typeface="Times New Roman" pitchFamily="18" charset="0"/>
              </a:rPr>
              <a:t> </a:t>
            </a:r>
            <a:r>
              <a:rPr lang="en-US" sz="2000" dirty="0" err="1">
                <a:cs typeface="Times New Roman" pitchFamily="18" charset="0"/>
              </a:rPr>
              <a:t>công</a:t>
            </a:r>
            <a:r>
              <a:rPr lang="en-US" sz="2000" dirty="0">
                <a:cs typeface="Times New Roman" pitchFamily="18" charset="0"/>
              </a:rPr>
              <a:t> </a:t>
            </a:r>
            <a:r>
              <a:rPr lang="en-US" sz="2000" dirty="0" err="1">
                <a:cs typeface="Times New Roman" pitchFamily="18" charset="0"/>
              </a:rPr>
              <a:t>bố</a:t>
            </a:r>
            <a:r>
              <a:rPr lang="en-US" sz="2000" dirty="0">
                <a:cs typeface="Times New Roman" pitchFamily="18" charset="0"/>
              </a:rPr>
              <a:t> </a:t>
            </a:r>
            <a:r>
              <a:rPr lang="en-US" sz="2000" dirty="0" err="1">
                <a:cs typeface="Times New Roman" pitchFamily="18" charset="0"/>
              </a:rPr>
              <a:t>và</a:t>
            </a:r>
            <a:r>
              <a:rPr lang="en-US" sz="2000" dirty="0">
                <a:cs typeface="Times New Roman" pitchFamily="18" charset="0"/>
              </a:rPr>
              <a:t> </a:t>
            </a:r>
            <a:r>
              <a:rPr lang="en-US" sz="2000" dirty="0" err="1">
                <a:cs typeface="Times New Roman" pitchFamily="18" charset="0"/>
              </a:rPr>
              <a:t>nhãn</a:t>
            </a:r>
            <a:r>
              <a:rPr lang="en-US" sz="2000" dirty="0">
                <a:cs typeface="Times New Roman" pitchFamily="18" charset="0"/>
              </a:rPr>
              <a:t> </a:t>
            </a:r>
            <a:r>
              <a:rPr lang="en-US" sz="2000" dirty="0" err="1">
                <a:cs typeface="Times New Roman" pitchFamily="18" charset="0"/>
              </a:rPr>
              <a:t>hiệu</a:t>
            </a:r>
            <a:r>
              <a:rPr lang="en-US" sz="2000" dirty="0">
                <a:cs typeface="Times New Roman" pitchFamily="18" charset="0"/>
              </a:rPr>
              <a:t> </a:t>
            </a:r>
            <a:r>
              <a:rPr lang="en-US" sz="2000" dirty="0" err="1">
                <a:cs typeface="Times New Roman" pitchFamily="18" charset="0"/>
              </a:rPr>
              <a:t>đã</a:t>
            </a:r>
            <a:r>
              <a:rPr lang="en-US" sz="2000" dirty="0">
                <a:cs typeface="Times New Roman" pitchFamily="18" charset="0"/>
              </a:rPr>
              <a:t> </a:t>
            </a:r>
            <a:r>
              <a:rPr lang="en-US" sz="2000" dirty="0" err="1">
                <a:cs typeface="Times New Roman" pitchFamily="18" charset="0"/>
              </a:rPr>
              <a:t>được</a:t>
            </a:r>
            <a:r>
              <a:rPr lang="en-US" sz="2000" dirty="0">
                <a:cs typeface="Times New Roman" pitchFamily="18" charset="0"/>
              </a:rPr>
              <a:t> </a:t>
            </a:r>
            <a:r>
              <a:rPr lang="en-US" sz="2000" dirty="0" err="1">
                <a:cs typeface="Times New Roman" pitchFamily="18" charset="0"/>
              </a:rPr>
              <a:t>đăng</a:t>
            </a:r>
            <a:r>
              <a:rPr lang="en-US" sz="2000" dirty="0">
                <a:cs typeface="Times New Roman" pitchFamily="18" charset="0"/>
              </a:rPr>
              <a:t> </a:t>
            </a:r>
            <a:r>
              <a:rPr lang="en-US" sz="2000" dirty="0" err="1">
                <a:cs typeface="Times New Roman" pitchFamily="18" charset="0"/>
              </a:rPr>
              <a:t>ký</a:t>
            </a:r>
            <a:r>
              <a:rPr lang="en-US" sz="2000" dirty="0">
                <a:cs typeface="Times New Roman" pitchFamily="18" charset="0"/>
              </a:rPr>
              <a:t> </a:t>
            </a:r>
            <a:r>
              <a:rPr lang="en-US" sz="2000" dirty="0" err="1">
                <a:cs typeface="Times New Roman" pitchFamily="18" charset="0"/>
              </a:rPr>
              <a:t>để</a:t>
            </a:r>
            <a:r>
              <a:rPr lang="en-US" sz="2000" dirty="0">
                <a:cs typeface="Times New Roman" pitchFamily="18" charset="0"/>
              </a:rPr>
              <a:t> </a:t>
            </a:r>
            <a:r>
              <a:rPr lang="en-US" sz="2000" dirty="0" err="1">
                <a:cs typeface="Times New Roman" pitchFamily="18" charset="0"/>
              </a:rPr>
              <a:t>công</a:t>
            </a:r>
            <a:r>
              <a:rPr lang="en-US" sz="2000" dirty="0">
                <a:cs typeface="Times New Roman" pitchFamily="18" charset="0"/>
              </a:rPr>
              <a:t> </a:t>
            </a:r>
            <a:r>
              <a:rPr lang="en-US" sz="2000" dirty="0" err="1">
                <a:cs typeface="Times New Roman" pitchFamily="18" charset="0"/>
              </a:rPr>
              <a:t>chúng</a:t>
            </a:r>
            <a:r>
              <a:rPr lang="en-US" sz="2000" dirty="0">
                <a:cs typeface="Times New Roman" pitchFamily="18" charset="0"/>
              </a:rPr>
              <a:t> </a:t>
            </a:r>
            <a:r>
              <a:rPr lang="en-US" sz="2000" dirty="0" err="1">
                <a:cs typeface="Times New Roman" pitchFamily="18" charset="0"/>
              </a:rPr>
              <a:t>tiếp</a:t>
            </a:r>
            <a:r>
              <a:rPr lang="en-US" sz="2000" dirty="0">
                <a:cs typeface="Times New Roman" pitchFamily="18" charset="0"/>
              </a:rPr>
              <a:t> </a:t>
            </a:r>
            <a:r>
              <a:rPr lang="en-US" sz="2000" dirty="0" err="1">
                <a:cs typeface="Times New Roman" pitchFamily="18" charset="0"/>
              </a:rPr>
              <a:t>cận</a:t>
            </a:r>
            <a:endParaRPr lang="en-US" sz="2000" dirty="0">
              <a:cs typeface="Times New Roman" pitchFamily="18" charset="0"/>
            </a:endParaRPr>
          </a:p>
          <a:p>
            <a:pPr marL="285750" indent="-285750">
              <a:lnSpc>
                <a:spcPct val="125000"/>
              </a:lnSpc>
              <a:buFont typeface="Wingdings" pitchFamily="2" charset="2"/>
              <a:buChar char="Ø"/>
            </a:pPr>
            <a:r>
              <a:rPr lang="en-US" sz="2000" dirty="0">
                <a:cs typeface="Times New Roman" pitchFamily="18" charset="0"/>
              </a:rPr>
              <a:t>Cho </a:t>
            </a:r>
            <a:r>
              <a:rPr lang="en-US" sz="2000" dirty="0" err="1">
                <a:cs typeface="Times New Roman" pitchFamily="18" charset="0"/>
              </a:rPr>
              <a:t>phép</a:t>
            </a:r>
            <a:r>
              <a:rPr lang="en-US" sz="2000" dirty="0">
                <a:cs typeface="Times New Roman" pitchFamily="18" charset="0"/>
              </a:rPr>
              <a:t> </a:t>
            </a:r>
            <a:r>
              <a:rPr lang="en-US" sz="2000" dirty="0" err="1">
                <a:cs typeface="Times New Roman" pitchFamily="18" charset="0"/>
              </a:rPr>
              <a:t>chấm</a:t>
            </a:r>
            <a:r>
              <a:rPr lang="en-US" sz="2000" dirty="0">
                <a:cs typeface="Times New Roman" pitchFamily="18" charset="0"/>
              </a:rPr>
              <a:t> </a:t>
            </a:r>
            <a:r>
              <a:rPr lang="en-US" sz="2000" dirty="0" err="1">
                <a:cs typeface="Times New Roman" pitchFamily="18" charset="0"/>
              </a:rPr>
              <a:t>dứt</a:t>
            </a:r>
            <a:r>
              <a:rPr lang="en-US" sz="2000" dirty="0">
                <a:cs typeface="Times New Roman" pitchFamily="18" charset="0"/>
              </a:rPr>
              <a:t> </a:t>
            </a:r>
            <a:r>
              <a:rPr lang="en-US" sz="2000" dirty="0" err="1">
                <a:cs typeface="Times New Roman" pitchFamily="18" charset="0"/>
              </a:rPr>
              <a:t>hiệu</a:t>
            </a:r>
            <a:r>
              <a:rPr lang="en-US" sz="2000" dirty="0">
                <a:cs typeface="Times New Roman" pitchFamily="18" charset="0"/>
              </a:rPr>
              <a:t> </a:t>
            </a:r>
            <a:r>
              <a:rPr lang="en-US" sz="2000" dirty="0" err="1">
                <a:cs typeface="Times New Roman" pitchFamily="18" charset="0"/>
              </a:rPr>
              <a:t>lực</a:t>
            </a:r>
            <a:r>
              <a:rPr lang="en-US" sz="2000" dirty="0">
                <a:cs typeface="Times New Roman" pitchFamily="18" charset="0"/>
              </a:rPr>
              <a:t> </a:t>
            </a:r>
            <a:r>
              <a:rPr lang="en-US" sz="2000" dirty="0" err="1">
                <a:cs typeface="Times New Roman" pitchFamily="18" charset="0"/>
              </a:rPr>
              <a:t>nhãn</a:t>
            </a:r>
            <a:r>
              <a:rPr lang="en-US" sz="2000" dirty="0">
                <a:cs typeface="Times New Roman" pitchFamily="18" charset="0"/>
              </a:rPr>
              <a:t> </a:t>
            </a:r>
            <a:r>
              <a:rPr lang="en-US" sz="2000" dirty="0" err="1">
                <a:cs typeface="Times New Roman" pitchFamily="18" charset="0"/>
              </a:rPr>
              <a:t>hiệu</a:t>
            </a:r>
            <a:r>
              <a:rPr lang="en-US" sz="2000" dirty="0">
                <a:cs typeface="Times New Roman" pitchFamily="18" charset="0"/>
              </a:rPr>
              <a:t> </a:t>
            </a:r>
            <a:r>
              <a:rPr lang="en-US" sz="2000" dirty="0" err="1">
                <a:cs typeface="Times New Roman" pitchFamily="18" charset="0"/>
              </a:rPr>
              <a:t>đã</a:t>
            </a:r>
            <a:r>
              <a:rPr lang="en-US" sz="2000" dirty="0">
                <a:cs typeface="Times New Roman" pitchFamily="18" charset="0"/>
              </a:rPr>
              <a:t> </a:t>
            </a:r>
            <a:r>
              <a:rPr lang="en-US" sz="2000" dirty="0" err="1">
                <a:cs typeface="Times New Roman" pitchFamily="18" charset="0"/>
              </a:rPr>
              <a:t>đăng</a:t>
            </a:r>
            <a:r>
              <a:rPr lang="en-US" sz="2000" dirty="0">
                <a:cs typeface="Times New Roman" pitchFamily="18" charset="0"/>
              </a:rPr>
              <a:t> </a:t>
            </a:r>
            <a:r>
              <a:rPr lang="en-US" sz="2000" dirty="0" err="1">
                <a:cs typeface="Times New Roman" pitchFamily="18" charset="0"/>
              </a:rPr>
              <a:t>ký</a:t>
            </a:r>
            <a:r>
              <a:rPr lang="en-US" sz="2000" dirty="0">
                <a:cs typeface="Times New Roman" pitchFamily="18" charset="0"/>
              </a:rPr>
              <a:t> </a:t>
            </a:r>
            <a:r>
              <a:rPr lang="en-US" sz="2000" dirty="0" err="1">
                <a:cs typeface="Times New Roman" pitchFamily="18" charset="0"/>
              </a:rPr>
              <a:t>nhưng</a:t>
            </a:r>
            <a:r>
              <a:rPr lang="en-US" sz="2000" dirty="0">
                <a:cs typeface="Times New Roman" pitchFamily="18" charset="0"/>
              </a:rPr>
              <a:t> </a:t>
            </a:r>
            <a:r>
              <a:rPr lang="en-US" sz="2000" dirty="0" err="1">
                <a:cs typeface="Times New Roman" pitchFamily="18" charset="0"/>
              </a:rPr>
              <a:t>không</a:t>
            </a:r>
            <a:r>
              <a:rPr lang="en-US" sz="2000" dirty="0">
                <a:cs typeface="Times New Roman" pitchFamily="18" charset="0"/>
              </a:rPr>
              <a:t> </a:t>
            </a:r>
            <a:r>
              <a:rPr lang="en-US" sz="2000" dirty="0" err="1">
                <a:cs typeface="Times New Roman" pitchFamily="18" charset="0"/>
              </a:rPr>
              <a:t>sử</a:t>
            </a:r>
            <a:r>
              <a:rPr lang="en-US" sz="2000" dirty="0">
                <a:cs typeface="Times New Roman" pitchFamily="18" charset="0"/>
              </a:rPr>
              <a:t> </a:t>
            </a:r>
            <a:r>
              <a:rPr lang="en-US" sz="2000" dirty="0" err="1">
                <a:cs typeface="Times New Roman" pitchFamily="18" charset="0"/>
              </a:rPr>
              <a:t>dụng</a:t>
            </a:r>
            <a:r>
              <a:rPr lang="en-US" sz="2000" dirty="0">
                <a:cs typeface="Times New Roman" pitchFamily="18" charset="0"/>
              </a:rPr>
              <a:t> </a:t>
            </a:r>
            <a:r>
              <a:rPr lang="en-US" sz="2000" dirty="0" err="1">
                <a:cs typeface="Times New Roman" pitchFamily="18" charset="0"/>
              </a:rPr>
              <a:t>một</a:t>
            </a:r>
            <a:r>
              <a:rPr lang="en-US" sz="2000" dirty="0">
                <a:cs typeface="Times New Roman" pitchFamily="18" charset="0"/>
              </a:rPr>
              <a:t> </a:t>
            </a:r>
            <a:r>
              <a:rPr lang="en-US" sz="2000" dirty="0" err="1">
                <a:cs typeface="Times New Roman" pitchFamily="18" charset="0"/>
              </a:rPr>
              <a:t>cách</a:t>
            </a:r>
            <a:r>
              <a:rPr lang="en-US" sz="2000" dirty="0">
                <a:cs typeface="Times New Roman" pitchFamily="18" charset="0"/>
              </a:rPr>
              <a:t> </a:t>
            </a: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sự</a:t>
            </a:r>
            <a:r>
              <a:rPr lang="en-US" sz="2000" dirty="0">
                <a:cs typeface="Times New Roman" pitchFamily="18" charset="0"/>
              </a:rPr>
              <a:t> </a:t>
            </a:r>
            <a:r>
              <a:rPr lang="en-US" sz="2000" dirty="0" err="1">
                <a:cs typeface="Times New Roman" pitchFamily="18" charset="0"/>
              </a:rPr>
              <a:t>trong</a:t>
            </a:r>
            <a:r>
              <a:rPr lang="en-US" sz="2000" dirty="0">
                <a:cs typeface="Times New Roman" pitchFamily="18" charset="0"/>
              </a:rPr>
              <a:t> </a:t>
            </a:r>
            <a:r>
              <a:rPr lang="en-US" sz="2000" dirty="0" err="1">
                <a:cs typeface="Times New Roman" pitchFamily="18" charset="0"/>
              </a:rPr>
              <a:t>vòng</a:t>
            </a:r>
            <a:r>
              <a:rPr lang="en-US" sz="2000" dirty="0">
                <a:cs typeface="Times New Roman" pitchFamily="18" charset="0"/>
              </a:rPr>
              <a:t> 5 </a:t>
            </a:r>
            <a:r>
              <a:rPr lang="en-US" sz="2000" dirty="0" err="1">
                <a:cs typeface="Times New Roman" pitchFamily="18" charset="0"/>
              </a:rPr>
              <a:t>năm</a:t>
            </a:r>
            <a:r>
              <a:rPr lang="en-US" sz="2000" dirty="0"/>
              <a:t>.</a:t>
            </a: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9C6B2E3B-7B54-114B-BE52-EC2B75208FE9}"/>
              </a:ext>
            </a:extLst>
          </p:cNvPr>
          <p:cNvGrpSpPr/>
          <p:nvPr/>
        </p:nvGrpSpPr>
        <p:grpSpPr>
          <a:xfrm>
            <a:off x="1112520" y="2057400"/>
            <a:ext cx="4678680" cy="1387095"/>
            <a:chOff x="1219200" y="4343400"/>
            <a:chExt cx="7269480" cy="990600"/>
          </a:xfrm>
          <a:solidFill>
            <a:schemeClr val="bg1">
              <a:lumMod val="95000"/>
            </a:schemeClr>
          </a:solidFill>
          <a:effectLst>
            <a:outerShdw blurRad="50800" dist="38100" dir="5400000" algn="t" rotWithShape="0">
              <a:prstClr val="black">
                <a:alpha val="40000"/>
              </a:prstClr>
            </a:outerShdw>
          </a:effectLst>
        </p:grpSpPr>
        <p:sp>
          <p:nvSpPr>
            <p:cNvPr id="8" name="Rectangle 7">
              <a:extLst>
                <a:ext uri="{FF2B5EF4-FFF2-40B4-BE49-F238E27FC236}">
                  <a16:creationId xmlns="" xmlns:a16="http://schemas.microsoft.com/office/drawing/2014/main" id="{8DA54868-DC0A-4B42-A2CD-3E8EB51FA53D}"/>
                </a:ext>
              </a:extLst>
            </p:cNvPr>
            <p:cNvSpPr/>
            <p:nvPr/>
          </p:nvSpPr>
          <p:spPr>
            <a:xfrm>
              <a:off x="1752600" y="4343401"/>
              <a:ext cx="6736080" cy="990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US" sz="2000" dirty="0" err="1">
                  <a:solidFill>
                    <a:schemeClr val="accent4">
                      <a:lumMod val="75000"/>
                    </a:schemeClr>
                  </a:solidFill>
                </a:rPr>
                <a:t>Có</a:t>
              </a:r>
              <a:r>
                <a:rPr lang="en-US" sz="2000" dirty="0">
                  <a:solidFill>
                    <a:schemeClr val="accent4">
                      <a:lumMod val="75000"/>
                    </a:schemeClr>
                  </a:solidFill>
                </a:rPr>
                <a:t> </a:t>
              </a:r>
              <a:r>
                <a:rPr lang="en-US" sz="2000" b="1" dirty="0" err="1">
                  <a:solidFill>
                    <a:schemeClr val="accent5">
                      <a:lumMod val="75000"/>
                    </a:schemeClr>
                  </a:solidFill>
                </a:rPr>
                <a:t>xuất</a:t>
              </a:r>
              <a:r>
                <a:rPr lang="en-US" sz="2000" b="1" dirty="0">
                  <a:solidFill>
                    <a:schemeClr val="accent5">
                      <a:lumMod val="75000"/>
                    </a:schemeClr>
                  </a:solidFill>
                </a:rPr>
                <a:t> </a:t>
              </a:r>
              <a:r>
                <a:rPr lang="en-US" sz="2000" b="1" dirty="0" err="1">
                  <a:solidFill>
                    <a:schemeClr val="accent5">
                      <a:lumMod val="75000"/>
                    </a:schemeClr>
                  </a:solidFill>
                </a:rPr>
                <a:t>xứ</a:t>
              </a:r>
              <a:r>
                <a:rPr lang="en-US" sz="2000" b="1" dirty="0">
                  <a:solidFill>
                    <a:schemeClr val="accent5">
                      <a:lumMod val="75000"/>
                    </a:schemeClr>
                  </a:solidFill>
                </a:rPr>
                <a:t> </a:t>
              </a:r>
              <a:r>
                <a:rPr lang="en-US" sz="2000" b="1" dirty="0" err="1">
                  <a:solidFill>
                    <a:schemeClr val="accent5">
                      <a:lumMod val="75000"/>
                    </a:schemeClr>
                  </a:solidFill>
                </a:rPr>
                <a:t>thuần</a:t>
              </a:r>
              <a:r>
                <a:rPr lang="en-US" sz="2000" b="1" dirty="0">
                  <a:solidFill>
                    <a:schemeClr val="accent5">
                      <a:lumMod val="75000"/>
                    </a:schemeClr>
                  </a:solidFill>
                </a:rPr>
                <a:t> </a:t>
              </a:r>
              <a:r>
                <a:rPr lang="en-US" sz="2000" b="1" dirty="0" err="1">
                  <a:solidFill>
                    <a:schemeClr val="accent5">
                      <a:lumMod val="75000"/>
                    </a:schemeClr>
                  </a:solidFill>
                </a:rPr>
                <a:t>túy</a:t>
              </a:r>
              <a:r>
                <a:rPr lang="en-US" sz="2000" b="1" dirty="0">
                  <a:solidFill>
                    <a:schemeClr val="accent5">
                      <a:lumMod val="75000"/>
                    </a:schemeClr>
                  </a:solidFill>
                </a:rPr>
                <a:t> </a:t>
              </a:r>
              <a:r>
                <a:rPr lang="en-US" sz="2000" dirty="0" err="1">
                  <a:solidFill>
                    <a:schemeClr val="accent4">
                      <a:lumMod val="75000"/>
                    </a:schemeClr>
                  </a:solidFill>
                </a:rPr>
                <a:t>hoặc</a:t>
              </a:r>
              <a:r>
                <a:rPr lang="en-US" sz="2000" dirty="0">
                  <a:solidFill>
                    <a:schemeClr val="accent4">
                      <a:lumMod val="75000"/>
                    </a:schemeClr>
                  </a:solidFill>
                </a:rPr>
                <a:t> </a:t>
              </a:r>
              <a:r>
                <a:rPr lang="en-US" sz="2000" dirty="0" err="1">
                  <a:solidFill>
                    <a:schemeClr val="accent4">
                      <a:lumMod val="75000"/>
                    </a:schemeClr>
                  </a:solidFill>
                </a:rPr>
                <a:t>được</a:t>
              </a:r>
              <a:r>
                <a:rPr lang="en-US" sz="2000" dirty="0">
                  <a:solidFill>
                    <a:schemeClr val="accent4">
                      <a:lumMod val="75000"/>
                    </a:schemeClr>
                  </a:solidFill>
                </a:rPr>
                <a:t> </a:t>
              </a:r>
              <a:r>
                <a:rPr lang="en-US" sz="2000" b="1" dirty="0" err="1">
                  <a:solidFill>
                    <a:schemeClr val="accent5">
                      <a:lumMod val="75000"/>
                    </a:schemeClr>
                  </a:solidFill>
                </a:rPr>
                <a:t>sản</a:t>
              </a:r>
              <a:r>
                <a:rPr lang="en-US" sz="2000" b="1" dirty="0">
                  <a:solidFill>
                    <a:schemeClr val="accent5">
                      <a:lumMod val="75000"/>
                    </a:schemeClr>
                  </a:solidFill>
                </a:rPr>
                <a:t> </a:t>
              </a:r>
              <a:r>
                <a:rPr lang="en-US" sz="2000" b="1" dirty="0" err="1">
                  <a:solidFill>
                    <a:schemeClr val="accent5">
                      <a:lumMod val="75000"/>
                    </a:schemeClr>
                  </a:solidFill>
                </a:rPr>
                <a:t>xuất</a:t>
              </a:r>
              <a:r>
                <a:rPr lang="en-US" sz="2000" b="1" dirty="0">
                  <a:solidFill>
                    <a:schemeClr val="accent5">
                      <a:lumMod val="75000"/>
                    </a:schemeClr>
                  </a:solidFill>
                </a:rPr>
                <a:t> </a:t>
              </a:r>
              <a:r>
                <a:rPr lang="en-US" sz="2000" b="1" dirty="0" err="1">
                  <a:solidFill>
                    <a:schemeClr val="accent5">
                      <a:lumMod val="75000"/>
                    </a:schemeClr>
                  </a:solidFill>
                </a:rPr>
                <a:t>toàn</a:t>
              </a:r>
              <a:r>
                <a:rPr lang="en-US" sz="2000" b="1" dirty="0">
                  <a:solidFill>
                    <a:schemeClr val="accent5">
                      <a:lumMod val="75000"/>
                    </a:schemeClr>
                  </a:solidFill>
                </a:rPr>
                <a:t> </a:t>
              </a:r>
              <a:r>
                <a:rPr lang="en-US" sz="2000" b="1" dirty="0" err="1">
                  <a:solidFill>
                    <a:schemeClr val="accent5">
                      <a:lumMod val="75000"/>
                    </a:schemeClr>
                  </a:solidFill>
                </a:rPr>
                <a:t>bộ</a:t>
              </a:r>
              <a:r>
                <a:rPr lang="en-US" sz="2000" b="1" dirty="0">
                  <a:solidFill>
                    <a:schemeClr val="accent5">
                      <a:lumMod val="75000"/>
                    </a:schemeClr>
                  </a:solidFill>
                </a:rPr>
                <a:t> </a:t>
              </a:r>
              <a:r>
                <a:rPr lang="en-US" sz="2000" dirty="0" err="1">
                  <a:solidFill>
                    <a:schemeClr val="accent4">
                      <a:lumMod val="75000"/>
                    </a:schemeClr>
                  </a:solidFill>
                </a:rPr>
                <a:t>tại</a:t>
              </a:r>
              <a:r>
                <a:rPr lang="en-US" sz="2000" dirty="0">
                  <a:solidFill>
                    <a:schemeClr val="accent4">
                      <a:lumMod val="75000"/>
                    </a:schemeClr>
                  </a:solidFill>
                </a:rPr>
                <a:t> </a:t>
              </a:r>
              <a:r>
                <a:rPr lang="en-US" sz="2000" dirty="0" err="1">
                  <a:solidFill>
                    <a:schemeClr val="accent4">
                      <a:lumMod val="75000"/>
                    </a:schemeClr>
                  </a:solidFill>
                </a:rPr>
                <a:t>lãnh</a:t>
              </a:r>
              <a:r>
                <a:rPr lang="en-US" sz="2000" dirty="0">
                  <a:solidFill>
                    <a:schemeClr val="accent4">
                      <a:lumMod val="75000"/>
                    </a:schemeClr>
                  </a:solidFill>
                </a:rPr>
                <a:t> </a:t>
              </a:r>
              <a:r>
                <a:rPr lang="en-US" sz="2000" dirty="0" err="1">
                  <a:solidFill>
                    <a:schemeClr val="accent4">
                      <a:lumMod val="75000"/>
                    </a:schemeClr>
                  </a:solidFill>
                </a:rPr>
                <a:t>thổ</a:t>
              </a:r>
              <a:r>
                <a:rPr lang="en-US" sz="2000" dirty="0">
                  <a:solidFill>
                    <a:schemeClr val="accent4">
                      <a:lumMod val="75000"/>
                    </a:schemeClr>
                  </a:solidFill>
                </a:rPr>
                <a:t> </a:t>
              </a:r>
              <a:r>
                <a:rPr lang="en-US" sz="2000" dirty="0" err="1">
                  <a:solidFill>
                    <a:schemeClr val="accent4">
                      <a:lumMod val="75000"/>
                    </a:schemeClr>
                  </a:solidFill>
                </a:rPr>
                <a:t>của</a:t>
              </a:r>
              <a:r>
                <a:rPr lang="en-US" sz="2000" dirty="0">
                  <a:solidFill>
                    <a:schemeClr val="accent4">
                      <a:lumMod val="75000"/>
                    </a:schemeClr>
                  </a:solidFill>
                </a:rPr>
                <a:t> </a:t>
              </a:r>
              <a:r>
                <a:rPr lang="en-US" sz="2000" dirty="0" err="1">
                  <a:solidFill>
                    <a:schemeClr val="accent4">
                      <a:lumMod val="75000"/>
                    </a:schemeClr>
                  </a:solidFill>
                </a:rPr>
                <a:t>bên</a:t>
              </a:r>
              <a:r>
                <a:rPr lang="en-US" sz="2000" dirty="0">
                  <a:solidFill>
                    <a:schemeClr val="accent4">
                      <a:lumMod val="75000"/>
                    </a:schemeClr>
                  </a:solidFill>
                </a:rPr>
                <a:t> </a:t>
              </a:r>
              <a:r>
                <a:rPr lang="en-US" sz="2000" dirty="0" err="1">
                  <a:solidFill>
                    <a:schemeClr val="accent4">
                      <a:lumMod val="75000"/>
                    </a:schemeClr>
                  </a:solidFill>
                </a:rPr>
                <a:t>xuất</a:t>
              </a:r>
              <a:r>
                <a:rPr lang="en-US" sz="2000" dirty="0">
                  <a:solidFill>
                    <a:schemeClr val="accent4">
                      <a:lumMod val="75000"/>
                    </a:schemeClr>
                  </a:solidFill>
                </a:rPr>
                <a:t> </a:t>
              </a:r>
              <a:r>
                <a:rPr lang="en-US" sz="2000" dirty="0" err="1">
                  <a:solidFill>
                    <a:schemeClr val="accent4">
                      <a:lumMod val="75000"/>
                    </a:schemeClr>
                  </a:solidFill>
                </a:rPr>
                <a:t>khẩu</a:t>
              </a:r>
              <a:endParaRPr lang="en-US" sz="2000" dirty="0">
                <a:solidFill>
                  <a:schemeClr val="accent4">
                    <a:lumMod val="75000"/>
                  </a:schemeClr>
                </a:solidFill>
              </a:endParaRPr>
            </a:p>
          </p:txBody>
        </p:sp>
        <p:sp>
          <p:nvSpPr>
            <p:cNvPr id="4" name="Oval 3">
              <a:extLst>
                <a:ext uri="{FF2B5EF4-FFF2-40B4-BE49-F238E27FC236}">
                  <a16:creationId xmlns="" xmlns:a16="http://schemas.microsoft.com/office/drawing/2014/main" id="{EA0095A0-6DE7-7D47-AEE6-AED10100C560}"/>
                </a:ext>
              </a:extLst>
            </p:cNvPr>
            <p:cNvSpPr/>
            <p:nvPr/>
          </p:nvSpPr>
          <p:spPr>
            <a:xfrm>
              <a:off x="1219200" y="4343400"/>
              <a:ext cx="10668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latin typeface="American Typewriter" panose="02090604020004020304" pitchFamily="18" charset="77"/>
                </a:rPr>
                <a:t>1</a:t>
              </a:r>
            </a:p>
          </p:txBody>
        </p:sp>
      </p:grpSp>
      <p:sp>
        <p:nvSpPr>
          <p:cNvPr id="3" name="Content Placeholder 2"/>
          <p:cNvSpPr>
            <a:spLocks noGrp="1"/>
          </p:cNvSpPr>
          <p:nvPr>
            <p:ph idx="1"/>
          </p:nvPr>
        </p:nvSpPr>
        <p:spPr>
          <a:xfrm>
            <a:off x="1219200" y="1143000"/>
            <a:ext cx="7498080" cy="914400"/>
          </a:xfrm>
          <a:ln>
            <a:noFill/>
            <a:prstDash val="dash"/>
          </a:ln>
        </p:spPr>
        <p:txBody>
          <a:bodyPr>
            <a:normAutofit lnSpcReduction="10000"/>
          </a:bodyPr>
          <a:lstStyle/>
          <a:p>
            <a:pPr marL="0" indent="225425">
              <a:buNone/>
            </a:pPr>
            <a:r>
              <a:rPr lang="en-US" sz="2000" dirty="0" err="1">
                <a:solidFill>
                  <a:schemeClr val="accent5">
                    <a:lumMod val="75000"/>
                  </a:schemeClr>
                </a:solidFill>
              </a:rPr>
              <a:t>Hàng</a:t>
            </a:r>
            <a:r>
              <a:rPr lang="en-US" sz="2000" dirty="0">
                <a:solidFill>
                  <a:schemeClr val="accent5">
                    <a:lumMod val="75000"/>
                  </a:schemeClr>
                </a:solidFill>
              </a:rPr>
              <a:t> </a:t>
            </a:r>
            <a:r>
              <a:rPr lang="en-US" sz="2000" dirty="0" err="1">
                <a:solidFill>
                  <a:schemeClr val="accent5">
                    <a:lumMod val="75000"/>
                  </a:schemeClr>
                </a:solidFill>
              </a:rPr>
              <a:t>hóa</a:t>
            </a:r>
            <a:r>
              <a:rPr lang="en-US" sz="2000" dirty="0">
                <a:solidFill>
                  <a:schemeClr val="accent5">
                    <a:lumMod val="75000"/>
                  </a:schemeClr>
                </a:solidFill>
              </a:rPr>
              <a:t> </a:t>
            </a:r>
            <a:r>
              <a:rPr lang="en-US" sz="2000" dirty="0" err="1">
                <a:solidFill>
                  <a:schemeClr val="accent5">
                    <a:lumMod val="75000"/>
                  </a:schemeClr>
                </a:solidFill>
              </a:rPr>
              <a:t>sẽ</a:t>
            </a:r>
            <a:r>
              <a:rPr lang="en-US" sz="2000" dirty="0">
                <a:solidFill>
                  <a:schemeClr val="accent5">
                    <a:lumMod val="75000"/>
                  </a:schemeClr>
                </a:solidFill>
              </a:rPr>
              <a:t> </a:t>
            </a:r>
            <a:r>
              <a:rPr lang="en-US" sz="2000" dirty="0" err="1">
                <a:solidFill>
                  <a:schemeClr val="accent5">
                    <a:lumMod val="75000"/>
                  </a:schemeClr>
                </a:solidFill>
              </a:rPr>
              <a:t>được</a:t>
            </a:r>
            <a:r>
              <a:rPr lang="en-US" sz="2000" dirty="0">
                <a:solidFill>
                  <a:schemeClr val="accent5">
                    <a:lumMod val="75000"/>
                  </a:schemeClr>
                </a:solidFill>
              </a:rPr>
              <a:t> </a:t>
            </a:r>
            <a:r>
              <a:rPr lang="en-US" sz="2000" dirty="0" err="1">
                <a:solidFill>
                  <a:schemeClr val="accent5">
                    <a:lumMod val="75000"/>
                  </a:schemeClr>
                </a:solidFill>
              </a:rPr>
              <a:t>coi</a:t>
            </a:r>
            <a:r>
              <a:rPr lang="en-US" sz="2000" dirty="0">
                <a:solidFill>
                  <a:schemeClr val="accent5">
                    <a:lumMod val="75000"/>
                  </a:schemeClr>
                </a:solidFill>
              </a:rPr>
              <a:t> </a:t>
            </a:r>
            <a:r>
              <a:rPr lang="en-US" sz="2000" dirty="0" err="1">
                <a:solidFill>
                  <a:schemeClr val="accent5">
                    <a:lumMod val="75000"/>
                  </a:schemeClr>
                </a:solidFill>
              </a:rPr>
              <a:t>là</a:t>
            </a:r>
            <a:r>
              <a:rPr lang="en-US" sz="2000" dirty="0">
                <a:solidFill>
                  <a:schemeClr val="accent5">
                    <a:lumMod val="75000"/>
                  </a:schemeClr>
                </a:solidFill>
              </a:rPr>
              <a:t> </a:t>
            </a:r>
            <a:r>
              <a:rPr lang="en-US" sz="2000" dirty="0" err="1">
                <a:solidFill>
                  <a:schemeClr val="accent5">
                    <a:lumMod val="75000"/>
                  </a:schemeClr>
                </a:solidFill>
              </a:rPr>
              <a:t>có</a:t>
            </a:r>
            <a:r>
              <a:rPr lang="en-US" sz="2000" dirty="0">
                <a:solidFill>
                  <a:schemeClr val="accent5">
                    <a:lumMod val="75000"/>
                  </a:schemeClr>
                </a:solidFill>
              </a:rPr>
              <a:t> </a:t>
            </a:r>
            <a:r>
              <a:rPr lang="en-US" sz="2000" dirty="0" err="1">
                <a:solidFill>
                  <a:schemeClr val="accent5">
                    <a:lumMod val="75000"/>
                  </a:schemeClr>
                </a:solidFill>
              </a:rPr>
              <a:t>xuất</a:t>
            </a:r>
            <a:r>
              <a:rPr lang="en-US" sz="2000" dirty="0">
                <a:solidFill>
                  <a:schemeClr val="accent5">
                    <a:lumMod val="75000"/>
                  </a:schemeClr>
                </a:solidFill>
              </a:rPr>
              <a:t> </a:t>
            </a:r>
            <a:r>
              <a:rPr lang="en-US" sz="2000" dirty="0" err="1">
                <a:solidFill>
                  <a:schemeClr val="accent5">
                    <a:lumMod val="75000"/>
                  </a:schemeClr>
                </a:solidFill>
              </a:rPr>
              <a:t>xứ</a:t>
            </a:r>
            <a:r>
              <a:rPr lang="en-US" sz="2000" dirty="0">
                <a:solidFill>
                  <a:schemeClr val="accent5">
                    <a:lumMod val="75000"/>
                  </a:schemeClr>
                </a:solidFill>
              </a:rPr>
              <a:t> </a:t>
            </a:r>
            <a:r>
              <a:rPr lang="en-US" sz="2000" dirty="0" err="1">
                <a:solidFill>
                  <a:schemeClr val="accent5">
                    <a:lumMod val="75000"/>
                  </a:schemeClr>
                </a:solidFill>
              </a:rPr>
              <a:t>tại</a:t>
            </a:r>
            <a:r>
              <a:rPr lang="en-US" sz="2000" dirty="0">
                <a:solidFill>
                  <a:schemeClr val="accent5">
                    <a:lumMod val="75000"/>
                  </a:schemeClr>
                </a:solidFill>
              </a:rPr>
              <a:t> </a:t>
            </a:r>
            <a:r>
              <a:rPr lang="en-US" sz="2000" dirty="0" err="1">
                <a:solidFill>
                  <a:schemeClr val="accent5">
                    <a:lumMod val="75000"/>
                  </a:schemeClr>
                </a:solidFill>
              </a:rPr>
              <a:t>một</a:t>
            </a:r>
            <a:r>
              <a:rPr lang="en-US" sz="2000" dirty="0">
                <a:solidFill>
                  <a:schemeClr val="accent5">
                    <a:lumMod val="75000"/>
                  </a:schemeClr>
                </a:solidFill>
              </a:rPr>
              <a:t> </a:t>
            </a:r>
            <a:r>
              <a:rPr lang="en-US" sz="2000" dirty="0" err="1">
                <a:solidFill>
                  <a:schemeClr val="accent5">
                    <a:lumMod val="75000"/>
                  </a:schemeClr>
                </a:solidFill>
              </a:rPr>
              <a:t>bên</a:t>
            </a:r>
            <a:r>
              <a:rPr lang="en-US" sz="2000" dirty="0">
                <a:solidFill>
                  <a:schemeClr val="accent5">
                    <a:lumMod val="75000"/>
                  </a:schemeClr>
                </a:solidFill>
              </a:rPr>
              <a:t> (</a:t>
            </a:r>
            <a:r>
              <a:rPr lang="en-US" sz="2000" dirty="0" err="1">
                <a:solidFill>
                  <a:schemeClr val="accent5">
                    <a:lumMod val="75000"/>
                  </a:schemeClr>
                </a:solidFill>
              </a:rPr>
              <a:t>Việt</a:t>
            </a:r>
            <a:r>
              <a:rPr lang="en-US" sz="2000" dirty="0">
                <a:solidFill>
                  <a:schemeClr val="accent5">
                    <a:lumMod val="75000"/>
                  </a:schemeClr>
                </a:solidFill>
              </a:rPr>
              <a:t> Nam </a:t>
            </a:r>
            <a:r>
              <a:rPr lang="en-US" sz="2000" dirty="0" err="1">
                <a:solidFill>
                  <a:schemeClr val="accent5">
                    <a:lumMod val="75000"/>
                  </a:schemeClr>
                </a:solidFill>
              </a:rPr>
              <a:t>hoặc</a:t>
            </a:r>
            <a:r>
              <a:rPr lang="en-US" sz="2000" dirty="0">
                <a:solidFill>
                  <a:schemeClr val="accent5">
                    <a:lumMod val="75000"/>
                  </a:schemeClr>
                </a:solidFill>
              </a:rPr>
              <a:t> EU) </a:t>
            </a:r>
            <a:r>
              <a:rPr lang="en-US" sz="2000" dirty="0" err="1">
                <a:solidFill>
                  <a:schemeClr val="accent5">
                    <a:lumMod val="75000"/>
                  </a:schemeClr>
                </a:solidFill>
              </a:rPr>
              <a:t>nếu</a:t>
            </a:r>
            <a:r>
              <a:rPr lang="en-US" sz="2000" dirty="0">
                <a:solidFill>
                  <a:schemeClr val="accent5">
                    <a:lumMod val="75000"/>
                  </a:schemeClr>
                </a:solidFill>
              </a:rPr>
              <a:t> </a:t>
            </a:r>
            <a:r>
              <a:rPr lang="en-US" sz="2000" dirty="0" err="1">
                <a:solidFill>
                  <a:schemeClr val="accent5">
                    <a:lumMod val="75000"/>
                  </a:schemeClr>
                </a:solidFill>
              </a:rPr>
              <a:t>đáp</a:t>
            </a:r>
            <a:r>
              <a:rPr lang="en-US" sz="2000" dirty="0">
                <a:solidFill>
                  <a:schemeClr val="accent5">
                    <a:lumMod val="75000"/>
                  </a:schemeClr>
                </a:solidFill>
              </a:rPr>
              <a:t> </a:t>
            </a:r>
            <a:r>
              <a:rPr lang="en-US" sz="2000" dirty="0" err="1">
                <a:solidFill>
                  <a:schemeClr val="accent5">
                    <a:lumMod val="75000"/>
                  </a:schemeClr>
                </a:solidFill>
              </a:rPr>
              <a:t>ứng</a:t>
            </a:r>
            <a:r>
              <a:rPr lang="en-US" sz="2000" dirty="0">
                <a:solidFill>
                  <a:schemeClr val="accent5">
                    <a:lumMod val="75000"/>
                  </a:schemeClr>
                </a:solidFill>
              </a:rPr>
              <a:t> </a:t>
            </a:r>
            <a:r>
              <a:rPr lang="en-US" sz="2000" dirty="0" err="1">
                <a:solidFill>
                  <a:schemeClr val="accent5">
                    <a:lumMod val="75000"/>
                  </a:schemeClr>
                </a:solidFill>
              </a:rPr>
              <a:t>được</a:t>
            </a:r>
            <a:r>
              <a:rPr lang="en-US" sz="2000" dirty="0">
                <a:solidFill>
                  <a:schemeClr val="accent5">
                    <a:lumMod val="75000"/>
                  </a:schemeClr>
                </a:solidFill>
              </a:rPr>
              <a:t> </a:t>
            </a:r>
            <a:r>
              <a:rPr lang="en-US" sz="2000" b="1" dirty="0" err="1">
                <a:solidFill>
                  <a:schemeClr val="accent5">
                    <a:lumMod val="75000"/>
                  </a:schemeClr>
                </a:solidFill>
              </a:rPr>
              <a:t>một</a:t>
            </a:r>
            <a:r>
              <a:rPr lang="en-US" sz="2000" b="1" dirty="0">
                <a:solidFill>
                  <a:schemeClr val="accent5">
                    <a:lumMod val="75000"/>
                  </a:schemeClr>
                </a:solidFill>
              </a:rPr>
              <a:t> </a:t>
            </a:r>
            <a:r>
              <a:rPr lang="en-US" sz="2000" b="1" dirty="0" err="1">
                <a:solidFill>
                  <a:schemeClr val="accent5">
                    <a:lumMod val="75000"/>
                  </a:schemeClr>
                </a:solidFill>
              </a:rPr>
              <a:t>trong</a:t>
            </a:r>
            <a:r>
              <a:rPr lang="en-US" sz="2000" b="1" dirty="0">
                <a:solidFill>
                  <a:schemeClr val="accent5">
                    <a:lumMod val="75000"/>
                  </a:schemeClr>
                </a:solidFill>
              </a:rPr>
              <a:t> </a:t>
            </a:r>
            <a:r>
              <a:rPr lang="en-US" sz="2000" b="1" dirty="0" err="1">
                <a:solidFill>
                  <a:schemeClr val="accent5">
                    <a:lumMod val="75000"/>
                  </a:schemeClr>
                </a:solidFill>
              </a:rPr>
              <a:t>hai</a:t>
            </a:r>
            <a:r>
              <a:rPr lang="en-US" sz="2000" b="1" dirty="0">
                <a:solidFill>
                  <a:schemeClr val="accent5">
                    <a:lumMod val="75000"/>
                  </a:schemeClr>
                </a:solidFill>
              </a:rPr>
              <a:t> </a:t>
            </a:r>
            <a:r>
              <a:rPr lang="en-US" sz="2000" b="1" dirty="0" err="1">
                <a:solidFill>
                  <a:schemeClr val="accent5">
                    <a:lumMod val="75000"/>
                  </a:schemeClr>
                </a:solidFill>
              </a:rPr>
              <a:t>yêu</a:t>
            </a:r>
            <a:r>
              <a:rPr lang="en-US" sz="2000" b="1" dirty="0">
                <a:solidFill>
                  <a:schemeClr val="accent5">
                    <a:lumMod val="75000"/>
                  </a:schemeClr>
                </a:solidFill>
              </a:rPr>
              <a:t> </a:t>
            </a:r>
            <a:r>
              <a:rPr lang="en-US" sz="2000" b="1" dirty="0" err="1">
                <a:solidFill>
                  <a:schemeClr val="accent5">
                    <a:lumMod val="75000"/>
                  </a:schemeClr>
                </a:solidFill>
              </a:rPr>
              <a:t>cầu</a:t>
            </a:r>
            <a:r>
              <a:rPr lang="en-US" sz="2000" b="1" dirty="0">
                <a:solidFill>
                  <a:schemeClr val="accent5">
                    <a:lumMod val="75000"/>
                  </a:schemeClr>
                </a:solidFill>
              </a:rPr>
              <a:t> </a:t>
            </a:r>
            <a:r>
              <a:rPr lang="en-US" sz="2000" dirty="0" err="1">
                <a:solidFill>
                  <a:schemeClr val="accent5">
                    <a:lumMod val="75000"/>
                  </a:schemeClr>
                </a:solidFill>
              </a:rPr>
              <a:t>sau</a:t>
            </a:r>
            <a:r>
              <a:rPr lang="en-US" sz="2000" dirty="0">
                <a:solidFill>
                  <a:schemeClr val="accent5">
                    <a:lumMod val="75000"/>
                  </a:schemeClr>
                </a:solidFill>
              </a:rPr>
              <a:t>:</a:t>
            </a:r>
          </a:p>
          <a:p>
            <a:pPr marL="0" indent="225425">
              <a:buNone/>
            </a:pPr>
            <a:endParaRPr lang="en-US" sz="2000" dirty="0">
              <a:solidFill>
                <a:schemeClr val="accent5">
                  <a:lumMod val="75000"/>
                </a:schemeClr>
              </a:solidFill>
            </a:endParaRPr>
          </a:p>
        </p:txBody>
      </p:sp>
      <p:sp>
        <p:nvSpPr>
          <p:cNvPr id="5" name="Date Placeholder 4"/>
          <p:cNvSpPr>
            <a:spLocks noGrp="1"/>
          </p:cNvSpPr>
          <p:nvPr>
            <p:ph type="dt" sz="half" idx="2"/>
          </p:nvPr>
        </p:nvSpPr>
        <p:spPr/>
        <p:txBody>
          <a:bodyPr/>
          <a:lstStyle/>
          <a:p>
            <a:pPr algn="l"/>
            <a:r>
              <a:rPr lang="en-US" i="1"/>
              <a:t>Đỗ Tuyết Mai</a:t>
            </a:r>
            <a:endParaRPr lang="en-US" i="1" dirty="0"/>
          </a:p>
        </p:txBody>
      </p:sp>
      <p:sp>
        <p:nvSpPr>
          <p:cNvPr id="7" name="Footer Placeholder 6"/>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a:t>
            </a:r>
            <a:fld id="{0073B9D0-39C7-41F2-82A8-7A1737E90240}" type="slidenum">
              <a:rPr lang="en-US" smtClean="0"/>
              <a:pPr algn="r"/>
              <a:t>11</a:t>
            </a:fld>
            <a:endParaRPr lang="en-US" dirty="0"/>
          </a:p>
        </p:txBody>
      </p:sp>
      <p:sp>
        <p:nvSpPr>
          <p:cNvPr id="9"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1.2.3 </a:t>
            </a:r>
            <a:r>
              <a:rPr lang="en-US" sz="2400" b="1" dirty="0" err="1">
                <a:solidFill>
                  <a:schemeClr val="tx1"/>
                </a:solidFill>
                <a:latin typeface="Times New Roman" pitchFamily="18" charset="0"/>
                <a:cs typeface="Times New Roman" pitchFamily="18" charset="0"/>
              </a:rPr>
              <a:t>Quy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tắc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xuất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xứ</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grpSp>
        <p:nvGrpSpPr>
          <p:cNvPr id="11" name="Group 10">
            <a:extLst>
              <a:ext uri="{FF2B5EF4-FFF2-40B4-BE49-F238E27FC236}">
                <a16:creationId xmlns="" xmlns:a16="http://schemas.microsoft.com/office/drawing/2014/main" id="{3F54EFFC-CDA9-A44B-9F79-0044B719DDFF}"/>
              </a:ext>
            </a:extLst>
          </p:cNvPr>
          <p:cNvGrpSpPr/>
          <p:nvPr/>
        </p:nvGrpSpPr>
        <p:grpSpPr>
          <a:xfrm>
            <a:off x="1112520" y="3581400"/>
            <a:ext cx="4678680" cy="2133599"/>
            <a:chOff x="1219200" y="4343400"/>
            <a:chExt cx="7269480" cy="990600"/>
          </a:xfrm>
          <a:solidFill>
            <a:schemeClr val="bg1">
              <a:lumMod val="95000"/>
            </a:schemeClr>
          </a:solidFill>
          <a:effectLst>
            <a:outerShdw blurRad="50800" dist="38100" dir="5400000" algn="t" rotWithShape="0">
              <a:prstClr val="black">
                <a:alpha val="40000"/>
              </a:prstClr>
            </a:outerShdw>
          </a:effectLst>
        </p:grpSpPr>
        <p:sp>
          <p:nvSpPr>
            <p:cNvPr id="12" name="Rectangle 11">
              <a:extLst>
                <a:ext uri="{FF2B5EF4-FFF2-40B4-BE49-F238E27FC236}">
                  <a16:creationId xmlns="" xmlns:a16="http://schemas.microsoft.com/office/drawing/2014/main" id="{D949EA14-DBF9-CD47-ABE4-3FF8C869B0E2}"/>
                </a:ext>
              </a:extLst>
            </p:cNvPr>
            <p:cNvSpPr/>
            <p:nvPr/>
          </p:nvSpPr>
          <p:spPr>
            <a:xfrm>
              <a:off x="1752600" y="4343401"/>
              <a:ext cx="6736080" cy="9905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indent="12700"/>
              <a:r>
                <a:rPr lang="en-US" sz="2000" dirty="0" err="1">
                  <a:solidFill>
                    <a:schemeClr val="accent4">
                      <a:lumMod val="75000"/>
                    </a:schemeClr>
                  </a:solidFill>
                </a:rPr>
                <a:t>Không</a:t>
              </a:r>
              <a:r>
                <a:rPr lang="en-US" sz="2000" dirty="0">
                  <a:solidFill>
                    <a:schemeClr val="accent4">
                      <a:lumMod val="75000"/>
                    </a:schemeClr>
                  </a:solidFill>
                </a:rPr>
                <a:t> </a:t>
              </a:r>
              <a:r>
                <a:rPr lang="en-US" sz="2000" dirty="0" err="1">
                  <a:solidFill>
                    <a:schemeClr val="accent4">
                      <a:lumMod val="75000"/>
                    </a:schemeClr>
                  </a:solidFill>
                </a:rPr>
                <a:t>có</a:t>
              </a:r>
              <a:r>
                <a:rPr lang="en-US" sz="2000" dirty="0">
                  <a:solidFill>
                    <a:schemeClr val="accent4">
                      <a:lumMod val="75000"/>
                    </a:schemeClr>
                  </a:solidFill>
                </a:rPr>
                <a:t> </a:t>
              </a:r>
              <a:r>
                <a:rPr lang="en-US" sz="2000" dirty="0" err="1">
                  <a:solidFill>
                    <a:schemeClr val="accent4">
                      <a:lumMod val="75000"/>
                    </a:schemeClr>
                  </a:solidFill>
                </a:rPr>
                <a:t>xuất</a:t>
              </a:r>
              <a:r>
                <a:rPr lang="en-US" sz="2000" dirty="0">
                  <a:solidFill>
                    <a:schemeClr val="accent4">
                      <a:lumMod val="75000"/>
                    </a:schemeClr>
                  </a:solidFill>
                </a:rPr>
                <a:t> </a:t>
              </a:r>
              <a:r>
                <a:rPr lang="en-US" sz="2000" dirty="0" err="1">
                  <a:solidFill>
                    <a:schemeClr val="accent4">
                      <a:lumMod val="75000"/>
                    </a:schemeClr>
                  </a:solidFill>
                </a:rPr>
                <a:t>xứ</a:t>
              </a:r>
              <a:r>
                <a:rPr lang="en-US" sz="2000" dirty="0">
                  <a:solidFill>
                    <a:schemeClr val="accent4">
                      <a:lumMod val="75000"/>
                    </a:schemeClr>
                  </a:solidFill>
                </a:rPr>
                <a:t> </a:t>
              </a:r>
              <a:r>
                <a:rPr lang="en-US" sz="2000" dirty="0" err="1">
                  <a:solidFill>
                    <a:schemeClr val="accent4">
                      <a:lumMod val="75000"/>
                    </a:schemeClr>
                  </a:solidFill>
                </a:rPr>
                <a:t>thuần</a:t>
              </a:r>
              <a:r>
                <a:rPr lang="en-US" sz="2000" dirty="0">
                  <a:solidFill>
                    <a:schemeClr val="accent4">
                      <a:lumMod val="75000"/>
                    </a:schemeClr>
                  </a:solidFill>
                </a:rPr>
                <a:t> </a:t>
              </a:r>
              <a:r>
                <a:rPr lang="en-US" sz="2000" dirty="0" err="1">
                  <a:solidFill>
                    <a:schemeClr val="accent4">
                      <a:lumMod val="75000"/>
                    </a:schemeClr>
                  </a:solidFill>
                </a:rPr>
                <a:t>túy</a:t>
              </a:r>
              <a:r>
                <a:rPr lang="en-US" sz="2000" dirty="0">
                  <a:solidFill>
                    <a:schemeClr val="accent4">
                      <a:lumMod val="75000"/>
                    </a:schemeClr>
                  </a:solidFill>
                </a:rPr>
                <a:t> </a:t>
              </a:r>
              <a:r>
                <a:rPr lang="en-US" sz="2000" dirty="0" err="1">
                  <a:solidFill>
                    <a:schemeClr val="accent4">
                      <a:lumMod val="75000"/>
                    </a:schemeClr>
                  </a:solidFill>
                </a:rPr>
                <a:t>hoặc</a:t>
              </a:r>
              <a:r>
                <a:rPr lang="en-US" sz="2000" dirty="0">
                  <a:solidFill>
                    <a:schemeClr val="accent4">
                      <a:lumMod val="75000"/>
                    </a:schemeClr>
                  </a:solidFill>
                </a:rPr>
                <a:t> </a:t>
              </a:r>
              <a:r>
                <a:rPr lang="en-US" sz="2000" dirty="0" err="1">
                  <a:solidFill>
                    <a:schemeClr val="accent4">
                      <a:lumMod val="75000"/>
                    </a:schemeClr>
                  </a:solidFill>
                </a:rPr>
                <a:t>không</a:t>
              </a:r>
              <a:r>
                <a:rPr lang="en-US" sz="2000" dirty="0">
                  <a:solidFill>
                    <a:schemeClr val="accent4">
                      <a:lumMod val="75000"/>
                    </a:schemeClr>
                  </a:solidFill>
                </a:rPr>
                <a:t> </a:t>
              </a:r>
              <a:r>
                <a:rPr lang="en-US" sz="2000" dirty="0" err="1">
                  <a:solidFill>
                    <a:schemeClr val="accent4">
                      <a:lumMod val="75000"/>
                    </a:schemeClr>
                  </a:solidFill>
                </a:rPr>
                <a:t>được</a:t>
              </a:r>
              <a:r>
                <a:rPr lang="en-US" sz="2000" dirty="0">
                  <a:solidFill>
                    <a:schemeClr val="accent4">
                      <a:lumMod val="75000"/>
                    </a:schemeClr>
                  </a:solidFill>
                </a:rPr>
                <a:t> </a:t>
              </a:r>
              <a:r>
                <a:rPr lang="en-US" sz="2000" dirty="0" err="1">
                  <a:solidFill>
                    <a:schemeClr val="accent4">
                      <a:lumMod val="75000"/>
                    </a:schemeClr>
                  </a:solidFill>
                </a:rPr>
                <a:t>sản</a:t>
              </a:r>
              <a:r>
                <a:rPr lang="en-US" sz="2000" dirty="0">
                  <a:solidFill>
                    <a:schemeClr val="accent4">
                      <a:lumMod val="75000"/>
                    </a:schemeClr>
                  </a:solidFill>
                </a:rPr>
                <a:t> </a:t>
              </a:r>
              <a:r>
                <a:rPr lang="en-US" sz="2000" dirty="0" err="1">
                  <a:solidFill>
                    <a:schemeClr val="accent4">
                      <a:lumMod val="75000"/>
                    </a:schemeClr>
                  </a:solidFill>
                </a:rPr>
                <a:t>xuất</a:t>
              </a:r>
              <a:r>
                <a:rPr lang="en-US" sz="2000" dirty="0">
                  <a:solidFill>
                    <a:schemeClr val="accent4">
                      <a:lumMod val="75000"/>
                    </a:schemeClr>
                  </a:solidFill>
                </a:rPr>
                <a:t> </a:t>
              </a:r>
              <a:r>
                <a:rPr lang="en-US" sz="2000" dirty="0" err="1">
                  <a:solidFill>
                    <a:schemeClr val="accent4">
                      <a:lumMod val="75000"/>
                    </a:schemeClr>
                  </a:solidFill>
                </a:rPr>
                <a:t>toàn</a:t>
              </a:r>
              <a:r>
                <a:rPr lang="en-US" sz="2000" dirty="0">
                  <a:solidFill>
                    <a:schemeClr val="accent4">
                      <a:lumMod val="75000"/>
                    </a:schemeClr>
                  </a:solidFill>
                </a:rPr>
                <a:t> </a:t>
              </a:r>
              <a:r>
                <a:rPr lang="en-US" sz="2000" dirty="0" err="1">
                  <a:solidFill>
                    <a:schemeClr val="accent4">
                      <a:lumMod val="75000"/>
                    </a:schemeClr>
                  </a:solidFill>
                </a:rPr>
                <a:t>bộ</a:t>
              </a:r>
              <a:r>
                <a:rPr lang="en-US" sz="2000" dirty="0">
                  <a:solidFill>
                    <a:schemeClr val="accent4">
                      <a:lumMod val="75000"/>
                    </a:schemeClr>
                  </a:solidFill>
                </a:rPr>
                <a:t> </a:t>
              </a:r>
              <a:r>
                <a:rPr lang="en-US" sz="2000" dirty="0" err="1">
                  <a:solidFill>
                    <a:schemeClr val="accent4">
                      <a:lumMod val="75000"/>
                    </a:schemeClr>
                  </a:solidFill>
                </a:rPr>
                <a:t>tại</a:t>
              </a:r>
              <a:r>
                <a:rPr lang="en-US" sz="2000" dirty="0">
                  <a:solidFill>
                    <a:schemeClr val="accent4">
                      <a:lumMod val="75000"/>
                    </a:schemeClr>
                  </a:solidFill>
                </a:rPr>
                <a:t> </a:t>
              </a:r>
              <a:r>
                <a:rPr lang="en-US" sz="2000" dirty="0" err="1">
                  <a:solidFill>
                    <a:schemeClr val="accent4">
                      <a:lumMod val="75000"/>
                    </a:schemeClr>
                  </a:solidFill>
                </a:rPr>
                <a:t>lãnh</a:t>
              </a:r>
              <a:r>
                <a:rPr lang="en-US" sz="2000" dirty="0">
                  <a:solidFill>
                    <a:schemeClr val="accent4">
                      <a:lumMod val="75000"/>
                    </a:schemeClr>
                  </a:solidFill>
                </a:rPr>
                <a:t> </a:t>
              </a:r>
              <a:r>
                <a:rPr lang="en-US" sz="2000" dirty="0" err="1">
                  <a:solidFill>
                    <a:schemeClr val="accent4">
                      <a:lumMod val="75000"/>
                    </a:schemeClr>
                  </a:solidFill>
                </a:rPr>
                <a:t>thổ</a:t>
              </a:r>
              <a:r>
                <a:rPr lang="en-US" sz="2000" dirty="0">
                  <a:solidFill>
                    <a:schemeClr val="accent4">
                      <a:lumMod val="75000"/>
                    </a:schemeClr>
                  </a:solidFill>
                </a:rPr>
                <a:t> </a:t>
              </a:r>
              <a:r>
                <a:rPr lang="en-US" sz="2000" dirty="0" err="1">
                  <a:solidFill>
                    <a:schemeClr val="accent4">
                      <a:lumMod val="75000"/>
                    </a:schemeClr>
                  </a:solidFill>
                </a:rPr>
                <a:t>của</a:t>
              </a:r>
              <a:r>
                <a:rPr lang="en-US" sz="2000" dirty="0">
                  <a:solidFill>
                    <a:schemeClr val="accent4">
                      <a:lumMod val="75000"/>
                    </a:schemeClr>
                  </a:solidFill>
                </a:rPr>
                <a:t> </a:t>
              </a:r>
              <a:r>
                <a:rPr lang="en-US" sz="2000" dirty="0" err="1">
                  <a:solidFill>
                    <a:schemeClr val="accent4">
                      <a:lumMod val="75000"/>
                    </a:schemeClr>
                  </a:solidFill>
                </a:rPr>
                <a:t>bên</a:t>
              </a:r>
              <a:r>
                <a:rPr lang="en-US" sz="2000" dirty="0">
                  <a:solidFill>
                    <a:schemeClr val="accent4">
                      <a:lumMod val="75000"/>
                    </a:schemeClr>
                  </a:solidFill>
                </a:rPr>
                <a:t> </a:t>
              </a:r>
              <a:r>
                <a:rPr lang="en-US" sz="2000" dirty="0" err="1">
                  <a:solidFill>
                    <a:schemeClr val="accent4">
                      <a:lumMod val="75000"/>
                    </a:schemeClr>
                  </a:solidFill>
                </a:rPr>
                <a:t>xuất</a:t>
              </a:r>
              <a:r>
                <a:rPr lang="en-US" sz="2000" dirty="0">
                  <a:solidFill>
                    <a:schemeClr val="accent4">
                      <a:lumMod val="75000"/>
                    </a:schemeClr>
                  </a:solidFill>
                </a:rPr>
                <a:t> </a:t>
              </a:r>
              <a:r>
                <a:rPr lang="en-US" sz="2000" dirty="0" err="1">
                  <a:solidFill>
                    <a:schemeClr val="accent4">
                      <a:lumMod val="75000"/>
                    </a:schemeClr>
                  </a:solidFill>
                </a:rPr>
                <a:t>khẩu</a:t>
              </a:r>
              <a:r>
                <a:rPr lang="en-US" sz="2000" dirty="0">
                  <a:solidFill>
                    <a:schemeClr val="accent4">
                      <a:lumMod val="75000"/>
                    </a:schemeClr>
                  </a:solidFill>
                </a:rPr>
                <a:t> </a:t>
              </a:r>
              <a:r>
                <a:rPr lang="en-US" sz="2000" dirty="0" err="1">
                  <a:solidFill>
                    <a:schemeClr val="accent4">
                      <a:lumMod val="75000"/>
                    </a:schemeClr>
                  </a:solidFill>
                </a:rPr>
                <a:t>nhưng</a:t>
              </a:r>
              <a:r>
                <a:rPr lang="en-US" sz="2000" dirty="0">
                  <a:solidFill>
                    <a:schemeClr val="accent4">
                      <a:lumMod val="75000"/>
                    </a:schemeClr>
                  </a:solidFill>
                </a:rPr>
                <a:t> </a:t>
              </a:r>
              <a:r>
                <a:rPr lang="en-US" sz="2000" dirty="0" err="1">
                  <a:solidFill>
                    <a:schemeClr val="accent4">
                      <a:lumMod val="75000"/>
                    </a:schemeClr>
                  </a:solidFill>
                </a:rPr>
                <a:t>đáp</a:t>
              </a:r>
              <a:r>
                <a:rPr lang="en-US" sz="2000" dirty="0">
                  <a:solidFill>
                    <a:schemeClr val="accent4">
                      <a:lumMod val="75000"/>
                    </a:schemeClr>
                  </a:solidFill>
                </a:rPr>
                <a:t> </a:t>
              </a:r>
              <a:r>
                <a:rPr lang="en-US" sz="2000" dirty="0" err="1">
                  <a:solidFill>
                    <a:schemeClr val="accent4">
                      <a:lumMod val="75000"/>
                    </a:schemeClr>
                  </a:solidFill>
                </a:rPr>
                <a:t>ứng</a:t>
              </a:r>
              <a:r>
                <a:rPr lang="en-US" sz="2000" dirty="0">
                  <a:solidFill>
                    <a:schemeClr val="accent4">
                      <a:lumMod val="75000"/>
                    </a:schemeClr>
                  </a:solidFill>
                </a:rPr>
                <a:t> </a:t>
              </a:r>
              <a:r>
                <a:rPr lang="en-US" sz="2000" dirty="0" err="1">
                  <a:solidFill>
                    <a:schemeClr val="accent4">
                      <a:lumMod val="75000"/>
                    </a:schemeClr>
                  </a:solidFill>
                </a:rPr>
                <a:t>được</a:t>
              </a:r>
              <a:r>
                <a:rPr lang="en-US" sz="2000" dirty="0">
                  <a:solidFill>
                    <a:schemeClr val="accent4">
                      <a:lumMod val="75000"/>
                    </a:schemeClr>
                  </a:solidFill>
                </a:rPr>
                <a:t> </a:t>
              </a:r>
              <a:r>
                <a:rPr lang="en-US" sz="2000" dirty="0" err="1">
                  <a:solidFill>
                    <a:schemeClr val="accent4">
                      <a:lumMod val="75000"/>
                    </a:schemeClr>
                  </a:solidFill>
                </a:rPr>
                <a:t>các</a:t>
              </a:r>
              <a:r>
                <a:rPr lang="en-US" sz="2000" dirty="0">
                  <a:solidFill>
                    <a:schemeClr val="accent4">
                      <a:lumMod val="75000"/>
                    </a:schemeClr>
                  </a:solidFill>
                </a:rPr>
                <a:t> </a:t>
              </a:r>
              <a:r>
                <a:rPr lang="en-US" sz="2000" dirty="0" err="1">
                  <a:solidFill>
                    <a:schemeClr val="accent4">
                      <a:lumMod val="75000"/>
                    </a:schemeClr>
                  </a:solidFill>
                </a:rPr>
                <a:t>yêu</a:t>
              </a:r>
              <a:r>
                <a:rPr lang="en-US" sz="2000" dirty="0">
                  <a:solidFill>
                    <a:schemeClr val="accent4">
                      <a:lumMod val="75000"/>
                    </a:schemeClr>
                  </a:solidFill>
                </a:rPr>
                <a:t> </a:t>
              </a:r>
              <a:r>
                <a:rPr lang="en-US" sz="2000" dirty="0" err="1">
                  <a:solidFill>
                    <a:schemeClr val="accent4">
                      <a:lumMod val="75000"/>
                    </a:schemeClr>
                  </a:solidFill>
                </a:rPr>
                <a:t>cầu</a:t>
              </a:r>
              <a:r>
                <a:rPr lang="en-US" sz="2000" dirty="0">
                  <a:solidFill>
                    <a:schemeClr val="accent4">
                      <a:lumMod val="75000"/>
                    </a:schemeClr>
                  </a:solidFill>
                </a:rPr>
                <a:t> </a:t>
              </a:r>
              <a:r>
                <a:rPr lang="en-US" sz="2000" dirty="0" err="1">
                  <a:solidFill>
                    <a:schemeClr val="accent4">
                      <a:lumMod val="75000"/>
                    </a:schemeClr>
                  </a:solidFill>
                </a:rPr>
                <a:t>như</a:t>
              </a:r>
              <a:r>
                <a:rPr lang="en-US" sz="2000" dirty="0">
                  <a:solidFill>
                    <a:schemeClr val="accent4">
                      <a:lumMod val="75000"/>
                    </a:schemeClr>
                  </a:solidFill>
                </a:rPr>
                <a:t> </a:t>
              </a:r>
              <a:r>
                <a:rPr lang="en-US" sz="2000" b="1" dirty="0" err="1">
                  <a:solidFill>
                    <a:schemeClr val="accent5">
                      <a:lumMod val="75000"/>
                    </a:schemeClr>
                  </a:solidFill>
                </a:rPr>
                <a:t>hàm</a:t>
              </a:r>
              <a:r>
                <a:rPr lang="en-US" sz="2000" b="1" dirty="0">
                  <a:solidFill>
                    <a:schemeClr val="accent5">
                      <a:lumMod val="75000"/>
                    </a:schemeClr>
                  </a:solidFill>
                </a:rPr>
                <a:t> </a:t>
              </a:r>
              <a:r>
                <a:rPr lang="en-US" sz="2000" b="1" dirty="0" err="1">
                  <a:solidFill>
                    <a:schemeClr val="accent5">
                      <a:lumMod val="75000"/>
                    </a:schemeClr>
                  </a:solidFill>
                </a:rPr>
                <a:t>lượng</a:t>
              </a:r>
              <a:r>
                <a:rPr lang="en-US" sz="2000" b="1" dirty="0">
                  <a:solidFill>
                    <a:schemeClr val="accent5">
                      <a:lumMod val="75000"/>
                    </a:schemeClr>
                  </a:solidFill>
                </a:rPr>
                <a:t> </a:t>
              </a:r>
              <a:r>
                <a:rPr lang="en-US" sz="2000" b="1" dirty="0" err="1">
                  <a:solidFill>
                    <a:schemeClr val="accent5">
                      <a:lumMod val="75000"/>
                    </a:schemeClr>
                  </a:solidFill>
                </a:rPr>
                <a:t>giá</a:t>
              </a:r>
              <a:r>
                <a:rPr lang="en-US" sz="2000" b="1" dirty="0">
                  <a:solidFill>
                    <a:schemeClr val="accent5">
                      <a:lumMod val="75000"/>
                    </a:schemeClr>
                  </a:solidFill>
                </a:rPr>
                <a:t> </a:t>
              </a:r>
              <a:r>
                <a:rPr lang="en-US" sz="2000" b="1" dirty="0" err="1">
                  <a:solidFill>
                    <a:schemeClr val="accent5">
                      <a:lumMod val="75000"/>
                    </a:schemeClr>
                  </a:solidFill>
                </a:rPr>
                <a:t>trị</a:t>
              </a:r>
              <a:r>
                <a:rPr lang="en-US" sz="2000" b="1" dirty="0">
                  <a:solidFill>
                    <a:schemeClr val="accent5">
                      <a:lumMod val="75000"/>
                    </a:schemeClr>
                  </a:solidFill>
                </a:rPr>
                <a:t> </a:t>
              </a:r>
              <a:r>
                <a:rPr lang="en-US" sz="2000" b="1" dirty="0" err="1">
                  <a:solidFill>
                    <a:schemeClr val="accent5">
                      <a:lumMod val="75000"/>
                    </a:schemeClr>
                  </a:solidFill>
                </a:rPr>
                <a:t>nội</a:t>
              </a:r>
              <a:r>
                <a:rPr lang="en-US" sz="2000" b="1" dirty="0">
                  <a:solidFill>
                    <a:schemeClr val="accent5">
                      <a:lumMod val="75000"/>
                    </a:schemeClr>
                  </a:solidFill>
                </a:rPr>
                <a:t> </a:t>
              </a:r>
              <a:r>
                <a:rPr lang="en-US" sz="2000" b="1" dirty="0" err="1">
                  <a:solidFill>
                    <a:schemeClr val="accent5">
                      <a:lumMod val="75000"/>
                    </a:schemeClr>
                  </a:solidFill>
                </a:rPr>
                <a:t>địa</a:t>
              </a:r>
              <a:r>
                <a:rPr lang="en-US" sz="2000" b="1" dirty="0">
                  <a:solidFill>
                    <a:schemeClr val="accent5">
                      <a:lumMod val="75000"/>
                    </a:schemeClr>
                  </a:solidFill>
                </a:rPr>
                <a:t> </a:t>
              </a:r>
              <a:r>
                <a:rPr lang="en-US" sz="2000" b="1" dirty="0" err="1">
                  <a:solidFill>
                    <a:schemeClr val="accent5">
                      <a:lumMod val="75000"/>
                    </a:schemeClr>
                  </a:solidFill>
                </a:rPr>
                <a:t>không</a:t>
              </a:r>
              <a:r>
                <a:rPr lang="en-US" sz="2000" b="1" dirty="0">
                  <a:solidFill>
                    <a:schemeClr val="accent5">
                      <a:lumMod val="75000"/>
                    </a:schemeClr>
                  </a:solidFill>
                </a:rPr>
                <a:t> </a:t>
              </a:r>
              <a:r>
                <a:rPr lang="en-US" sz="2000" b="1" dirty="0" err="1">
                  <a:solidFill>
                    <a:schemeClr val="accent5">
                      <a:lumMod val="75000"/>
                    </a:schemeClr>
                  </a:solidFill>
                </a:rPr>
                <a:t>dưới</a:t>
              </a:r>
              <a:r>
                <a:rPr lang="en-US" sz="2000" b="1" dirty="0">
                  <a:solidFill>
                    <a:schemeClr val="accent5">
                      <a:lumMod val="75000"/>
                    </a:schemeClr>
                  </a:solidFill>
                </a:rPr>
                <a:t> 40%</a:t>
              </a:r>
            </a:p>
          </p:txBody>
        </p:sp>
        <p:sp>
          <p:nvSpPr>
            <p:cNvPr id="13" name="Oval 12">
              <a:extLst>
                <a:ext uri="{FF2B5EF4-FFF2-40B4-BE49-F238E27FC236}">
                  <a16:creationId xmlns="" xmlns:a16="http://schemas.microsoft.com/office/drawing/2014/main" id="{579FFFF5-F202-1944-BFFB-80D0238F176B}"/>
                </a:ext>
              </a:extLst>
            </p:cNvPr>
            <p:cNvSpPr/>
            <p:nvPr/>
          </p:nvSpPr>
          <p:spPr>
            <a:xfrm>
              <a:off x="1219200" y="4343400"/>
              <a:ext cx="10668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2">
                      <a:lumMod val="50000"/>
                    </a:schemeClr>
                  </a:solidFill>
                  <a:latin typeface="American Typewriter" panose="02090604020004020304" pitchFamily="18" charset="77"/>
                </a:rPr>
                <a:t>2</a:t>
              </a:r>
            </a:p>
          </p:txBody>
        </p:sp>
      </p:grpSp>
      <p:grpSp>
        <p:nvGrpSpPr>
          <p:cNvPr id="20" name="Group 19">
            <a:extLst>
              <a:ext uri="{FF2B5EF4-FFF2-40B4-BE49-F238E27FC236}">
                <a16:creationId xmlns="" xmlns:a16="http://schemas.microsoft.com/office/drawing/2014/main" id="{0B5A4FE3-1E25-174E-82E1-474D1EDD1025}"/>
              </a:ext>
            </a:extLst>
          </p:cNvPr>
          <p:cNvGrpSpPr/>
          <p:nvPr/>
        </p:nvGrpSpPr>
        <p:grpSpPr>
          <a:xfrm>
            <a:off x="5951619" y="2057400"/>
            <a:ext cx="3116181" cy="3657598"/>
            <a:chOff x="1828798" y="4648201"/>
            <a:chExt cx="2438400" cy="2200186"/>
          </a:xfrm>
        </p:grpSpPr>
        <p:pic>
          <p:nvPicPr>
            <p:cNvPr id="14" name="Picture 13" descr="A picture containing food&#10;&#10;Description automatically generated">
              <a:extLst>
                <a:ext uri="{FF2B5EF4-FFF2-40B4-BE49-F238E27FC236}">
                  <a16:creationId xmlns="" xmlns:a16="http://schemas.microsoft.com/office/drawing/2014/main" id="{34F69C07-2594-F74A-8CC5-C51F60104E5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7801" r="30542" b="8889"/>
            <a:stretch/>
          </p:blipFill>
          <p:spPr>
            <a:xfrm rot="5400000">
              <a:off x="1947905" y="4529094"/>
              <a:ext cx="2200186" cy="2438400"/>
            </a:xfrm>
            <a:prstGeom prst="rect">
              <a:avLst/>
            </a:prstGeom>
          </p:spPr>
        </p:pic>
        <p:sp>
          <p:nvSpPr>
            <p:cNvPr id="17" name="Rectangle 16">
              <a:extLst>
                <a:ext uri="{FF2B5EF4-FFF2-40B4-BE49-F238E27FC236}">
                  <a16:creationId xmlns="" xmlns:a16="http://schemas.microsoft.com/office/drawing/2014/main" id="{CC6BA44F-1CBE-3F40-8A95-3A09F144CD41}"/>
                </a:ext>
              </a:extLst>
            </p:cNvPr>
            <p:cNvSpPr/>
            <p:nvPr/>
          </p:nvSpPr>
          <p:spPr>
            <a:xfrm>
              <a:off x="1944624" y="5562600"/>
              <a:ext cx="2246376" cy="47625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498080" cy="4419600"/>
          </a:xfrm>
          <a:ln>
            <a:solidFill>
              <a:schemeClr val="bg2">
                <a:lumMod val="75000"/>
              </a:schemeClr>
            </a:solidFill>
            <a:prstDash val="dash"/>
          </a:ln>
        </p:spPr>
        <p:txBody>
          <a:bodyPr>
            <a:noAutofit/>
          </a:bodyPr>
          <a:lstStyle/>
          <a:p>
            <a:pPr>
              <a:buNone/>
            </a:pPr>
            <a:endParaRPr lang="en-US" sz="100" dirty="0">
              <a:latin typeface="Times New Roman" pitchFamily="18" charset="0"/>
              <a:cs typeface="Times New Roman" pitchFamily="18" charset="0"/>
            </a:endParaRPr>
          </a:p>
          <a:p>
            <a:pPr marL="4763" indent="160338">
              <a:buNone/>
            </a:pP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p>
          <a:p>
            <a:pPr>
              <a:buFont typeface="Wingdings" pitchFamily="2" charset="2"/>
              <a:buChar char="Ø"/>
            </a:pPr>
            <a:r>
              <a:rPr lang="en-US" dirty="0">
                <a:latin typeface="Times New Roman" pitchFamily="18" charset="0"/>
                <a:cs typeface="Times New Roman" pitchFamily="18" charset="0"/>
              </a:rPr>
              <a:t>Cam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EU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hơn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cam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EU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WTO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mức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do </a:t>
            </a:r>
            <a:r>
              <a:rPr lang="en-US" b="1" dirty="0">
                <a:latin typeface="Times New Roman" pitchFamily="18" charset="0"/>
                <a:cs typeface="Times New Roman" pitchFamily="18" charset="0"/>
              </a:rPr>
              <a:t>(FTA)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EU. </a:t>
            </a:r>
          </a:p>
          <a:p>
            <a:pPr>
              <a:buFont typeface="Wingdings" pitchFamily="2" charset="2"/>
              <a:buChar char="Ø"/>
            </a:pPr>
            <a:r>
              <a:rPr lang="en-US" dirty="0">
                <a:latin typeface="Times New Roman" pitchFamily="18" charset="0"/>
                <a:cs typeface="Times New Roman" pitchFamily="18" charset="0"/>
              </a:rPr>
              <a:t>Cam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EU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hơn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cam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WTO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mức</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mở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cửa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phán</a:t>
            </a:r>
            <a:r>
              <a:rPr lang="en-US" dirty="0">
                <a:latin typeface="Times New Roman" pitchFamily="18" charset="0"/>
                <a:cs typeface="Times New Roman" pitchFamily="18" charset="0"/>
              </a:rPr>
              <a:t> FTA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a:buNone/>
            </a:pPr>
            <a:endParaRPr lang="en-US" sz="2000" dirty="0"/>
          </a:p>
          <a:p>
            <a:endParaRPr lang="en-US" sz="2000" dirty="0"/>
          </a:p>
        </p:txBody>
      </p:sp>
      <p:sp>
        <p:nvSpPr>
          <p:cNvPr id="5" name="Date Placeholder 4"/>
          <p:cNvSpPr>
            <a:spLocks noGrp="1"/>
          </p:cNvSpPr>
          <p:nvPr>
            <p:ph type="dt" sz="half" idx="2"/>
          </p:nvPr>
        </p:nvSpPr>
        <p:spPr/>
        <p:txBody>
          <a:bodyPr/>
          <a:lstStyle/>
          <a:p>
            <a:pPr algn="l"/>
            <a:r>
              <a:rPr lang="en-US" i="1"/>
              <a:t>Đỗ Tuyết Mai</a:t>
            </a:r>
            <a:endParaRPr lang="en-US" i="1" dirty="0"/>
          </a:p>
        </p:txBody>
      </p:sp>
      <p:sp>
        <p:nvSpPr>
          <p:cNvPr id="7" name="Footer Placeholder 6"/>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a:t>
            </a:r>
            <a:fld id="{0073B9D0-39C7-41F2-82A8-7A1737E90240}" type="slidenum">
              <a:rPr lang="en-US" smtClean="0"/>
              <a:pPr algn="r"/>
              <a:t>12</a:t>
            </a:fld>
            <a:endParaRPr lang="en-US" dirty="0"/>
          </a:p>
        </p:txBody>
      </p:sp>
      <p:sp>
        <p:nvSpPr>
          <p:cNvPr id="9"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1.2.4 </a:t>
            </a:r>
            <a:r>
              <a:rPr lang="en-US" sz="2400" b="1" dirty="0" err="1">
                <a:solidFill>
                  <a:schemeClr val="tx1"/>
                </a:solidFill>
                <a:latin typeface="Times New Roman" pitchFamily="18" charset="0"/>
                <a:cs typeface="Times New Roman" pitchFamily="18" charset="0"/>
              </a:rPr>
              <a:t>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dịch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vụ</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đầu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tư</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914400"/>
          </a:xfrm>
        </p:spPr>
        <p:txBody>
          <a:bodyPr>
            <a:normAutofit/>
          </a:bodyPr>
          <a:lstStyle/>
          <a:p>
            <a:r>
              <a:rPr lang="en-US" sz="2400" b="1" dirty="0">
                <a:latin typeface="Times New Roman" pitchFamily="18" charset="0"/>
                <a:cs typeface="Times New Roman" pitchFamily="18" charset="0"/>
              </a:rPr>
              <a:t>1.3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Thách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EVFTA</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6" name="Footer Placeholder 5"/>
          <p:cNvSpPr>
            <a:spLocks noGrp="1"/>
          </p:cNvSpPr>
          <p:nvPr>
            <p:ph type="ftr" sz="quarter" idx="3"/>
          </p:nvPr>
        </p:nvSpPr>
        <p:spPr/>
        <p:txBody>
          <a:bodyPr/>
          <a:lstStyle/>
          <a:p>
            <a:r>
              <a:rPr lang="en-US"/>
              <a:t>Nông nghiệp Việt Nam khi thực thi  EVFTA T9 -2020</a:t>
            </a:r>
            <a:endParaRPr lang="en-US"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13</a:t>
            </a:fld>
            <a:endParaRPr lang="en-US" dirty="0"/>
          </a:p>
        </p:txBody>
      </p:sp>
      <p:graphicFrame>
        <p:nvGraphicFramePr>
          <p:cNvPr id="7" name="Table 6"/>
          <p:cNvGraphicFramePr>
            <a:graphicFrameLocks noGrp="1"/>
          </p:cNvGraphicFramePr>
          <p:nvPr/>
        </p:nvGraphicFramePr>
        <p:xfrm>
          <a:off x="1143000" y="960120"/>
          <a:ext cx="7848600" cy="5288280"/>
        </p:xfrm>
        <a:graphic>
          <a:graphicData uri="http://schemas.openxmlformats.org/drawingml/2006/table">
            <a:tbl>
              <a:tblPr firstRow="1" bandRow="1">
                <a:effectLst/>
                <a:tableStyleId>{5C22544A-7EE6-4342-B048-85BDC9FD1C3A}</a:tableStyleId>
              </a:tblPr>
              <a:tblGrid>
                <a:gridCol w="3505200">
                  <a:extLst>
                    <a:ext uri="{9D8B030D-6E8A-4147-A177-3AD203B41FA5}">
                      <a16:colId xmlns="" xmlns:a16="http://schemas.microsoft.com/office/drawing/2014/main" val="20000"/>
                    </a:ext>
                  </a:extLst>
                </a:gridCol>
                <a:gridCol w="4343400">
                  <a:extLst>
                    <a:ext uri="{9D8B030D-6E8A-4147-A177-3AD203B41FA5}">
                      <a16:colId xmlns="" xmlns:a16="http://schemas.microsoft.com/office/drawing/2014/main" val="20001"/>
                    </a:ext>
                  </a:extLst>
                </a:gridCol>
              </a:tblGrid>
              <a:tr h="213359">
                <a:tc>
                  <a:txBody>
                    <a:bodyPr/>
                    <a:lstStyle/>
                    <a:p>
                      <a:pPr algn="ctr"/>
                      <a:r>
                        <a:rPr lang="en-US" sz="2000" dirty="0" err="1">
                          <a:solidFill>
                            <a:schemeClr val="bg2">
                              <a:lumMod val="25000"/>
                            </a:schemeClr>
                          </a:solidFill>
                        </a:rPr>
                        <a:t>Cơ</a:t>
                      </a:r>
                      <a:r>
                        <a:rPr lang="en-US" sz="2000" baseline="0" dirty="0">
                          <a:solidFill>
                            <a:schemeClr val="bg2">
                              <a:lumMod val="25000"/>
                            </a:schemeClr>
                          </a:solidFill>
                        </a:rPr>
                        <a:t> </a:t>
                      </a:r>
                      <a:r>
                        <a:rPr lang="en-US" sz="2000" baseline="0" dirty="0" err="1">
                          <a:solidFill>
                            <a:schemeClr val="bg2">
                              <a:lumMod val="25000"/>
                            </a:schemeClr>
                          </a:solidFill>
                        </a:rPr>
                        <a:t>hội</a:t>
                      </a:r>
                      <a:endParaRPr lang="en-US" sz="2000" dirty="0">
                        <a:solidFill>
                          <a:schemeClr val="bg2">
                            <a:lumMod val="25000"/>
                          </a:schemeClr>
                        </a:solidFill>
                      </a:endParaRPr>
                    </a:p>
                  </a:txBody>
                  <a:tcPr anchor="ctr">
                    <a:solidFill>
                      <a:schemeClr val="bg2">
                        <a:lumMod val="90000"/>
                      </a:schemeClr>
                    </a:solidFill>
                  </a:tcPr>
                </a:tc>
                <a:tc>
                  <a:txBody>
                    <a:bodyPr/>
                    <a:lstStyle/>
                    <a:p>
                      <a:pPr algn="ctr"/>
                      <a:r>
                        <a:rPr kumimoji="0" lang="en-US" sz="2000" b="1" kern="1200" dirty="0" err="1">
                          <a:solidFill>
                            <a:schemeClr val="bg2">
                              <a:lumMod val="25000"/>
                            </a:schemeClr>
                          </a:solidFill>
                          <a:latin typeface="+mn-lt"/>
                          <a:ea typeface="+mn-ea"/>
                          <a:cs typeface="+mn-cs"/>
                        </a:rPr>
                        <a:t>Thách</a:t>
                      </a:r>
                      <a:r>
                        <a:rPr kumimoji="0" lang="en-US" sz="2000" b="1" kern="1200" baseline="0" dirty="0">
                          <a:solidFill>
                            <a:schemeClr val="bg2">
                              <a:lumMod val="25000"/>
                            </a:schemeClr>
                          </a:solidFill>
                          <a:latin typeface="+mn-lt"/>
                          <a:ea typeface="+mn-ea"/>
                          <a:cs typeface="+mn-cs"/>
                        </a:rPr>
                        <a:t> </a:t>
                      </a:r>
                      <a:r>
                        <a:rPr kumimoji="0" lang="en-US" sz="2000" b="1" kern="1200" baseline="0" dirty="0" err="1">
                          <a:solidFill>
                            <a:schemeClr val="bg2">
                              <a:lumMod val="25000"/>
                            </a:schemeClr>
                          </a:solidFill>
                          <a:latin typeface="+mn-lt"/>
                          <a:ea typeface="+mn-ea"/>
                          <a:cs typeface="+mn-cs"/>
                        </a:rPr>
                        <a:t>thức</a:t>
                      </a:r>
                      <a:endParaRPr kumimoji="0" lang="en-US" sz="2000" b="1" kern="1200" dirty="0">
                        <a:solidFill>
                          <a:schemeClr val="bg2">
                            <a:lumMod val="25000"/>
                          </a:schemeClr>
                        </a:solidFill>
                        <a:latin typeface="+mn-lt"/>
                        <a:ea typeface="+mn-ea"/>
                        <a:cs typeface="+mn-cs"/>
                      </a:endParaRPr>
                    </a:p>
                  </a:txBody>
                  <a:tcPr anchor="ctr">
                    <a:solidFill>
                      <a:schemeClr val="bg2">
                        <a:lumMod val="90000"/>
                      </a:schemeClr>
                    </a:solidFill>
                  </a:tcPr>
                </a:tc>
                <a:extLst>
                  <a:ext uri="{0D108BD9-81ED-4DB2-BD59-A6C34878D82A}">
                    <a16:rowId xmlns="" xmlns:a16="http://schemas.microsoft.com/office/drawing/2014/main" val="10000"/>
                  </a:ext>
                </a:extLst>
              </a:tr>
              <a:tr h="4631493">
                <a:tc>
                  <a:txBody>
                    <a:bodyPr/>
                    <a:lstStyle/>
                    <a:p>
                      <a:pPr marL="0" indent="404813" algn="just">
                        <a:lnSpc>
                          <a:spcPct val="125000"/>
                        </a:lnSpc>
                        <a:buClr>
                          <a:srgbClr val="92D050"/>
                        </a:buClr>
                        <a:buFont typeface="Wingdings" pitchFamily="2" charset="2"/>
                        <a:buChar char="ü"/>
                        <a:tabLst/>
                      </a:pPr>
                      <a:r>
                        <a:rPr lang="en-US" sz="1800" b="1" dirty="0" err="1">
                          <a:latin typeface="Times New Roman" pitchFamily="18" charset="0"/>
                          <a:cs typeface="Times New Roman" pitchFamily="18" charset="0"/>
                        </a:rPr>
                        <a:t>Mở</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rộng</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chuỗi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EU 500 </a:t>
                      </a:r>
                      <a:r>
                        <a:rPr lang="en-US" sz="1800" dirty="0" err="1">
                          <a:latin typeface="Times New Roman" pitchFamily="18" charset="0"/>
                          <a:cs typeface="Times New Roman" pitchFamily="18" charset="0"/>
                        </a:rPr>
                        <a:t>triệu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a:t>
                      </a:r>
                    </a:p>
                    <a:p>
                      <a:pPr marL="0" indent="404813" algn="just">
                        <a:lnSpc>
                          <a:spcPct val="125000"/>
                        </a:lnSpc>
                        <a:buClr>
                          <a:srgbClr val="92D050"/>
                        </a:buClr>
                        <a:buFont typeface="Wingdings" pitchFamily="2" charset="2"/>
                        <a:buChar char="ü"/>
                        <a:tabLst/>
                      </a:pP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nguồn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vốn</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đầu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công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nghệ</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đại</a:t>
                      </a:r>
                      <a:r>
                        <a:rPr lang="en-US" sz="1800" dirty="0">
                          <a:latin typeface="Times New Roman" pitchFamily="18" charset="0"/>
                          <a:cs typeface="Times New Roman" pitchFamily="18" charset="0"/>
                        </a:rPr>
                        <a:t>.</a:t>
                      </a:r>
                    </a:p>
                    <a:p>
                      <a:pPr marL="0" indent="404813" algn="just">
                        <a:lnSpc>
                          <a:spcPct val="125000"/>
                        </a:lnSpc>
                        <a:buClr>
                          <a:srgbClr val="92D050"/>
                        </a:buClr>
                        <a:buFont typeface="Wingdings" pitchFamily="2" charset="2"/>
                        <a:buChar char="ü"/>
                        <a:tabLst/>
                      </a:pP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hoàn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thiện</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quy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nâng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cao</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nhằm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EU</a:t>
                      </a:r>
                    </a:p>
                  </a:txBody>
                  <a:tcPr/>
                </a:tc>
                <a:tc>
                  <a:txBody>
                    <a:bodyPr/>
                    <a:lstStyle/>
                    <a:p>
                      <a:pPr marL="165100" lvl="1" indent="344488" algn="just">
                        <a:lnSpc>
                          <a:spcPct val="125000"/>
                        </a:lnSpc>
                        <a:buClr>
                          <a:srgbClr val="C00000"/>
                        </a:buClr>
                        <a:buFont typeface="Times New Roman" pitchFamily="18" charset="0"/>
                        <a:buChar char="×"/>
                      </a:pPr>
                      <a:r>
                        <a:rPr lang="en-US" sz="1800" dirty="0" err="1">
                          <a:latin typeface="Times New Roman" pitchFamily="18" charset="0"/>
                          <a:cs typeface="Times New Roman" pitchFamily="18" charset="0"/>
                        </a:rPr>
                        <a:t>Tăng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ép</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cạnh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tranh</a:t>
                      </a:r>
                      <a:r>
                        <a:rPr lang="en-US" sz="1800" b="1"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rào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dễ</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nhập</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a:t>
                      </a:r>
                    </a:p>
                    <a:p>
                      <a:pPr marL="165100" lvl="1" indent="344488" algn="just">
                        <a:lnSpc>
                          <a:spcPct val="125000"/>
                        </a:lnSpc>
                        <a:buClr>
                          <a:srgbClr val="C00000"/>
                        </a:buClr>
                        <a:buFont typeface="Times New Roman" pitchFamily="18" charset="0"/>
                        <a:buChar char="×"/>
                      </a:pP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bắt</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thông</a:t>
                      </a:r>
                      <a:r>
                        <a:rPr lang="en-US" sz="1800" b="1" dirty="0">
                          <a:latin typeface="Times New Roman" pitchFamily="18" charset="0"/>
                          <a:cs typeface="Times New Roman" pitchFamily="18" charset="0"/>
                        </a:rPr>
                        <a:t> tin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EVFTA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a:t>
                      </a:r>
                    </a:p>
                    <a:p>
                      <a:pPr marL="165100" lvl="1" indent="344488" algn="just">
                        <a:lnSpc>
                          <a:spcPct val="125000"/>
                        </a:lnSpc>
                        <a:buClr>
                          <a:srgbClr val="C00000"/>
                        </a:buClr>
                        <a:buFont typeface="Times New Roman" pitchFamily="18" charset="0"/>
                        <a:buChar char="×"/>
                      </a:pPr>
                      <a:r>
                        <a:rPr lang="en-US" sz="1800" dirty="0" err="1">
                          <a:latin typeface="Times New Roman" pitchFamily="18" charset="0"/>
                          <a:cs typeface="Times New Roman" pitchFamily="18" charset="0"/>
                        </a:rPr>
                        <a:t>Đáp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đòi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b="1" dirty="0" err="1">
                          <a:latin typeface="Times New Roman" pitchFamily="18" charset="0"/>
                          <a:cs typeface="Times New Roman" pitchFamily="18" charset="0"/>
                        </a:rPr>
                        <a:t>quy</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tắc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xuất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xứ</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tắc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xứ</a:t>
                      </a:r>
                      <a:r>
                        <a:rPr lang="en-US" sz="1800" dirty="0">
                          <a:latin typeface="Times New Roman" pitchFamily="18" charset="0"/>
                          <a:cs typeface="Times New Roman" pitchFamily="18" charset="0"/>
                        </a:rPr>
                        <a:t>)</a:t>
                      </a:r>
                    </a:p>
                    <a:p>
                      <a:pPr marL="165100" lvl="1" indent="344488" algn="just" rtl="0" eaLnBrk="1" latinLnBrk="0" hangingPunct="1">
                        <a:lnSpc>
                          <a:spcPct val="125000"/>
                        </a:lnSpc>
                        <a:buClr>
                          <a:srgbClr val="C00000"/>
                        </a:buClr>
                        <a:buFont typeface="Times New Roman" pitchFamily="18" charset="0"/>
                        <a:buChar char="×"/>
                      </a:pPr>
                      <a:r>
                        <a:rPr kumimoji="0" lang="en-US" sz="1800" b="1" kern="1200" dirty="0" err="1">
                          <a:solidFill>
                            <a:schemeClr val="dk1"/>
                          </a:solidFill>
                          <a:latin typeface="Times New Roman" pitchFamily="18" charset="0"/>
                          <a:ea typeface="+mn-ea"/>
                          <a:cs typeface="Times New Roman" pitchFamily="18" charset="0"/>
                        </a:rPr>
                        <a:t>Tuân</a:t>
                      </a:r>
                      <a:r>
                        <a:rPr kumimoji="0" lang="en-US" sz="1800" b="1" kern="1200" dirty="0">
                          <a:solidFill>
                            <a:schemeClr val="dk1"/>
                          </a:solidFill>
                          <a:latin typeface="Times New Roman" pitchFamily="18" charset="0"/>
                          <a:ea typeface="+mn-ea"/>
                          <a:cs typeface="Times New Roman" pitchFamily="18" charset="0"/>
                        </a:rPr>
                        <a:t> </a:t>
                      </a:r>
                      <a:r>
                        <a:rPr kumimoji="0" lang="en-US" sz="1800" b="1" kern="1200" dirty="0" err="1">
                          <a:solidFill>
                            <a:schemeClr val="dk1"/>
                          </a:solidFill>
                          <a:latin typeface="Times New Roman" pitchFamily="18" charset="0"/>
                          <a:ea typeface="+mn-ea"/>
                          <a:cs typeface="Times New Roman" pitchFamily="18" charset="0"/>
                        </a:rPr>
                        <a:t>thủ</a:t>
                      </a:r>
                      <a:r>
                        <a:rPr kumimoji="0" lang="en-US" sz="1800" b="1"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nghiêm</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ngặt</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những</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quy</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định</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liên</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quan</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vệ</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sinh</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môi</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trường</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lao</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động</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và</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quy</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trình</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công</a:t>
                      </a:r>
                      <a:r>
                        <a:rPr kumimoji="0" lang="en-US" sz="1800" kern="1200" dirty="0">
                          <a:solidFill>
                            <a:schemeClr val="dk1"/>
                          </a:solidFill>
                          <a:latin typeface="Times New Roman" pitchFamily="18" charset="0"/>
                          <a:ea typeface="+mn-ea"/>
                          <a:cs typeface="Times New Roman" pitchFamily="18" charset="0"/>
                        </a:rPr>
                        <a:t> </a:t>
                      </a:r>
                      <a:r>
                        <a:rPr kumimoji="0" lang="en-US" sz="1800" kern="1200" dirty="0" err="1">
                          <a:solidFill>
                            <a:schemeClr val="dk1"/>
                          </a:solidFill>
                          <a:latin typeface="Times New Roman" pitchFamily="18" charset="0"/>
                          <a:ea typeface="+mn-ea"/>
                          <a:cs typeface="Times New Roman" pitchFamily="18" charset="0"/>
                        </a:rPr>
                        <a:t>nghệ</a:t>
                      </a:r>
                      <a:r>
                        <a:rPr kumimoji="0" lang="en-US" sz="1800" kern="1200" dirty="0">
                          <a:solidFill>
                            <a:schemeClr val="dk1"/>
                          </a:solidFill>
                          <a:latin typeface="Times New Roman" pitchFamily="18" charset="0"/>
                          <a:ea typeface="+mn-ea"/>
                          <a:cs typeface="Times New Roman" pitchFamily="18" charset="0"/>
                        </a:rPr>
                        <a:t>.</a:t>
                      </a:r>
                    </a:p>
                  </a:txBody>
                  <a:tcPr/>
                </a:tc>
                <a:extLst>
                  <a:ext uri="{0D108BD9-81ED-4DB2-BD59-A6C34878D82A}">
                    <a16:rowId xmlns="" xmlns:a16="http://schemas.microsoft.com/office/drawing/2014/main" val="10001"/>
                  </a:ext>
                </a:extLst>
              </a:tr>
            </a:tbl>
          </a:graphicData>
        </a:graphic>
      </p:graphicFrame>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98080" cy="914400"/>
          </a:xfrm>
        </p:spPr>
        <p:txBody>
          <a:bodyPr>
            <a:normAutofit fontScale="90000"/>
          </a:bodyPr>
          <a:lstStyle/>
          <a:p>
            <a:r>
              <a:rPr lang="en-US" b="1" dirty="0" err="1"/>
              <a:t>Phần</a:t>
            </a:r>
            <a:r>
              <a:rPr lang="en-US" b="1" dirty="0"/>
              <a:t> 2. </a:t>
            </a:r>
            <a:r>
              <a:rPr lang="en-US" b="1" dirty="0" err="1"/>
              <a:t>Nông</a:t>
            </a:r>
            <a:r>
              <a:rPr lang="en-US" b="1" dirty="0"/>
              <a:t> </a:t>
            </a:r>
            <a:r>
              <a:rPr lang="en-US" b="1" dirty="0" err="1"/>
              <a:t>nghiệp</a:t>
            </a:r>
            <a:r>
              <a:rPr lang="en-US" b="1" dirty="0"/>
              <a:t> </a:t>
            </a:r>
            <a:r>
              <a:rPr lang="en-US" b="1" dirty="0" err="1"/>
              <a:t>Việt</a:t>
            </a:r>
            <a:r>
              <a:rPr lang="en-US" b="1" dirty="0"/>
              <a:t> Nam, </a:t>
            </a:r>
            <a:r>
              <a:rPr lang="en-US" b="1" dirty="0" err="1"/>
              <a:t>thuận</a:t>
            </a:r>
            <a:r>
              <a:rPr lang="en-US" b="1" dirty="0"/>
              <a:t> </a:t>
            </a:r>
            <a:r>
              <a:rPr lang="en-US" b="1" dirty="0" err="1"/>
              <a:t>lợi</a:t>
            </a:r>
            <a:r>
              <a:rPr lang="en-US" b="1" dirty="0"/>
              <a:t> </a:t>
            </a:r>
            <a:r>
              <a:rPr lang="en-US" b="1" dirty="0" err="1"/>
              <a:t>và</a:t>
            </a:r>
            <a:r>
              <a:rPr lang="en-US" b="1" dirty="0"/>
              <a:t> </a:t>
            </a:r>
            <a:r>
              <a:rPr lang="en-US" b="1" dirty="0" err="1"/>
              <a:t>khó</a:t>
            </a:r>
            <a:r>
              <a:rPr lang="en-US" b="1" dirty="0"/>
              <a:t> </a:t>
            </a:r>
            <a:r>
              <a:rPr lang="en-US" b="1" dirty="0" err="1"/>
              <a:t>khăn</a:t>
            </a:r>
            <a:r>
              <a:rPr lang="en-US" b="1" dirty="0"/>
              <a:t> </a:t>
            </a:r>
            <a:r>
              <a:rPr lang="en-US" b="1" dirty="0" err="1"/>
              <a:t>khi</a:t>
            </a:r>
            <a:r>
              <a:rPr lang="en-US" b="1" dirty="0"/>
              <a:t> </a:t>
            </a:r>
            <a:r>
              <a:rPr lang="en-US" b="1" dirty="0" err="1"/>
              <a:t>thực</a:t>
            </a:r>
            <a:r>
              <a:rPr lang="en-US" b="1" dirty="0"/>
              <a:t> </a:t>
            </a:r>
            <a:r>
              <a:rPr lang="en-US" b="1" dirty="0" err="1"/>
              <a:t>thi</a:t>
            </a:r>
            <a:r>
              <a:rPr lang="en-US" b="1" dirty="0"/>
              <a:t> EVFTA</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14</a:t>
            </a:fld>
            <a:endParaRPr lang="en-US" dirty="0"/>
          </a:p>
        </p:txBody>
      </p:sp>
      <p:grpSp>
        <p:nvGrpSpPr>
          <p:cNvPr id="9" name="Group 8">
            <a:extLst>
              <a:ext uri="{FF2B5EF4-FFF2-40B4-BE49-F238E27FC236}">
                <a16:creationId xmlns="" xmlns:a16="http://schemas.microsoft.com/office/drawing/2014/main" id="{870D846F-E416-334B-BB68-10BA06EA4E46}"/>
              </a:ext>
            </a:extLst>
          </p:cNvPr>
          <p:cNvGrpSpPr/>
          <p:nvPr/>
        </p:nvGrpSpPr>
        <p:grpSpPr>
          <a:xfrm>
            <a:off x="914400" y="1397000"/>
            <a:ext cx="7848600" cy="4165600"/>
            <a:chOff x="914400" y="1397000"/>
            <a:chExt cx="7848600" cy="4165600"/>
          </a:xfrm>
        </p:grpSpPr>
        <p:graphicFrame>
          <p:nvGraphicFramePr>
            <p:cNvPr id="10" name="Diagram 9">
              <a:extLst>
                <a:ext uri="{FF2B5EF4-FFF2-40B4-BE49-F238E27FC236}">
                  <a16:creationId xmlns="" xmlns:a16="http://schemas.microsoft.com/office/drawing/2014/main" id="{87153825-901C-2A4A-854C-AE52A3E21E08}"/>
                </a:ext>
              </a:extLst>
            </p:cNvPr>
            <p:cNvGraphicFramePr/>
            <p:nvPr>
              <p:extLst>
                <p:ext uri="{D42A27DB-BD31-4B8C-83A1-F6EECF244321}">
                  <p14:modId xmlns="" xmlns:p14="http://schemas.microsoft.com/office/powerpoint/2010/main" val="462960840"/>
                </p:ext>
              </p:extLst>
            </p:nvPr>
          </p:nvGraphicFramePr>
          <p:xfrm>
            <a:off x="914400" y="1397000"/>
            <a:ext cx="7848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 xmlns:a16="http://schemas.microsoft.com/office/drawing/2014/main" id="{ECD38AF4-4FAA-6C49-B57C-DBADE3A75296}"/>
                </a:ext>
              </a:extLst>
            </p:cNvPr>
            <p:cNvSpPr txBox="1"/>
            <p:nvPr/>
          </p:nvSpPr>
          <p:spPr>
            <a:xfrm>
              <a:off x="1219200" y="1976735"/>
              <a:ext cx="609600" cy="461665"/>
            </a:xfrm>
            <a:prstGeom prst="rect">
              <a:avLst/>
            </a:prstGeom>
            <a:noFill/>
          </p:spPr>
          <p:txBody>
            <a:bodyPr wrap="square" rtlCol="0">
              <a:spAutoFit/>
            </a:bodyPr>
            <a:lstStyle/>
            <a:p>
              <a:r>
                <a:rPr lang="en-US" sz="2400" b="1" dirty="0"/>
                <a:t>2.1</a:t>
              </a:r>
            </a:p>
          </p:txBody>
        </p:sp>
        <p:sp>
          <p:nvSpPr>
            <p:cNvPr id="12" name="TextBox 11">
              <a:extLst>
                <a:ext uri="{FF2B5EF4-FFF2-40B4-BE49-F238E27FC236}">
                  <a16:creationId xmlns="" xmlns:a16="http://schemas.microsoft.com/office/drawing/2014/main" id="{5ED74B7D-F6B7-344F-A67C-1BFAA6C6E0F1}"/>
                </a:ext>
              </a:extLst>
            </p:cNvPr>
            <p:cNvSpPr txBox="1"/>
            <p:nvPr/>
          </p:nvSpPr>
          <p:spPr>
            <a:xfrm>
              <a:off x="1447800" y="3200400"/>
              <a:ext cx="609600" cy="461665"/>
            </a:xfrm>
            <a:prstGeom prst="rect">
              <a:avLst/>
            </a:prstGeom>
            <a:noFill/>
          </p:spPr>
          <p:txBody>
            <a:bodyPr wrap="square" rtlCol="0">
              <a:spAutoFit/>
            </a:bodyPr>
            <a:lstStyle/>
            <a:p>
              <a:r>
                <a:rPr lang="en-US" sz="2400" b="1" dirty="0"/>
                <a:t>2.2</a:t>
              </a:r>
            </a:p>
          </p:txBody>
        </p:sp>
        <p:sp>
          <p:nvSpPr>
            <p:cNvPr id="13" name="TextBox 12">
              <a:extLst>
                <a:ext uri="{FF2B5EF4-FFF2-40B4-BE49-F238E27FC236}">
                  <a16:creationId xmlns="" xmlns:a16="http://schemas.microsoft.com/office/drawing/2014/main" id="{ADAEB844-230F-ED42-8F14-708D3ECF5D59}"/>
                </a:ext>
              </a:extLst>
            </p:cNvPr>
            <p:cNvSpPr txBox="1"/>
            <p:nvPr/>
          </p:nvSpPr>
          <p:spPr>
            <a:xfrm>
              <a:off x="1219200" y="4491335"/>
              <a:ext cx="609600" cy="461665"/>
            </a:xfrm>
            <a:prstGeom prst="rect">
              <a:avLst/>
            </a:prstGeom>
            <a:noFill/>
          </p:spPr>
          <p:txBody>
            <a:bodyPr wrap="square" rtlCol="0">
              <a:spAutoFit/>
            </a:bodyPr>
            <a:lstStyle/>
            <a:p>
              <a:r>
                <a:rPr lang="en-US" sz="2400" b="1" dirty="0"/>
                <a:t>1.3</a:t>
              </a:r>
            </a:p>
          </p:txBody>
        </p:sp>
      </p:gr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305800" cy="914400"/>
          </a:xfrm>
        </p:spPr>
        <p:txBody>
          <a:bodyPr>
            <a:noAutofit/>
          </a:bodyPr>
          <a:lstStyle/>
          <a:p>
            <a:r>
              <a:rPr lang="en-US" sz="2800" b="1" dirty="0"/>
              <a:t>2.1 </a:t>
            </a:r>
            <a:r>
              <a:rPr lang="en-US" sz="2800" b="1" dirty="0" err="1"/>
              <a:t>Thuận</a:t>
            </a:r>
            <a:r>
              <a:rPr lang="en-US" sz="2800" b="1" dirty="0"/>
              <a:t> </a:t>
            </a:r>
            <a:r>
              <a:rPr lang="en-US" sz="2800" b="1" dirty="0" err="1"/>
              <a:t>lợi</a:t>
            </a:r>
            <a:r>
              <a:rPr lang="en-US" sz="2800" b="1" dirty="0"/>
              <a:t> </a:t>
            </a:r>
          </a:p>
        </p:txBody>
      </p:sp>
      <p:sp>
        <p:nvSpPr>
          <p:cNvPr id="3" name="Content Placeholder 2"/>
          <p:cNvSpPr>
            <a:spLocks noGrp="1"/>
          </p:cNvSpPr>
          <p:nvPr>
            <p:ph idx="1"/>
          </p:nvPr>
        </p:nvSpPr>
        <p:spPr>
          <a:xfrm>
            <a:off x="990600" y="1066800"/>
            <a:ext cx="7848600" cy="1600200"/>
          </a:xfrm>
        </p:spPr>
        <p:txBody>
          <a:bodyPr>
            <a:normAutofit fontScale="25000" lnSpcReduction="20000"/>
          </a:bodyPr>
          <a:lstStyle/>
          <a:p>
            <a:pPr>
              <a:buClr>
                <a:srgbClr val="00B050"/>
              </a:buClr>
              <a:buFont typeface="Wingdings" pitchFamily="2" charset="2"/>
              <a:buChar char="ü"/>
            </a:pPr>
            <a:r>
              <a:rPr lang="en-US" sz="8000" dirty="0" err="1"/>
              <a:t>Toàn</a:t>
            </a:r>
            <a:r>
              <a:rPr lang="en-US" sz="8000" dirty="0"/>
              <a:t> </a:t>
            </a:r>
            <a:r>
              <a:rPr lang="en-US" sz="8000" dirty="0" err="1"/>
              <a:t>bộ</a:t>
            </a:r>
            <a:r>
              <a:rPr lang="en-US" sz="8000" dirty="0"/>
              <a:t> </a:t>
            </a:r>
            <a:r>
              <a:rPr lang="en-US" sz="8000" dirty="0" err="1"/>
              <a:t>sản</a:t>
            </a:r>
            <a:r>
              <a:rPr lang="en-US" sz="8000" dirty="0"/>
              <a:t> </a:t>
            </a:r>
            <a:r>
              <a:rPr lang="en-US" sz="8000" dirty="0" err="1"/>
              <a:t>phẩm</a:t>
            </a:r>
            <a:r>
              <a:rPr lang="en-US" sz="8000" dirty="0"/>
              <a:t> </a:t>
            </a:r>
            <a:r>
              <a:rPr lang="en-US" sz="8000" dirty="0" err="1"/>
              <a:t>nông</a:t>
            </a:r>
            <a:r>
              <a:rPr lang="en-US" sz="8000" dirty="0"/>
              <a:t> </a:t>
            </a:r>
            <a:r>
              <a:rPr lang="en-US" sz="8000" dirty="0" err="1"/>
              <a:t>nghiệp</a:t>
            </a:r>
            <a:r>
              <a:rPr lang="en-US" sz="8000" dirty="0"/>
              <a:t> </a:t>
            </a:r>
            <a:r>
              <a:rPr lang="en-US" sz="8000" dirty="0" err="1"/>
              <a:t>xuất</a:t>
            </a:r>
            <a:r>
              <a:rPr lang="en-US" sz="8000" dirty="0"/>
              <a:t> </a:t>
            </a:r>
            <a:r>
              <a:rPr lang="en-US" sz="8000" dirty="0" err="1"/>
              <a:t>khẩu</a:t>
            </a:r>
            <a:r>
              <a:rPr lang="en-US" sz="8000" dirty="0"/>
              <a:t> </a:t>
            </a:r>
            <a:r>
              <a:rPr lang="en-US" sz="8000" dirty="0" err="1"/>
              <a:t>chính</a:t>
            </a:r>
            <a:r>
              <a:rPr lang="en-US" sz="8000" dirty="0"/>
              <a:t> </a:t>
            </a:r>
            <a:r>
              <a:rPr lang="en-US" sz="8000" dirty="0" err="1"/>
              <a:t>của</a:t>
            </a:r>
            <a:r>
              <a:rPr lang="en-US" sz="8000" dirty="0"/>
              <a:t> </a:t>
            </a:r>
            <a:r>
              <a:rPr lang="en-US" sz="8000" dirty="0" err="1"/>
              <a:t>Việt</a:t>
            </a:r>
            <a:r>
              <a:rPr lang="en-US" sz="8000" dirty="0"/>
              <a:t> Nam </a:t>
            </a:r>
            <a:r>
              <a:rPr lang="en-US" sz="8000" dirty="0" err="1"/>
              <a:t>như</a:t>
            </a:r>
            <a:r>
              <a:rPr lang="en-US" sz="8000" dirty="0"/>
              <a:t>: </a:t>
            </a:r>
            <a:r>
              <a:rPr lang="en-US" sz="8000" dirty="0" err="1"/>
              <a:t>Thủy</a:t>
            </a:r>
            <a:r>
              <a:rPr lang="en-US" sz="8000" dirty="0"/>
              <a:t> </a:t>
            </a:r>
            <a:r>
              <a:rPr lang="en-US" sz="8000" dirty="0" err="1"/>
              <a:t>sản</a:t>
            </a:r>
            <a:r>
              <a:rPr lang="en-US" sz="8000" dirty="0"/>
              <a:t>, </a:t>
            </a:r>
            <a:r>
              <a:rPr lang="en-US" sz="8000" dirty="0" err="1"/>
              <a:t>rau</a:t>
            </a:r>
            <a:r>
              <a:rPr lang="en-US" sz="8000" dirty="0"/>
              <a:t> </a:t>
            </a:r>
            <a:r>
              <a:rPr lang="en-US" sz="8000" dirty="0" err="1"/>
              <a:t>quả</a:t>
            </a:r>
            <a:r>
              <a:rPr lang="en-US" sz="8000" dirty="0"/>
              <a:t>, </a:t>
            </a:r>
            <a:r>
              <a:rPr lang="en-US" sz="8000" dirty="0" err="1"/>
              <a:t>gạo</a:t>
            </a:r>
            <a:r>
              <a:rPr lang="en-US" sz="8000" dirty="0"/>
              <a:t>, </a:t>
            </a:r>
            <a:r>
              <a:rPr lang="en-US" sz="8000" dirty="0" err="1"/>
              <a:t>cà</a:t>
            </a:r>
            <a:r>
              <a:rPr lang="en-US" sz="8000" dirty="0"/>
              <a:t> </a:t>
            </a:r>
            <a:r>
              <a:rPr lang="en-US" sz="8000" dirty="0" err="1"/>
              <a:t>phê</a:t>
            </a:r>
            <a:r>
              <a:rPr lang="en-US" sz="8000" dirty="0"/>
              <a:t>, </a:t>
            </a:r>
            <a:r>
              <a:rPr lang="en-US" sz="8000" dirty="0" err="1"/>
              <a:t>điều</a:t>
            </a:r>
            <a:r>
              <a:rPr lang="en-US" sz="8000" dirty="0"/>
              <a:t>, </a:t>
            </a:r>
            <a:r>
              <a:rPr lang="en-US" sz="8000" dirty="0" err="1"/>
              <a:t>mật</a:t>
            </a:r>
            <a:r>
              <a:rPr lang="en-US" sz="8000" dirty="0"/>
              <a:t> </a:t>
            </a:r>
            <a:r>
              <a:rPr lang="en-US" sz="8000" dirty="0" err="1"/>
              <a:t>ong</a:t>
            </a:r>
            <a:r>
              <a:rPr lang="en-US" sz="8000" dirty="0"/>
              <a:t>… </a:t>
            </a:r>
            <a:r>
              <a:rPr lang="en-US" sz="8000" dirty="0" err="1"/>
              <a:t>đều</a:t>
            </a:r>
            <a:r>
              <a:rPr lang="en-US" sz="8000" dirty="0"/>
              <a:t> </a:t>
            </a:r>
            <a:r>
              <a:rPr lang="en-US" sz="8000" dirty="0" err="1"/>
              <a:t>hưởng</a:t>
            </a:r>
            <a:r>
              <a:rPr lang="en-US" sz="8000" dirty="0"/>
              <a:t> </a:t>
            </a:r>
            <a:r>
              <a:rPr lang="en-US" sz="8000" dirty="0" err="1"/>
              <a:t>ưu</a:t>
            </a:r>
            <a:r>
              <a:rPr lang="en-US" sz="8000" dirty="0"/>
              <a:t> </a:t>
            </a:r>
            <a:r>
              <a:rPr lang="en-US" sz="8000" dirty="0" err="1"/>
              <a:t>đãi</a:t>
            </a:r>
            <a:r>
              <a:rPr lang="en-US" sz="8000" dirty="0"/>
              <a:t> </a:t>
            </a:r>
            <a:r>
              <a:rPr lang="en-US" sz="8000" dirty="0" err="1"/>
              <a:t>thuế</a:t>
            </a:r>
            <a:r>
              <a:rPr lang="en-US" sz="8000" dirty="0"/>
              <a:t> </a:t>
            </a:r>
            <a:r>
              <a:rPr lang="en-US" sz="8000" dirty="0" err="1"/>
              <a:t>quan</a:t>
            </a:r>
            <a:r>
              <a:rPr lang="en-US" sz="8000" dirty="0"/>
              <a:t> </a:t>
            </a:r>
            <a:r>
              <a:rPr lang="en-US" sz="8000" dirty="0" err="1"/>
              <a:t>từ</a:t>
            </a:r>
            <a:r>
              <a:rPr lang="en-US" sz="8000" dirty="0"/>
              <a:t> </a:t>
            </a:r>
            <a:r>
              <a:rPr lang="en-US" sz="8000" dirty="0" err="1"/>
              <a:t>năm</a:t>
            </a:r>
            <a:r>
              <a:rPr lang="en-US" sz="8000" dirty="0"/>
              <a:t> </a:t>
            </a:r>
            <a:r>
              <a:rPr lang="en-US" sz="8000" dirty="0" err="1"/>
              <a:t>đầu</a:t>
            </a:r>
            <a:r>
              <a:rPr lang="en-US" sz="8000" dirty="0"/>
              <a:t> </a:t>
            </a:r>
            <a:r>
              <a:rPr lang="en-US" sz="8000" dirty="0" err="1"/>
              <a:t>khi</a:t>
            </a:r>
            <a:r>
              <a:rPr lang="en-US" sz="8000" dirty="0"/>
              <a:t> </a:t>
            </a:r>
            <a:r>
              <a:rPr lang="en-US" sz="8000" dirty="0" err="1"/>
              <a:t>thực</a:t>
            </a:r>
            <a:r>
              <a:rPr lang="en-US" sz="8000" dirty="0"/>
              <a:t> </a:t>
            </a:r>
            <a:r>
              <a:rPr lang="en-US" sz="8000" dirty="0" err="1"/>
              <a:t>thi</a:t>
            </a:r>
            <a:r>
              <a:rPr lang="en-US" sz="8000" dirty="0"/>
              <a:t> EVFTA; </a:t>
            </a:r>
            <a:r>
              <a:rPr lang="en-US" sz="8000" dirty="0" err="1"/>
              <a:t>Cụ</a:t>
            </a:r>
            <a:r>
              <a:rPr lang="en-US" sz="8000" dirty="0"/>
              <a:t> </a:t>
            </a:r>
            <a:r>
              <a:rPr lang="en-US" sz="8000" dirty="0" err="1"/>
              <a:t>thể</a:t>
            </a:r>
            <a:r>
              <a:rPr lang="en-US" sz="8000" dirty="0"/>
              <a:t>: </a:t>
            </a:r>
            <a:r>
              <a:rPr lang="en-US" sz="8000" b="1" dirty="0" err="1">
                <a:cs typeface="Arial" pitchFamily="34" charset="0"/>
              </a:rPr>
              <a:t>Từ</a:t>
            </a:r>
            <a:r>
              <a:rPr lang="en-US" sz="8000" b="1" dirty="0">
                <a:cs typeface="Arial" pitchFamily="34" charset="0"/>
              </a:rPr>
              <a:t> 1/8/2020 </a:t>
            </a:r>
            <a:r>
              <a:rPr lang="en-US" sz="8000" b="1" dirty="0" smtClean="0">
                <a:cs typeface="Arial" pitchFamily="34" charset="0"/>
              </a:rPr>
              <a:t> </a:t>
            </a:r>
            <a:r>
              <a:rPr lang="en-US" sz="8000" dirty="0" err="1" smtClean="0">
                <a:cs typeface="Arial" pitchFamily="34" charset="0"/>
              </a:rPr>
              <a:t>các</a:t>
            </a:r>
            <a:r>
              <a:rPr lang="en-US" sz="8000" dirty="0" smtClean="0">
                <a:cs typeface="Arial" pitchFamily="34" charset="0"/>
              </a:rPr>
              <a:t> </a:t>
            </a:r>
            <a:r>
              <a:rPr lang="en-US" sz="8000" dirty="0" err="1" smtClean="0">
                <a:cs typeface="Arial" pitchFamily="34" charset="0"/>
              </a:rPr>
              <a:t>mặt</a:t>
            </a:r>
            <a:r>
              <a:rPr lang="en-US" sz="8000" dirty="0" smtClean="0">
                <a:cs typeface="Arial" pitchFamily="34" charset="0"/>
              </a:rPr>
              <a:t> </a:t>
            </a:r>
            <a:r>
              <a:rPr lang="en-US" sz="8000" dirty="0" err="1" smtClean="0">
                <a:cs typeface="Arial" pitchFamily="34" charset="0"/>
              </a:rPr>
              <a:t>hàng</a:t>
            </a:r>
            <a:r>
              <a:rPr lang="en-US" sz="8000" dirty="0" smtClean="0">
                <a:cs typeface="Arial" pitchFamily="34" charset="0"/>
              </a:rPr>
              <a:t> </a:t>
            </a:r>
            <a:r>
              <a:rPr lang="en-US" sz="8000" dirty="0" err="1" smtClean="0">
                <a:cs typeface="Arial" pitchFamily="34" charset="0"/>
              </a:rPr>
              <a:t>như</a:t>
            </a:r>
            <a:r>
              <a:rPr lang="en-US" sz="8000" b="1" dirty="0" smtClean="0">
                <a:cs typeface="Arial" pitchFamily="34" charset="0"/>
              </a:rPr>
              <a:t> </a:t>
            </a:r>
            <a:r>
              <a:rPr lang="en-US" sz="8000" dirty="0" err="1" smtClean="0">
                <a:cs typeface="Arial" pitchFamily="34" charset="0"/>
              </a:rPr>
              <a:t>hạt</a:t>
            </a:r>
            <a:r>
              <a:rPr lang="en-US" sz="8000" dirty="0" smtClean="0">
                <a:cs typeface="Arial" pitchFamily="34" charset="0"/>
              </a:rPr>
              <a:t> </a:t>
            </a:r>
            <a:r>
              <a:rPr lang="en-US" sz="8000" dirty="0" err="1">
                <a:cs typeface="Arial" pitchFamily="34" charset="0"/>
              </a:rPr>
              <a:t>điều</a:t>
            </a:r>
            <a:r>
              <a:rPr lang="en-US" sz="8000" dirty="0">
                <a:cs typeface="Arial" pitchFamily="34" charset="0"/>
              </a:rPr>
              <a:t>; </a:t>
            </a:r>
            <a:r>
              <a:rPr lang="en-US" sz="8000" dirty="0" err="1">
                <a:cs typeface="Arial" pitchFamily="34" charset="0"/>
              </a:rPr>
              <a:t>mật</a:t>
            </a:r>
            <a:r>
              <a:rPr lang="en-US" sz="8000" dirty="0">
                <a:cs typeface="Arial" pitchFamily="34" charset="0"/>
              </a:rPr>
              <a:t> </a:t>
            </a:r>
            <a:r>
              <a:rPr lang="en-US" sz="8000" dirty="0" err="1">
                <a:cs typeface="Arial" pitchFamily="34" charset="0"/>
              </a:rPr>
              <a:t>ong</a:t>
            </a:r>
            <a:r>
              <a:rPr lang="en-US" sz="8000" dirty="0">
                <a:cs typeface="Arial" pitchFamily="34" charset="0"/>
              </a:rPr>
              <a:t> </a:t>
            </a:r>
            <a:r>
              <a:rPr lang="en-US" sz="8000" dirty="0" err="1">
                <a:cs typeface="Arial" pitchFamily="34" charset="0"/>
              </a:rPr>
              <a:t>tự</a:t>
            </a:r>
            <a:r>
              <a:rPr lang="en-US" sz="8000" dirty="0">
                <a:cs typeface="Arial" pitchFamily="34" charset="0"/>
              </a:rPr>
              <a:t> </a:t>
            </a:r>
            <a:r>
              <a:rPr lang="en-US" sz="8000" dirty="0" err="1">
                <a:cs typeface="Arial" pitchFamily="34" charset="0"/>
              </a:rPr>
              <a:t>nhiên</a:t>
            </a:r>
            <a:r>
              <a:rPr lang="en-US" sz="8000" dirty="0">
                <a:cs typeface="Arial" pitchFamily="34" charset="0"/>
              </a:rPr>
              <a:t>; 520/556 </a:t>
            </a:r>
            <a:r>
              <a:rPr lang="en-US" sz="8000" dirty="0" err="1">
                <a:cs typeface="Arial" pitchFamily="34" charset="0"/>
              </a:rPr>
              <a:t>dòng</a:t>
            </a:r>
            <a:r>
              <a:rPr lang="en-US" sz="8000" dirty="0">
                <a:cs typeface="Arial" pitchFamily="34" charset="0"/>
              </a:rPr>
              <a:t> </a:t>
            </a:r>
            <a:r>
              <a:rPr lang="en-US" sz="8000" dirty="0" err="1">
                <a:cs typeface="Arial" pitchFamily="34" charset="0"/>
              </a:rPr>
              <a:t>thuế</a:t>
            </a:r>
            <a:r>
              <a:rPr lang="en-US" sz="8000" dirty="0">
                <a:cs typeface="Arial" pitchFamily="34" charset="0"/>
              </a:rPr>
              <a:t> </a:t>
            </a:r>
            <a:r>
              <a:rPr lang="en-US" sz="8000" dirty="0" err="1">
                <a:cs typeface="Arial" pitchFamily="34" charset="0"/>
              </a:rPr>
              <a:t>rau</a:t>
            </a:r>
            <a:r>
              <a:rPr lang="en-US" sz="8000" dirty="0">
                <a:cs typeface="Arial" pitchFamily="34" charset="0"/>
              </a:rPr>
              <a:t> </a:t>
            </a:r>
            <a:r>
              <a:rPr lang="en-US" sz="8000" dirty="0" err="1">
                <a:cs typeface="Arial" pitchFamily="34" charset="0"/>
              </a:rPr>
              <a:t>quả</a:t>
            </a:r>
            <a:r>
              <a:rPr lang="en-US" sz="8000" dirty="0">
                <a:cs typeface="Arial" pitchFamily="34" charset="0"/>
              </a:rPr>
              <a:t> </a:t>
            </a:r>
            <a:r>
              <a:rPr lang="en-US" sz="8000" dirty="0" err="1">
                <a:cs typeface="Arial" pitchFamily="34" charset="0"/>
              </a:rPr>
              <a:t>tươi</a:t>
            </a:r>
            <a:r>
              <a:rPr lang="en-US" sz="8000" dirty="0">
                <a:cs typeface="Arial" pitchFamily="34" charset="0"/>
              </a:rPr>
              <a:t>; 85,6% </a:t>
            </a:r>
            <a:r>
              <a:rPr lang="en-US" sz="8000" dirty="0" err="1">
                <a:cs typeface="Arial" pitchFamily="34" charset="0"/>
              </a:rPr>
              <a:t>dòng</a:t>
            </a:r>
            <a:r>
              <a:rPr lang="en-US" sz="8000" dirty="0">
                <a:cs typeface="Arial" pitchFamily="34" charset="0"/>
              </a:rPr>
              <a:t> </a:t>
            </a:r>
            <a:r>
              <a:rPr lang="en-US" sz="8000" dirty="0" err="1">
                <a:cs typeface="Arial" pitchFamily="34" charset="0"/>
              </a:rPr>
              <a:t>thuế</a:t>
            </a:r>
            <a:r>
              <a:rPr lang="en-US" sz="8000" dirty="0">
                <a:cs typeface="Arial" pitchFamily="34" charset="0"/>
              </a:rPr>
              <a:t> </a:t>
            </a:r>
            <a:r>
              <a:rPr lang="en-US" sz="8000" dirty="0" err="1">
                <a:cs typeface="Arial" pitchFamily="34" charset="0"/>
              </a:rPr>
              <a:t>rau</a:t>
            </a:r>
            <a:r>
              <a:rPr lang="en-US" sz="8000" dirty="0">
                <a:cs typeface="Arial" pitchFamily="34" charset="0"/>
              </a:rPr>
              <a:t> </a:t>
            </a:r>
            <a:r>
              <a:rPr lang="en-US" sz="8000" dirty="0" err="1">
                <a:cs typeface="Arial" pitchFamily="34" charset="0"/>
              </a:rPr>
              <a:t>quả</a:t>
            </a:r>
            <a:r>
              <a:rPr lang="en-US" sz="8000" dirty="0">
                <a:cs typeface="Arial" pitchFamily="34" charset="0"/>
              </a:rPr>
              <a:t> </a:t>
            </a:r>
            <a:r>
              <a:rPr lang="en-US" sz="8000" dirty="0" err="1">
                <a:cs typeface="Arial" pitchFamily="34" charset="0"/>
              </a:rPr>
              <a:t>chế</a:t>
            </a:r>
            <a:r>
              <a:rPr lang="en-US" sz="8000" dirty="0">
                <a:cs typeface="Arial" pitchFamily="34" charset="0"/>
              </a:rPr>
              <a:t> </a:t>
            </a:r>
            <a:r>
              <a:rPr lang="en-US" sz="8000" dirty="0" err="1">
                <a:cs typeface="Arial" pitchFamily="34" charset="0"/>
              </a:rPr>
              <a:t>biến</a:t>
            </a:r>
            <a:r>
              <a:rPr lang="en-US" sz="8000" dirty="0">
                <a:cs typeface="Arial" pitchFamily="34" charset="0"/>
              </a:rPr>
              <a:t>; 93% </a:t>
            </a:r>
            <a:r>
              <a:rPr lang="en-US" sz="8000" dirty="0" err="1">
                <a:cs typeface="Arial" pitchFamily="34" charset="0"/>
              </a:rPr>
              <a:t>sản</a:t>
            </a:r>
            <a:r>
              <a:rPr lang="en-US" sz="8000" dirty="0">
                <a:cs typeface="Arial" pitchFamily="34" charset="0"/>
              </a:rPr>
              <a:t> </a:t>
            </a:r>
            <a:r>
              <a:rPr lang="en-US" sz="8000" dirty="0" err="1">
                <a:cs typeface="Arial" pitchFamily="34" charset="0"/>
              </a:rPr>
              <a:t>phẩm</a:t>
            </a:r>
            <a:r>
              <a:rPr lang="en-US" sz="8000" dirty="0">
                <a:cs typeface="Arial" pitchFamily="34" charset="0"/>
              </a:rPr>
              <a:t> </a:t>
            </a:r>
            <a:r>
              <a:rPr lang="en-US" sz="8000" dirty="0" err="1">
                <a:cs typeface="Arial" pitchFamily="34" charset="0"/>
              </a:rPr>
              <a:t>cà</a:t>
            </a:r>
            <a:r>
              <a:rPr lang="en-US" sz="8000" dirty="0">
                <a:cs typeface="Arial" pitchFamily="34" charset="0"/>
              </a:rPr>
              <a:t> </a:t>
            </a:r>
            <a:r>
              <a:rPr lang="en-US" sz="8000" dirty="0" err="1">
                <a:cs typeface="Arial" pitchFamily="34" charset="0"/>
              </a:rPr>
              <a:t>phê</a:t>
            </a:r>
            <a:r>
              <a:rPr lang="en-US" sz="8000" dirty="0">
                <a:cs typeface="Arial" pitchFamily="34" charset="0"/>
              </a:rPr>
              <a:t>, </a:t>
            </a:r>
            <a:r>
              <a:rPr lang="en-US" sz="8000" dirty="0" err="1">
                <a:cs typeface="Arial" pitchFamily="34" charset="0"/>
              </a:rPr>
              <a:t>hồ</a:t>
            </a:r>
            <a:r>
              <a:rPr lang="en-US" sz="8000" dirty="0">
                <a:cs typeface="Arial" pitchFamily="34" charset="0"/>
              </a:rPr>
              <a:t> </a:t>
            </a:r>
            <a:r>
              <a:rPr lang="en-US" sz="8000" dirty="0" err="1" smtClean="0">
                <a:cs typeface="Arial" pitchFamily="34" charset="0"/>
              </a:rPr>
              <a:t>tiêu</a:t>
            </a:r>
            <a:r>
              <a:rPr lang="en-US" sz="8000" dirty="0" smtClean="0">
                <a:cs typeface="Arial" pitchFamily="34" charset="0"/>
              </a:rPr>
              <a:t>) </a:t>
            </a:r>
            <a:r>
              <a:rPr lang="en-US" sz="8000" b="1" dirty="0" err="1" smtClean="0">
                <a:cs typeface="Arial" pitchFamily="34" charset="0"/>
              </a:rPr>
              <a:t>thuế</a:t>
            </a:r>
            <a:r>
              <a:rPr lang="en-US" sz="8000" b="1" dirty="0" smtClean="0">
                <a:cs typeface="Arial" pitchFamily="34" charset="0"/>
              </a:rPr>
              <a:t> </a:t>
            </a:r>
            <a:r>
              <a:rPr lang="en-US" sz="8000" b="1" dirty="0" err="1" smtClean="0">
                <a:cs typeface="Arial" pitchFamily="34" charset="0"/>
              </a:rPr>
              <a:t>giảm</a:t>
            </a:r>
            <a:r>
              <a:rPr lang="en-US" sz="8000" b="1" dirty="0" smtClean="0">
                <a:cs typeface="Arial" pitchFamily="34" charset="0"/>
              </a:rPr>
              <a:t> </a:t>
            </a:r>
            <a:r>
              <a:rPr lang="en-US" sz="8000" b="1" dirty="0" err="1" smtClean="0">
                <a:cs typeface="Arial" pitchFamily="34" charset="0"/>
              </a:rPr>
              <a:t>về</a:t>
            </a:r>
            <a:r>
              <a:rPr lang="en-US" sz="8000" b="1" dirty="0" smtClean="0">
                <a:cs typeface="Arial" pitchFamily="34" charset="0"/>
              </a:rPr>
              <a:t> 0%: </a:t>
            </a:r>
            <a:r>
              <a:rPr lang="en-US" sz="8000" dirty="0" smtClean="0">
                <a:cs typeface="Arial" pitchFamily="34" charset="0"/>
              </a:rPr>
              <a:t>; </a:t>
            </a:r>
            <a:r>
              <a:rPr lang="en-US" sz="8000" dirty="0" err="1" smtClean="0">
                <a:cs typeface="Arial" pitchFamily="34" charset="0"/>
              </a:rPr>
              <a:t>riêng</a:t>
            </a:r>
            <a:r>
              <a:rPr lang="en-US" sz="8000" dirty="0" smtClean="0">
                <a:cs typeface="Arial" pitchFamily="34" charset="0"/>
              </a:rPr>
              <a:t> </a:t>
            </a:r>
            <a:r>
              <a:rPr lang="en-US" sz="8000" dirty="0" err="1" smtClean="0">
                <a:cs typeface="Arial" pitchFamily="34" charset="0"/>
              </a:rPr>
              <a:t>mặt</a:t>
            </a:r>
            <a:r>
              <a:rPr lang="en-US" sz="8000" dirty="0" smtClean="0">
                <a:cs typeface="Arial" pitchFamily="34" charset="0"/>
              </a:rPr>
              <a:t> </a:t>
            </a:r>
            <a:r>
              <a:rPr lang="en-US" sz="8000" dirty="0" err="1" smtClean="0">
                <a:cs typeface="Arial" pitchFamily="34" charset="0"/>
              </a:rPr>
              <a:t>hàng</a:t>
            </a:r>
            <a:r>
              <a:rPr lang="en-US" sz="8000" dirty="0" smtClean="0">
                <a:cs typeface="Arial" pitchFamily="34" charset="0"/>
              </a:rPr>
              <a:t> </a:t>
            </a:r>
            <a:r>
              <a:rPr lang="en-US" sz="8000" dirty="0" err="1">
                <a:cs typeface="Arial" pitchFamily="34" charset="0"/>
              </a:rPr>
              <a:t>gạo</a:t>
            </a:r>
            <a:r>
              <a:rPr lang="en-US" sz="8000" dirty="0">
                <a:cs typeface="Arial" pitchFamily="34" charset="0"/>
              </a:rPr>
              <a:t> </a:t>
            </a:r>
            <a:r>
              <a:rPr lang="en-US" sz="8000" dirty="0" err="1">
                <a:cs typeface="Arial" pitchFamily="34" charset="0"/>
              </a:rPr>
              <a:t>về</a:t>
            </a:r>
            <a:r>
              <a:rPr lang="en-US" sz="8000" dirty="0">
                <a:cs typeface="Arial" pitchFamily="34" charset="0"/>
              </a:rPr>
              <a:t> 0% </a:t>
            </a:r>
            <a:r>
              <a:rPr lang="en-US" sz="8000" dirty="0" err="1">
                <a:cs typeface="Arial" pitchFamily="34" charset="0"/>
              </a:rPr>
              <a:t>sau</a:t>
            </a:r>
            <a:r>
              <a:rPr lang="en-US" sz="8000" dirty="0">
                <a:cs typeface="Arial" pitchFamily="34" charset="0"/>
              </a:rPr>
              <a:t> 3 - 7 </a:t>
            </a:r>
            <a:r>
              <a:rPr lang="en-US" sz="8000" dirty="0" err="1">
                <a:cs typeface="Arial" pitchFamily="34" charset="0"/>
              </a:rPr>
              <a:t>năm</a:t>
            </a:r>
            <a:endParaRPr lang="en-US" sz="8000" dirty="0"/>
          </a:p>
          <a:p>
            <a:pPr>
              <a:buNone/>
            </a:pPr>
            <a:endParaRPr lang="en-US" sz="6800" dirty="0"/>
          </a:p>
          <a:p>
            <a:pPr>
              <a:buNone/>
            </a:pPr>
            <a:endParaRPr lang="en-US" sz="6800" dirty="0"/>
          </a:p>
          <a:p>
            <a:pPr>
              <a:buNone/>
            </a:pPr>
            <a:endParaRPr lang="en-US" sz="6200" dirty="0"/>
          </a:p>
          <a:p>
            <a:pPr>
              <a:buNone/>
            </a:pPr>
            <a:endParaRPr lang="en-US" dirty="0"/>
          </a:p>
          <a:p>
            <a:pPr>
              <a:buNone/>
            </a:pPr>
            <a:r>
              <a:rPr lang="en-US" dirty="0"/>
              <a:t> </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6" name="Footer Placeholder 5"/>
          <p:cNvSpPr>
            <a:spLocks noGrp="1"/>
          </p:cNvSpPr>
          <p:nvPr>
            <p:ph type="ftr" sz="quarter" idx="3"/>
          </p:nvPr>
        </p:nvSpPr>
        <p:spPr/>
        <p:txBody>
          <a:bodyPr/>
          <a:lstStyle/>
          <a:p>
            <a:r>
              <a:rPr lang="en-US"/>
              <a:t>Nông nghiệp Việt Nam khi thực thi  EVFTA T9 -2020</a:t>
            </a:r>
            <a:endParaRPr lang="en-US"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15</a:t>
            </a:fld>
            <a:endParaRPr lang="en-US" dirty="0"/>
          </a:p>
        </p:txBody>
      </p:sp>
      <p:sp>
        <p:nvSpPr>
          <p:cNvPr id="8" name="Content Placeholder 2"/>
          <p:cNvSpPr txBox="1">
            <a:spLocks/>
          </p:cNvSpPr>
          <p:nvPr/>
        </p:nvSpPr>
        <p:spPr>
          <a:xfrm>
            <a:off x="838200" y="3124200"/>
            <a:ext cx="3733800" cy="3124200"/>
          </a:xfrm>
          <a:prstGeom prst="rect">
            <a:avLst/>
          </a:prstGeom>
        </p:spPr>
        <p:txBody>
          <a:bodyPr>
            <a:noAutofit/>
          </a:bodyPr>
          <a:lstStyle/>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tabLst/>
              <a:defRPr/>
            </a:pPr>
            <a:r>
              <a:rPr lang="en-US" dirty="0"/>
              <a:t>     </a:t>
            </a:r>
            <a:r>
              <a:rPr lang="en-US" sz="1900" dirty="0" err="1"/>
              <a:t>Thực</a:t>
            </a:r>
            <a:r>
              <a:rPr lang="en-US" sz="1900" dirty="0"/>
              <a:t> </a:t>
            </a:r>
            <a:r>
              <a:rPr lang="en-US" sz="1900" dirty="0" err="1"/>
              <a:t>tế</a:t>
            </a:r>
            <a:r>
              <a:rPr lang="en-US" sz="1900" dirty="0"/>
              <a:t>, XK NLTS </a:t>
            </a:r>
            <a:r>
              <a:rPr lang="en-US" sz="1900" dirty="0" err="1"/>
              <a:t>của</a:t>
            </a:r>
            <a:r>
              <a:rPr lang="en-US" sz="1900" dirty="0"/>
              <a:t> VN sang EU </a:t>
            </a:r>
            <a:r>
              <a:rPr lang="en-US" sz="1900" dirty="0" err="1"/>
              <a:t>tăng</a:t>
            </a:r>
            <a:r>
              <a:rPr lang="en-US" sz="1900" dirty="0"/>
              <a:t> </a:t>
            </a:r>
            <a:r>
              <a:rPr lang="en-US" sz="1900" dirty="0" err="1"/>
              <a:t>trường</a:t>
            </a:r>
            <a:r>
              <a:rPr lang="en-US" sz="1900" dirty="0"/>
              <a:t> </a:t>
            </a:r>
            <a:r>
              <a:rPr lang="en-US" sz="1900" dirty="0" err="1"/>
              <a:t>không</a:t>
            </a:r>
            <a:r>
              <a:rPr lang="en-US" sz="1900" dirty="0"/>
              <a:t> </a:t>
            </a:r>
            <a:r>
              <a:rPr lang="en-US" sz="1900" dirty="0" err="1"/>
              <a:t>cao</a:t>
            </a:r>
            <a:r>
              <a:rPr lang="en-US" sz="1900" dirty="0"/>
              <a:t> (</a:t>
            </a:r>
            <a:r>
              <a:rPr lang="en-US" sz="1900" dirty="0" err="1"/>
              <a:t>đạt</a:t>
            </a:r>
            <a:r>
              <a:rPr lang="en-US" sz="1900" dirty="0"/>
              <a:t> </a:t>
            </a:r>
            <a:r>
              <a:rPr lang="en-US" sz="1900" dirty="0" err="1"/>
              <a:t>khoảng</a:t>
            </a:r>
            <a:r>
              <a:rPr lang="en-US" sz="1900" dirty="0"/>
              <a:t> 6%/</a:t>
            </a:r>
            <a:r>
              <a:rPr lang="en-US" sz="1900" dirty="0" err="1"/>
              <a:t>năm</a:t>
            </a:r>
            <a:r>
              <a:rPr lang="en-US" sz="1900" dirty="0"/>
              <a:t>. </a:t>
            </a:r>
            <a:r>
              <a:rPr lang="en-US" sz="1900" dirty="0" err="1"/>
              <a:t>Nhưng</a:t>
            </a:r>
            <a:r>
              <a:rPr lang="en-US" sz="1900" dirty="0"/>
              <a:t> </a:t>
            </a:r>
            <a:r>
              <a:rPr lang="en-US" sz="1900" dirty="0" err="1"/>
              <a:t>nhờ</a:t>
            </a:r>
            <a:r>
              <a:rPr lang="en-US" sz="1900" dirty="0"/>
              <a:t> EVFTA, </a:t>
            </a:r>
            <a:r>
              <a:rPr lang="en-US" sz="1900" dirty="0" err="1"/>
              <a:t>dự</a:t>
            </a:r>
            <a:r>
              <a:rPr lang="en-US" sz="1900" dirty="0"/>
              <a:t> </a:t>
            </a:r>
            <a:r>
              <a:rPr lang="en-US" sz="1900" dirty="0" err="1"/>
              <a:t>báo</a:t>
            </a:r>
            <a:r>
              <a:rPr lang="en-US" sz="1900" dirty="0"/>
              <a:t> </a:t>
            </a:r>
            <a:r>
              <a:rPr lang="en-US" sz="1900" dirty="0" err="1"/>
              <a:t>một</a:t>
            </a:r>
            <a:r>
              <a:rPr lang="en-US" sz="1900" dirty="0"/>
              <a:t> </a:t>
            </a:r>
            <a:r>
              <a:rPr lang="en-US" sz="1900" dirty="0" err="1"/>
              <a:t>số</a:t>
            </a:r>
            <a:r>
              <a:rPr lang="en-US" sz="1900" dirty="0"/>
              <a:t> </a:t>
            </a:r>
            <a:r>
              <a:rPr lang="en-US" sz="1900" dirty="0" err="1"/>
              <a:t>ngành</a:t>
            </a:r>
            <a:r>
              <a:rPr lang="en-US" sz="1900" dirty="0"/>
              <a:t> </a:t>
            </a:r>
            <a:r>
              <a:rPr lang="en-US" sz="1900" dirty="0" err="1"/>
              <a:t>hàng</a:t>
            </a:r>
            <a:r>
              <a:rPr kumimoji="0" lang="en-US" sz="1900" b="0" i="0" u="none" strike="noStrike" kern="1200" cap="none" spc="0" normalizeH="0" baseline="0" noProof="0" dirty="0">
                <a:ln>
                  <a:noFill/>
                </a:ln>
                <a:solidFill>
                  <a:schemeClr val="tx1"/>
                </a:solidFill>
                <a:effectLst/>
                <a:uLnTx/>
                <a:uFillTx/>
                <a:latin typeface="+mn-lt"/>
                <a:ea typeface="+mn-ea"/>
                <a:cs typeface="+mn-cs"/>
              </a:rPr>
              <a:t> </a:t>
            </a:r>
            <a:r>
              <a:rPr kumimoji="0" lang="en-US" sz="1900" b="0" i="0" u="none" strike="noStrike" kern="1200" cap="none" spc="0" normalizeH="0" baseline="0" noProof="0" dirty="0" err="1">
                <a:ln>
                  <a:noFill/>
                </a:ln>
                <a:solidFill>
                  <a:schemeClr val="tx1"/>
                </a:solidFill>
                <a:effectLst/>
                <a:uLnTx/>
                <a:uFillTx/>
                <a:latin typeface="+mn-lt"/>
                <a:ea typeface="+mn-ea"/>
                <a:cs typeface="+mn-cs"/>
              </a:rPr>
              <a:t>nông</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sản</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sẽ</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tăng</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trưởng</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xuất</a:t>
            </a:r>
            <a:r>
              <a:rPr kumimoji="0" lang="en-US" sz="1900" b="0" i="0" u="none" strike="noStrike" kern="1200" cap="none" spc="0" normalizeH="0" noProof="0" dirty="0">
                <a:ln>
                  <a:noFill/>
                </a:ln>
                <a:solidFill>
                  <a:schemeClr val="tx1"/>
                </a:solidFill>
                <a:effectLst/>
                <a:uLnTx/>
                <a:uFillTx/>
                <a:latin typeface="+mn-lt"/>
                <a:ea typeface="+mn-ea"/>
                <a:cs typeface="+mn-cs"/>
              </a:rPr>
              <a:t> </a:t>
            </a:r>
            <a:r>
              <a:rPr lang="en-US" sz="1900" dirty="0" err="1"/>
              <a:t>khẩu</a:t>
            </a:r>
            <a:r>
              <a:rPr lang="en-US" sz="1900" dirty="0"/>
              <a:t> </a:t>
            </a:r>
            <a:r>
              <a:rPr lang="en-US" sz="1900" dirty="0" err="1"/>
              <a:t>khá</a:t>
            </a:r>
            <a:r>
              <a:rPr lang="en-US" sz="1900" dirty="0"/>
              <a:t> </a:t>
            </a:r>
            <a:r>
              <a:rPr lang="en-US" sz="1900" dirty="0" err="1"/>
              <a:t>tốt</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đến</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năm</a:t>
            </a:r>
            <a:r>
              <a:rPr kumimoji="0" lang="en-US" sz="1900" b="0" i="0" u="none" strike="noStrike" kern="1200" cap="none" spc="0" normalizeH="0" noProof="0" dirty="0">
                <a:ln>
                  <a:noFill/>
                </a:ln>
                <a:solidFill>
                  <a:schemeClr val="tx1"/>
                </a:solidFill>
                <a:effectLst/>
                <a:uLnTx/>
                <a:uFillTx/>
                <a:latin typeface="+mn-lt"/>
                <a:ea typeface="+mn-ea"/>
                <a:cs typeface="+mn-cs"/>
              </a:rPr>
              <a:t> 2025 </a:t>
            </a:r>
            <a:r>
              <a:rPr kumimoji="0" lang="en-US" sz="1900" b="0" i="0" u="none" strike="noStrike" kern="1200" cap="none" spc="0" normalizeH="0" noProof="0" dirty="0" err="1">
                <a:ln>
                  <a:noFill/>
                </a:ln>
                <a:solidFill>
                  <a:schemeClr val="tx1"/>
                </a:solidFill>
                <a:effectLst/>
                <a:uLnTx/>
                <a:uFillTx/>
                <a:latin typeface="+mn-lt"/>
                <a:ea typeface="+mn-ea"/>
                <a:cs typeface="+mn-cs"/>
              </a:rPr>
              <a:t>như</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gạo</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lâm</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sản</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gia</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súc</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gia</a:t>
            </a:r>
            <a:r>
              <a:rPr kumimoji="0" lang="en-US" sz="1900" b="0" i="0" u="none" strike="noStrike" kern="1200" cap="none" spc="0" normalizeH="0" noProof="0" dirty="0">
                <a:ln>
                  <a:noFill/>
                </a:ln>
                <a:solidFill>
                  <a:schemeClr val="tx1"/>
                </a:solidFill>
                <a:effectLst/>
                <a:uLnTx/>
                <a:uFillTx/>
                <a:latin typeface="+mn-lt"/>
                <a:ea typeface="+mn-ea"/>
                <a:cs typeface="+mn-cs"/>
              </a:rPr>
              <a:t> </a:t>
            </a:r>
            <a:r>
              <a:rPr kumimoji="0" lang="en-US" sz="1900" b="0" i="0" u="none" strike="noStrike" kern="1200" cap="none" spc="0" normalizeH="0" noProof="0" dirty="0" err="1">
                <a:ln>
                  <a:noFill/>
                </a:ln>
                <a:solidFill>
                  <a:schemeClr val="tx1"/>
                </a:solidFill>
                <a:effectLst/>
                <a:uLnTx/>
                <a:uFillTx/>
                <a:latin typeface="+mn-lt"/>
                <a:ea typeface="+mn-ea"/>
                <a:cs typeface="+mn-cs"/>
              </a:rPr>
              <a:t>cầm</a:t>
            </a:r>
            <a:r>
              <a:rPr kumimoji="0" lang="en-US" sz="1900" b="0" i="0" u="none" strike="noStrike" kern="1200" cap="none" spc="0" normalizeH="0" noProof="0" dirty="0">
                <a:ln>
                  <a:noFill/>
                </a:ln>
                <a:solidFill>
                  <a:schemeClr val="tx1"/>
                </a:solidFill>
                <a:effectLst/>
                <a:uLnTx/>
                <a:uFillTx/>
                <a:latin typeface="+mn-lt"/>
                <a:ea typeface="+mn-ea"/>
                <a:cs typeface="+mn-cs"/>
              </a:rPr>
              <a:t>….</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r>
              <a:rPr kumimoji="0" lang="en-US" b="0" i="0" u="none" strike="noStrike" kern="1200" cap="none" spc="0" normalizeH="0" baseline="0" noProof="0" dirty="0">
                <a:ln>
                  <a:noFill/>
                </a:ln>
                <a:solidFill>
                  <a:schemeClr val="tx1"/>
                </a:solidFill>
                <a:effectLst/>
                <a:uLnTx/>
                <a:uFillTx/>
                <a:latin typeface="+mn-lt"/>
                <a:ea typeface="+mn-ea"/>
                <a:cs typeface="+mn-cs"/>
              </a:rPr>
              <a:t> </a:t>
            </a:r>
          </a:p>
        </p:txBody>
      </p:sp>
      <p:graphicFrame>
        <p:nvGraphicFramePr>
          <p:cNvPr id="11" name="Chart 10"/>
          <p:cNvGraphicFramePr/>
          <p:nvPr/>
        </p:nvGraphicFramePr>
        <p:xfrm>
          <a:off x="4343400" y="3124200"/>
          <a:ext cx="45720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305800" cy="914400"/>
          </a:xfrm>
        </p:spPr>
        <p:txBody>
          <a:bodyPr>
            <a:noAutofit/>
          </a:bodyPr>
          <a:lstStyle/>
          <a:p>
            <a:r>
              <a:rPr lang="en-US" sz="2800" b="1" dirty="0">
                <a:latin typeface="Times New Roman" pitchFamily="18" charset="0"/>
                <a:cs typeface="Times New Roman" pitchFamily="18" charset="0"/>
              </a:rPr>
              <a:t>2.1 </a:t>
            </a:r>
            <a:r>
              <a:rPr lang="en-US" sz="2800" b="1" dirty="0" err="1">
                <a:latin typeface="Times New Roman" pitchFamily="18" charset="0"/>
                <a:cs typeface="Times New Roman" pitchFamily="18" charset="0"/>
              </a:rPr>
              <a:t>Thuận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lợi</a:t>
            </a:r>
            <a:r>
              <a:rPr lang="en-US" sz="2800" b="1" dirty="0">
                <a:latin typeface="Times New Roman" pitchFamily="18" charset="0"/>
                <a:cs typeface="Times New Roman" pitchFamily="18" charset="0"/>
              </a:rPr>
              <a:t> </a:t>
            </a:r>
            <a:r>
              <a:rPr lang="en-US" sz="1400" b="1" dirty="0">
                <a:latin typeface="Times New Roman" pitchFamily="18" charset="0"/>
                <a:cs typeface="Times New Roman" pitchFamily="18" charset="0"/>
              </a:rPr>
              <a:t>(</a:t>
            </a:r>
            <a:r>
              <a:rPr lang="en-US" sz="1400" b="1" dirty="0" err="1">
                <a:latin typeface="Times New Roman" pitchFamily="18" charset="0"/>
                <a:cs typeface="Times New Roman" pitchFamily="18" charset="0"/>
              </a:rPr>
              <a:t>tiếp</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theo</a:t>
            </a:r>
            <a:r>
              <a:rPr lang="en-US" sz="1400" b="1" dirty="0">
                <a:latin typeface="Times New Roman" pitchFamily="18" charset="0"/>
                <a:cs typeface="Times New Roman" pitchFamily="18" charset="0"/>
              </a:rPr>
              <a:t>) </a:t>
            </a:r>
            <a:endParaRPr lang="en-US" sz="1400" dirty="0"/>
          </a:p>
        </p:txBody>
      </p:sp>
      <p:sp>
        <p:nvSpPr>
          <p:cNvPr id="3" name="Content Placeholder 2"/>
          <p:cNvSpPr>
            <a:spLocks noGrp="1"/>
          </p:cNvSpPr>
          <p:nvPr>
            <p:ph idx="1"/>
          </p:nvPr>
        </p:nvSpPr>
        <p:spPr>
          <a:xfrm>
            <a:off x="990600" y="990600"/>
            <a:ext cx="7848600" cy="609600"/>
          </a:xfrm>
        </p:spPr>
        <p:txBody>
          <a:bodyPr>
            <a:noAutofit/>
          </a:bodyPr>
          <a:lstStyle/>
          <a:p>
            <a:pPr>
              <a:spcBef>
                <a:spcPts val="0"/>
              </a:spcBef>
              <a:spcAft>
                <a:spcPts val="0"/>
              </a:spcAft>
              <a:buClr>
                <a:srgbClr val="00B050"/>
              </a:buClr>
              <a:buFont typeface="Wingdings" pitchFamily="2" charset="2"/>
              <a:buChar char="ü"/>
            </a:pPr>
            <a:r>
              <a:rPr lang="en-US" sz="1700" b="1" dirty="0">
                <a:cs typeface="Arial" pitchFamily="34" charset="0"/>
              </a:rPr>
              <a:t>EU </a:t>
            </a:r>
            <a:r>
              <a:rPr lang="en-US" sz="1700" b="1" dirty="0" err="1">
                <a:cs typeface="Arial" pitchFamily="34" charset="0"/>
              </a:rPr>
              <a:t>dành</a:t>
            </a:r>
            <a:r>
              <a:rPr lang="en-US" sz="1700" b="1" dirty="0">
                <a:cs typeface="Arial" pitchFamily="34" charset="0"/>
              </a:rPr>
              <a:t> </a:t>
            </a:r>
            <a:r>
              <a:rPr lang="en-US" sz="1700" b="1" dirty="0" err="1">
                <a:cs typeface="Arial" pitchFamily="34" charset="0"/>
              </a:rPr>
              <a:t>ưu</a:t>
            </a:r>
            <a:r>
              <a:rPr lang="en-US" sz="1700" b="1" dirty="0">
                <a:cs typeface="Arial" pitchFamily="34" charset="0"/>
              </a:rPr>
              <a:t> </a:t>
            </a:r>
            <a:r>
              <a:rPr lang="en-US" sz="1700" b="1" dirty="0" err="1">
                <a:cs typeface="Arial" pitchFamily="34" charset="0"/>
              </a:rPr>
              <a:t>đãi</a:t>
            </a:r>
            <a:r>
              <a:rPr lang="en-US" sz="1700" b="1" dirty="0">
                <a:cs typeface="Arial" pitchFamily="34" charset="0"/>
              </a:rPr>
              <a:t> </a:t>
            </a:r>
            <a:r>
              <a:rPr lang="en-US" sz="1700" b="1" dirty="0" err="1">
                <a:cs typeface="Arial" pitchFamily="34" charset="0"/>
              </a:rPr>
              <a:t>hạn</a:t>
            </a:r>
            <a:r>
              <a:rPr lang="en-US" sz="1700" b="1" dirty="0">
                <a:cs typeface="Arial" pitchFamily="34" charset="0"/>
              </a:rPr>
              <a:t> </a:t>
            </a:r>
            <a:r>
              <a:rPr lang="en-US" sz="1700" b="1" dirty="0" err="1">
                <a:cs typeface="Arial" pitchFamily="34" charset="0"/>
              </a:rPr>
              <a:t>ngạch</a:t>
            </a:r>
            <a:r>
              <a:rPr lang="en-US" sz="1700" b="1" dirty="0">
                <a:cs typeface="Arial" pitchFamily="34" charset="0"/>
              </a:rPr>
              <a:t> </a:t>
            </a:r>
            <a:r>
              <a:rPr lang="en-US" sz="1700" b="1" dirty="0" err="1">
                <a:cs typeface="Arial" pitchFamily="34" charset="0"/>
              </a:rPr>
              <a:t>thuế</a:t>
            </a:r>
            <a:r>
              <a:rPr lang="en-US" sz="1700" b="1" dirty="0">
                <a:cs typeface="Arial" pitchFamily="34" charset="0"/>
              </a:rPr>
              <a:t> </a:t>
            </a:r>
            <a:r>
              <a:rPr lang="en-US" sz="1700" b="1" dirty="0" err="1">
                <a:cs typeface="Arial" pitchFamily="34" charset="0"/>
              </a:rPr>
              <a:t>quan</a:t>
            </a:r>
            <a:r>
              <a:rPr lang="en-US" sz="1700" b="1" dirty="0">
                <a:cs typeface="Arial" pitchFamily="34" charset="0"/>
              </a:rPr>
              <a:t> (TRQ) </a:t>
            </a:r>
            <a:r>
              <a:rPr lang="en-US" sz="1700" dirty="0" err="1">
                <a:cs typeface="Arial" pitchFamily="34" charset="0"/>
              </a:rPr>
              <a:t>hàng</a:t>
            </a:r>
            <a:r>
              <a:rPr lang="en-US" sz="1700" dirty="0">
                <a:cs typeface="Arial" pitchFamily="34" charset="0"/>
              </a:rPr>
              <a:t> </a:t>
            </a:r>
            <a:r>
              <a:rPr lang="en-US" sz="1700" dirty="0" err="1">
                <a:cs typeface="Arial" pitchFamily="34" charset="0"/>
              </a:rPr>
              <a:t>năm</a:t>
            </a:r>
            <a:r>
              <a:rPr lang="en-US" sz="1700" dirty="0">
                <a:cs typeface="Arial" pitchFamily="34" charset="0"/>
              </a:rPr>
              <a:t> </a:t>
            </a:r>
            <a:r>
              <a:rPr lang="en-US" sz="1700" dirty="0" err="1">
                <a:cs typeface="Arial" pitchFamily="34" charset="0"/>
              </a:rPr>
              <a:t>với</a:t>
            </a:r>
            <a:r>
              <a:rPr lang="en-US" sz="1700" dirty="0">
                <a:cs typeface="Arial" pitchFamily="34" charset="0"/>
              </a:rPr>
              <a:t> </a:t>
            </a:r>
            <a:r>
              <a:rPr lang="en-US" sz="1700" dirty="0" err="1">
                <a:cs typeface="Arial" pitchFamily="34" charset="0"/>
              </a:rPr>
              <a:t>mức</a:t>
            </a:r>
            <a:r>
              <a:rPr lang="en-US" sz="1700" dirty="0">
                <a:cs typeface="Arial" pitchFamily="34" charset="0"/>
              </a:rPr>
              <a:t> </a:t>
            </a:r>
            <a:r>
              <a:rPr lang="en-US" sz="1700" dirty="0" err="1">
                <a:cs typeface="Arial" pitchFamily="34" charset="0"/>
              </a:rPr>
              <a:t>thuế</a:t>
            </a:r>
            <a:r>
              <a:rPr lang="en-US" sz="1700" dirty="0">
                <a:cs typeface="Arial" pitchFamily="34" charset="0"/>
              </a:rPr>
              <a:t> 0%</a:t>
            </a:r>
            <a:endParaRPr lang="en-US" sz="1700" dirty="0"/>
          </a:p>
        </p:txBody>
      </p:sp>
      <p:sp>
        <p:nvSpPr>
          <p:cNvPr id="4" name="Date Placeholder 3"/>
          <p:cNvSpPr>
            <a:spLocks noGrp="1"/>
          </p:cNvSpPr>
          <p:nvPr>
            <p:ph type="dt" sz="half" idx="2"/>
          </p:nvPr>
        </p:nvSpPr>
        <p:spPr/>
        <p:txBody>
          <a:bodyPr/>
          <a:lstStyle/>
          <a:p>
            <a:pPr algn="l"/>
            <a:r>
              <a:rPr lang="en-US" i="1" dirty="0" err="1"/>
              <a:t>Đỗ</a:t>
            </a:r>
            <a:r>
              <a:rPr lang="en-US" i="1" dirty="0"/>
              <a:t> </a:t>
            </a:r>
            <a:r>
              <a:rPr lang="en-US" i="1" dirty="0" err="1"/>
              <a:t>Tuyết</a:t>
            </a:r>
            <a:r>
              <a:rPr lang="en-US" i="1" dirty="0"/>
              <a:t> Mai</a:t>
            </a:r>
          </a:p>
        </p:txBody>
      </p:sp>
      <p:sp>
        <p:nvSpPr>
          <p:cNvPr id="6" name="Footer Placeholder 5"/>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16</a:t>
            </a:fld>
            <a:endParaRPr lang="en-US" dirty="0"/>
          </a:p>
        </p:txBody>
      </p:sp>
      <p:sp>
        <p:nvSpPr>
          <p:cNvPr id="7" name="Rectangle 6"/>
          <p:cNvSpPr/>
          <p:nvPr/>
        </p:nvSpPr>
        <p:spPr>
          <a:xfrm>
            <a:off x="1066800" y="3657600"/>
            <a:ext cx="7696200" cy="2585323"/>
          </a:xfrm>
          <a:prstGeom prst="rect">
            <a:avLst/>
          </a:prstGeom>
        </p:spPr>
        <p:txBody>
          <a:bodyPr wrap="square">
            <a:spAutoFit/>
          </a:bodyPr>
          <a:lstStyle/>
          <a:p>
            <a:pPr indent="287338">
              <a:spcBef>
                <a:spcPts val="0"/>
              </a:spcBef>
              <a:spcAft>
                <a:spcPts val="0"/>
              </a:spcAft>
              <a:buClr>
                <a:srgbClr val="00B050"/>
              </a:buClr>
              <a:buFont typeface="Wingdings" pitchFamily="2" charset="2"/>
              <a:buChar char="ü"/>
            </a:pPr>
            <a:r>
              <a:rPr lang="en-US" dirty="0" err="1"/>
              <a:t>Doanh</a:t>
            </a:r>
            <a:r>
              <a:rPr lang="en-US" dirty="0"/>
              <a:t> </a:t>
            </a:r>
            <a:r>
              <a:rPr lang="en-US" dirty="0" err="1"/>
              <a:t>nghiệp</a:t>
            </a:r>
            <a:r>
              <a:rPr lang="en-US" dirty="0"/>
              <a:t> </a:t>
            </a:r>
            <a:r>
              <a:rPr lang="en-US" dirty="0" err="1"/>
              <a:t>nông</a:t>
            </a:r>
            <a:r>
              <a:rPr lang="en-US" dirty="0"/>
              <a:t> </a:t>
            </a:r>
            <a:r>
              <a:rPr lang="en-US" dirty="0" err="1"/>
              <a:t>nghiệp</a:t>
            </a:r>
            <a:r>
              <a:rPr lang="en-US" dirty="0"/>
              <a:t> </a:t>
            </a:r>
            <a:r>
              <a:rPr lang="en-US" dirty="0" err="1"/>
              <a:t>được</a:t>
            </a:r>
            <a:r>
              <a:rPr lang="en-US" dirty="0"/>
              <a:t> </a:t>
            </a:r>
            <a:r>
              <a:rPr lang="en-US" dirty="0" err="1"/>
              <a:t>nâng</a:t>
            </a:r>
            <a:r>
              <a:rPr lang="en-US" dirty="0"/>
              <a:t> </a:t>
            </a:r>
            <a:r>
              <a:rPr lang="en-US" dirty="0" err="1"/>
              <a:t>cao</a:t>
            </a:r>
            <a:r>
              <a:rPr lang="en-US" dirty="0"/>
              <a:t> </a:t>
            </a:r>
            <a:r>
              <a:rPr lang="en-US" dirty="0" err="1"/>
              <a:t>năng</a:t>
            </a:r>
            <a:r>
              <a:rPr lang="en-US" dirty="0"/>
              <a:t> </a:t>
            </a:r>
            <a:r>
              <a:rPr lang="en-US" dirty="0" err="1"/>
              <a:t>lực</a:t>
            </a:r>
            <a:r>
              <a:rPr lang="en-US" dirty="0"/>
              <a:t> </a:t>
            </a:r>
            <a:r>
              <a:rPr lang="en-US" dirty="0" err="1"/>
              <a:t>cạnh</a:t>
            </a:r>
            <a:r>
              <a:rPr lang="en-US" dirty="0"/>
              <a:t> </a:t>
            </a:r>
            <a:r>
              <a:rPr lang="en-US" dirty="0" err="1"/>
              <a:t>tranh</a:t>
            </a:r>
            <a:r>
              <a:rPr lang="en-US" dirty="0"/>
              <a:t>, </a:t>
            </a:r>
            <a:r>
              <a:rPr lang="en-US" dirty="0" err="1"/>
              <a:t>năng</a:t>
            </a:r>
            <a:r>
              <a:rPr lang="en-US" dirty="0"/>
              <a:t> </a:t>
            </a:r>
            <a:r>
              <a:rPr lang="en-US" dirty="0" err="1"/>
              <a:t>lực</a:t>
            </a:r>
            <a:r>
              <a:rPr lang="en-US" dirty="0"/>
              <a:t> </a:t>
            </a:r>
            <a:r>
              <a:rPr lang="en-US" dirty="0" err="1"/>
              <a:t>quản</a:t>
            </a:r>
            <a:r>
              <a:rPr lang="en-US" dirty="0"/>
              <a:t> </a:t>
            </a:r>
            <a:r>
              <a:rPr lang="en-US" dirty="0" err="1"/>
              <a:t>lý</a:t>
            </a:r>
            <a:r>
              <a:rPr lang="en-US" dirty="0"/>
              <a:t> </a:t>
            </a:r>
            <a:r>
              <a:rPr lang="en-US" dirty="0" err="1"/>
              <a:t>nhờ</a:t>
            </a:r>
            <a:r>
              <a:rPr lang="en-US" dirty="0"/>
              <a:t> </a:t>
            </a:r>
            <a:r>
              <a:rPr lang="en-US" b="1" dirty="0" err="1"/>
              <a:t>tiếp</a:t>
            </a:r>
            <a:r>
              <a:rPr lang="en-US" b="1" dirty="0"/>
              <a:t> </a:t>
            </a:r>
            <a:r>
              <a:rPr lang="en-US" b="1" dirty="0" err="1"/>
              <a:t>cận</a:t>
            </a:r>
            <a:r>
              <a:rPr lang="en-US" b="1" dirty="0"/>
              <a:t> </a:t>
            </a:r>
            <a:r>
              <a:rPr lang="en-US" b="1" dirty="0" err="1"/>
              <a:t>tốt</a:t>
            </a:r>
            <a:r>
              <a:rPr lang="en-US" b="1" dirty="0"/>
              <a:t> </a:t>
            </a:r>
            <a:r>
              <a:rPr lang="en-US" b="1" dirty="0" err="1"/>
              <a:t>hơn</a:t>
            </a:r>
            <a:r>
              <a:rPr lang="en-US" b="1" dirty="0"/>
              <a:t> </a:t>
            </a:r>
            <a:r>
              <a:rPr lang="en-US" dirty="0" err="1"/>
              <a:t>với</a:t>
            </a:r>
            <a:r>
              <a:rPr lang="en-US" dirty="0"/>
              <a:t> </a:t>
            </a:r>
            <a:r>
              <a:rPr lang="en-US" b="1" dirty="0" err="1"/>
              <a:t>công</a:t>
            </a:r>
            <a:r>
              <a:rPr lang="en-US" b="1" dirty="0"/>
              <a:t> </a:t>
            </a:r>
            <a:r>
              <a:rPr lang="en-US" b="1" dirty="0" err="1"/>
              <a:t>nghệ</a:t>
            </a:r>
            <a:r>
              <a:rPr lang="en-US" b="1" dirty="0"/>
              <a:t> </a:t>
            </a:r>
            <a:r>
              <a:rPr lang="en-US" b="1" dirty="0" err="1"/>
              <a:t>tiến</a:t>
            </a:r>
            <a:r>
              <a:rPr lang="en-US" b="1" dirty="0"/>
              <a:t> </a:t>
            </a:r>
            <a:r>
              <a:rPr lang="en-US" b="1" dirty="0" err="1"/>
              <a:t>tiến</a:t>
            </a:r>
            <a:r>
              <a:rPr lang="en-US" dirty="0"/>
              <a:t>; </a:t>
            </a:r>
            <a:r>
              <a:rPr lang="en-US" dirty="0" err="1"/>
              <a:t>và</a:t>
            </a:r>
            <a:r>
              <a:rPr lang="en-US" dirty="0"/>
              <a:t> </a:t>
            </a:r>
            <a:r>
              <a:rPr lang="en-US" dirty="0" err="1"/>
              <a:t>việc</a:t>
            </a:r>
            <a:r>
              <a:rPr lang="en-US" dirty="0"/>
              <a:t> </a:t>
            </a:r>
            <a:r>
              <a:rPr lang="en-US" b="1" dirty="0" err="1"/>
              <a:t>thu</a:t>
            </a:r>
            <a:r>
              <a:rPr lang="en-US" b="1" dirty="0"/>
              <a:t> </a:t>
            </a:r>
            <a:r>
              <a:rPr lang="en-US" b="1" dirty="0" err="1"/>
              <a:t>hút</a:t>
            </a:r>
            <a:r>
              <a:rPr lang="en-US" b="1" dirty="0"/>
              <a:t> </a:t>
            </a:r>
            <a:r>
              <a:rPr lang="en-US" b="1" dirty="0" err="1"/>
              <a:t>đầu</a:t>
            </a:r>
            <a:r>
              <a:rPr lang="en-US" b="1" dirty="0"/>
              <a:t> </a:t>
            </a:r>
            <a:r>
              <a:rPr lang="en-US" b="1" dirty="0" err="1"/>
              <a:t>tư</a:t>
            </a:r>
            <a:r>
              <a:rPr lang="en-US" b="1" dirty="0"/>
              <a:t> </a:t>
            </a:r>
            <a:r>
              <a:rPr lang="en-US" b="1" dirty="0" err="1"/>
              <a:t>trực</a:t>
            </a:r>
            <a:r>
              <a:rPr lang="en-US" b="1" dirty="0"/>
              <a:t> </a:t>
            </a:r>
            <a:r>
              <a:rPr lang="en-US" b="1" dirty="0" err="1"/>
              <a:t>tiếp</a:t>
            </a:r>
            <a:r>
              <a:rPr lang="en-US" b="1" dirty="0"/>
              <a:t> </a:t>
            </a:r>
            <a:r>
              <a:rPr lang="en-US" dirty="0" err="1"/>
              <a:t>từ</a:t>
            </a:r>
            <a:r>
              <a:rPr lang="en-US" dirty="0"/>
              <a:t> </a:t>
            </a:r>
            <a:r>
              <a:rPr lang="en-US" b="1" dirty="0"/>
              <a:t>EU</a:t>
            </a:r>
            <a:r>
              <a:rPr lang="en-US" dirty="0"/>
              <a:t>;  </a:t>
            </a:r>
            <a:r>
              <a:rPr lang="en-US" dirty="0" err="1"/>
              <a:t>Khuyến</a:t>
            </a:r>
            <a:r>
              <a:rPr lang="en-US" dirty="0"/>
              <a:t> </a:t>
            </a:r>
            <a:r>
              <a:rPr lang="en-US" dirty="0" err="1"/>
              <a:t>khích</a:t>
            </a:r>
            <a:r>
              <a:rPr lang="en-US" dirty="0"/>
              <a:t> </a:t>
            </a:r>
            <a:r>
              <a:rPr lang="en-US" dirty="0" err="1"/>
              <a:t>được</a:t>
            </a:r>
            <a:r>
              <a:rPr lang="en-US" dirty="0"/>
              <a:t> </a:t>
            </a:r>
            <a:r>
              <a:rPr lang="en-US" dirty="0" err="1"/>
              <a:t>các</a:t>
            </a:r>
            <a:r>
              <a:rPr lang="en-US" dirty="0"/>
              <a:t> </a:t>
            </a:r>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công</a:t>
            </a:r>
            <a:r>
              <a:rPr lang="en-US" dirty="0"/>
              <a:t> </a:t>
            </a:r>
            <a:r>
              <a:rPr lang="en-US" dirty="0" err="1"/>
              <a:t>nghệ</a:t>
            </a:r>
            <a:r>
              <a:rPr lang="en-US" dirty="0"/>
              <a:t> </a:t>
            </a:r>
            <a:r>
              <a:rPr lang="en-US" dirty="0" err="1"/>
              <a:t>cao</a:t>
            </a:r>
            <a:r>
              <a:rPr lang="en-US" dirty="0"/>
              <a:t> </a:t>
            </a:r>
            <a:r>
              <a:rPr lang="en-US" dirty="0" err="1"/>
              <a:t>công</a:t>
            </a:r>
            <a:r>
              <a:rPr lang="en-US" dirty="0"/>
              <a:t> </a:t>
            </a:r>
            <a:r>
              <a:rPr lang="en-US" dirty="0" err="1"/>
              <a:t>nghệ</a:t>
            </a:r>
            <a:r>
              <a:rPr lang="en-US" dirty="0"/>
              <a:t> </a:t>
            </a:r>
            <a:r>
              <a:rPr lang="en-US" dirty="0" err="1"/>
              <a:t>sạch</a:t>
            </a:r>
            <a:r>
              <a:rPr lang="en-US" dirty="0"/>
              <a:t> </a:t>
            </a:r>
            <a:r>
              <a:rPr lang="en-US" dirty="0" err="1"/>
              <a:t>vào</a:t>
            </a:r>
            <a:r>
              <a:rPr lang="en-US" dirty="0"/>
              <a:t> </a:t>
            </a:r>
            <a:r>
              <a:rPr lang="en-US" dirty="0" err="1"/>
              <a:t>lĩnh</a:t>
            </a:r>
            <a:r>
              <a:rPr lang="en-US" dirty="0"/>
              <a:t> </a:t>
            </a:r>
            <a:r>
              <a:rPr lang="en-US" dirty="0" err="1"/>
              <a:t>vực</a:t>
            </a:r>
            <a:r>
              <a:rPr lang="en-US" dirty="0"/>
              <a:t> </a:t>
            </a:r>
            <a:r>
              <a:rPr lang="en-US" b="1" dirty="0" err="1"/>
              <a:t>chế</a:t>
            </a:r>
            <a:r>
              <a:rPr lang="en-US" b="1" dirty="0"/>
              <a:t> </a:t>
            </a:r>
            <a:r>
              <a:rPr lang="en-US" b="1" dirty="0" err="1"/>
              <a:t>biến</a:t>
            </a:r>
            <a:r>
              <a:rPr lang="en-US" b="1" dirty="0"/>
              <a:t> </a:t>
            </a:r>
            <a:r>
              <a:rPr lang="en-US" b="1" dirty="0" err="1"/>
              <a:t>nông</a:t>
            </a:r>
            <a:r>
              <a:rPr lang="en-US" b="1" dirty="0"/>
              <a:t> </a:t>
            </a:r>
            <a:r>
              <a:rPr lang="en-US" b="1" dirty="0" err="1"/>
              <a:t>sản</a:t>
            </a:r>
            <a:r>
              <a:rPr lang="en-US" b="1" dirty="0"/>
              <a:t> </a:t>
            </a:r>
            <a:r>
              <a:rPr lang="en-US" dirty="0" err="1"/>
              <a:t>để</a:t>
            </a:r>
            <a:r>
              <a:rPr lang="en-US" dirty="0"/>
              <a:t> </a:t>
            </a:r>
            <a:r>
              <a:rPr lang="en-US" dirty="0" err="1"/>
              <a:t>tạo</a:t>
            </a:r>
            <a:r>
              <a:rPr lang="en-US" dirty="0"/>
              <a:t> </a:t>
            </a:r>
            <a:r>
              <a:rPr lang="en-US" dirty="0" err="1"/>
              <a:t>ra</a:t>
            </a:r>
            <a:r>
              <a:rPr lang="en-US" dirty="0"/>
              <a:t> </a:t>
            </a:r>
            <a:r>
              <a:rPr lang="en-US" dirty="0" err="1"/>
              <a:t>các</a:t>
            </a:r>
            <a:r>
              <a:rPr lang="en-US" dirty="0"/>
              <a:t> </a:t>
            </a:r>
            <a:r>
              <a:rPr lang="en-US" b="1" dirty="0" err="1"/>
              <a:t>sản</a:t>
            </a:r>
            <a:r>
              <a:rPr lang="en-US" b="1" dirty="0"/>
              <a:t> </a:t>
            </a:r>
            <a:r>
              <a:rPr lang="en-US" b="1" dirty="0" err="1"/>
              <a:t>phẩm</a:t>
            </a:r>
            <a:r>
              <a:rPr lang="en-US" b="1" dirty="0"/>
              <a:t> </a:t>
            </a:r>
            <a:r>
              <a:rPr lang="en-US" dirty="0" err="1"/>
              <a:t>đảm</a:t>
            </a:r>
            <a:r>
              <a:rPr lang="en-US" dirty="0"/>
              <a:t> </a:t>
            </a:r>
            <a:r>
              <a:rPr lang="en-US" dirty="0" err="1"/>
              <a:t>bảo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về</a:t>
            </a:r>
            <a:r>
              <a:rPr lang="en-US" dirty="0"/>
              <a:t> </a:t>
            </a:r>
            <a:r>
              <a:rPr lang="en-US" dirty="0" err="1"/>
              <a:t>chất</a:t>
            </a:r>
            <a:r>
              <a:rPr lang="en-US" dirty="0"/>
              <a:t> </a:t>
            </a:r>
            <a:r>
              <a:rPr lang="en-US" dirty="0" err="1"/>
              <a:t>lượng</a:t>
            </a:r>
            <a:r>
              <a:rPr lang="en-US" dirty="0"/>
              <a:t>, </a:t>
            </a:r>
            <a:r>
              <a:rPr lang="en-US" b="1" dirty="0" err="1"/>
              <a:t>tiêu</a:t>
            </a:r>
            <a:r>
              <a:rPr lang="en-US" b="1" dirty="0"/>
              <a:t> </a:t>
            </a:r>
            <a:r>
              <a:rPr lang="en-US" b="1" dirty="0" err="1"/>
              <a:t>chuẩn</a:t>
            </a:r>
            <a:r>
              <a:rPr lang="en-US" b="1" dirty="0"/>
              <a:t> </a:t>
            </a:r>
            <a:r>
              <a:rPr lang="en-US" b="1" dirty="0" err="1"/>
              <a:t>của</a:t>
            </a:r>
            <a:r>
              <a:rPr lang="en-US" b="1" dirty="0"/>
              <a:t> EU</a:t>
            </a:r>
          </a:p>
          <a:p>
            <a:pPr indent="287338">
              <a:spcBef>
                <a:spcPts val="0"/>
              </a:spcBef>
              <a:spcAft>
                <a:spcPts val="0"/>
              </a:spcAft>
              <a:buClr>
                <a:srgbClr val="00B050"/>
              </a:buClr>
              <a:buFont typeface="Wingdings" pitchFamily="2" charset="2"/>
              <a:buChar char="ü"/>
            </a:pPr>
            <a:r>
              <a:rPr lang="en-US" dirty="0"/>
              <a:t>Do </a:t>
            </a:r>
            <a:r>
              <a:rPr lang="en-US" dirty="0" err="1"/>
              <a:t>xu</a:t>
            </a:r>
            <a:r>
              <a:rPr lang="en-US" dirty="0"/>
              <a:t> </a:t>
            </a:r>
            <a:r>
              <a:rPr lang="en-US" dirty="0" err="1"/>
              <a:t>hướng</a:t>
            </a:r>
            <a:r>
              <a:rPr lang="en-US" dirty="0"/>
              <a:t> </a:t>
            </a:r>
            <a:r>
              <a:rPr lang="en-US" dirty="0" err="1"/>
              <a:t>ngày</a:t>
            </a:r>
            <a:r>
              <a:rPr lang="en-US" dirty="0"/>
              <a:t> </a:t>
            </a:r>
            <a:r>
              <a:rPr lang="en-US" dirty="0" err="1"/>
              <a:t>càng</a:t>
            </a:r>
            <a:r>
              <a:rPr lang="en-US" dirty="0"/>
              <a:t> </a:t>
            </a:r>
            <a:r>
              <a:rPr lang="en-US" dirty="0" err="1"/>
              <a:t>nhiều</a:t>
            </a:r>
            <a:r>
              <a:rPr lang="en-US" dirty="0"/>
              <a:t> </a:t>
            </a:r>
            <a:r>
              <a:rPr lang="en-US" b="1" dirty="0" err="1"/>
              <a:t>người</a:t>
            </a:r>
            <a:r>
              <a:rPr lang="en-US" b="1" dirty="0"/>
              <a:t> </a:t>
            </a:r>
            <a:r>
              <a:rPr lang="en-US" b="1" dirty="0" err="1"/>
              <a:t>tiêu</a:t>
            </a:r>
            <a:r>
              <a:rPr lang="en-US" b="1" dirty="0"/>
              <a:t> </a:t>
            </a:r>
            <a:r>
              <a:rPr lang="en-US" b="1" dirty="0" err="1"/>
              <a:t>dùng</a:t>
            </a:r>
            <a:r>
              <a:rPr lang="en-US" b="1" dirty="0"/>
              <a:t> EU </a:t>
            </a:r>
            <a:r>
              <a:rPr lang="en-US" dirty="0" err="1"/>
              <a:t>thích</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b="1" dirty="0" err="1"/>
              <a:t>sản</a:t>
            </a:r>
            <a:r>
              <a:rPr lang="en-US" b="1" dirty="0"/>
              <a:t> </a:t>
            </a:r>
            <a:r>
              <a:rPr lang="en-US" b="1" dirty="0" err="1"/>
              <a:t>phẩm</a:t>
            </a:r>
            <a:r>
              <a:rPr lang="en-US" b="1" dirty="0"/>
              <a:t> </a:t>
            </a:r>
            <a:r>
              <a:rPr lang="en-US" dirty="0" err="1"/>
              <a:t>thực</a:t>
            </a:r>
            <a:r>
              <a:rPr lang="en-US" dirty="0"/>
              <a:t> </a:t>
            </a:r>
            <a:r>
              <a:rPr lang="en-US" dirty="0" err="1"/>
              <a:t>phẩm</a:t>
            </a:r>
            <a:r>
              <a:rPr lang="en-US" dirty="0"/>
              <a:t> </a:t>
            </a:r>
            <a:r>
              <a:rPr lang="en-US" b="1" dirty="0" err="1"/>
              <a:t>được</a:t>
            </a:r>
            <a:r>
              <a:rPr lang="en-US" b="1" dirty="0"/>
              <a:t> </a:t>
            </a:r>
            <a:r>
              <a:rPr lang="en-US" b="1" dirty="0" err="1"/>
              <a:t>sản</a:t>
            </a:r>
            <a:r>
              <a:rPr lang="en-US" b="1" dirty="0"/>
              <a:t> </a:t>
            </a:r>
            <a:r>
              <a:rPr lang="en-US" b="1" dirty="0" err="1"/>
              <a:t>xuất</a:t>
            </a:r>
            <a:r>
              <a:rPr lang="en-US" b="1" dirty="0"/>
              <a:t> </a:t>
            </a:r>
            <a:r>
              <a:rPr lang="en-US" b="1" dirty="0" err="1"/>
              <a:t>và</a:t>
            </a:r>
            <a:r>
              <a:rPr lang="en-US" b="1" dirty="0"/>
              <a:t> </a:t>
            </a:r>
            <a:r>
              <a:rPr lang="en-US" b="1" dirty="0" err="1"/>
              <a:t>chế</a:t>
            </a:r>
            <a:r>
              <a:rPr lang="en-US" b="1" dirty="0"/>
              <a:t> </a:t>
            </a:r>
            <a:r>
              <a:rPr lang="en-US" b="1" dirty="0" err="1"/>
              <a:t>biến</a:t>
            </a:r>
            <a:r>
              <a:rPr lang="en-US" b="1" dirty="0"/>
              <a:t> </a:t>
            </a:r>
            <a:r>
              <a:rPr lang="en-US" b="1" dirty="0" err="1"/>
              <a:t>bằng</a:t>
            </a:r>
            <a:r>
              <a:rPr lang="en-US" b="1" dirty="0"/>
              <a:t> </a:t>
            </a:r>
            <a:r>
              <a:rPr lang="en-US" b="1" dirty="0" err="1"/>
              <a:t>phương</a:t>
            </a:r>
            <a:r>
              <a:rPr lang="en-US" b="1" dirty="0"/>
              <a:t> </a:t>
            </a:r>
            <a:r>
              <a:rPr lang="en-US" b="1" dirty="0" err="1"/>
              <a:t>pháp</a:t>
            </a:r>
            <a:r>
              <a:rPr lang="en-US" b="1" dirty="0"/>
              <a:t> </a:t>
            </a:r>
            <a:r>
              <a:rPr lang="en-US" b="1" dirty="0" err="1"/>
              <a:t>tự</a:t>
            </a:r>
            <a:r>
              <a:rPr lang="en-US" b="1" dirty="0"/>
              <a:t> </a:t>
            </a:r>
            <a:r>
              <a:rPr lang="en-US" b="1" dirty="0" err="1"/>
              <a:t>nhiên</a:t>
            </a:r>
            <a:r>
              <a:rPr lang="en-US" b="1" dirty="0"/>
              <a:t> </a:t>
            </a:r>
            <a:r>
              <a:rPr lang="en-US" dirty="0" err="1"/>
              <a:t>như</a:t>
            </a:r>
            <a:r>
              <a:rPr lang="en-US" dirty="0"/>
              <a:t> </a:t>
            </a:r>
            <a:r>
              <a:rPr lang="en-US" dirty="0" err="1"/>
              <a:t>các</a:t>
            </a:r>
            <a:r>
              <a:rPr lang="en-US" b="1" dirty="0"/>
              <a:t> </a:t>
            </a:r>
            <a:r>
              <a:rPr lang="en-US" b="1" dirty="0" err="1"/>
              <a:t>sản</a:t>
            </a:r>
            <a:r>
              <a:rPr lang="en-US" b="1" dirty="0"/>
              <a:t> </a:t>
            </a:r>
            <a:r>
              <a:rPr lang="en-US" b="1" dirty="0" err="1"/>
              <a:t>phẩm</a:t>
            </a:r>
            <a:r>
              <a:rPr lang="en-US" b="1" dirty="0"/>
              <a:t> </a:t>
            </a:r>
            <a:r>
              <a:rPr lang="en-US" b="1" dirty="0" err="1"/>
              <a:t>hữu</a:t>
            </a:r>
            <a:r>
              <a:rPr lang="en-US" b="1" dirty="0"/>
              <a:t> </a:t>
            </a:r>
            <a:r>
              <a:rPr lang="en-US" b="1" dirty="0" err="1"/>
              <a:t>cơ</a:t>
            </a:r>
            <a:r>
              <a:rPr lang="en-US" dirty="0"/>
              <a:t>. </a:t>
            </a:r>
            <a:r>
              <a:rPr lang="en-US" dirty="0" err="1"/>
              <a:t>Đây</a:t>
            </a:r>
            <a:r>
              <a:rPr lang="en-US" dirty="0"/>
              <a:t> </a:t>
            </a:r>
            <a:r>
              <a:rPr lang="en-US" dirty="0" err="1"/>
              <a:t>là</a:t>
            </a:r>
            <a:r>
              <a:rPr lang="en-US" dirty="0"/>
              <a:t> </a:t>
            </a:r>
            <a:r>
              <a:rPr lang="en-US" dirty="0" err="1"/>
              <a:t>cơ</a:t>
            </a:r>
            <a:r>
              <a:rPr lang="en-US" dirty="0"/>
              <a:t> </a:t>
            </a:r>
            <a:r>
              <a:rPr lang="en-US" dirty="0" err="1"/>
              <a:t>hội</a:t>
            </a:r>
            <a:r>
              <a:rPr lang="en-US" dirty="0"/>
              <a:t> </a:t>
            </a:r>
            <a:r>
              <a:rPr lang="en-US" dirty="0" err="1"/>
              <a:t>tốt</a:t>
            </a:r>
            <a:r>
              <a:rPr lang="en-US" dirty="0"/>
              <a:t> </a:t>
            </a:r>
            <a:r>
              <a:rPr lang="en-US" dirty="0" err="1"/>
              <a:t>để</a:t>
            </a:r>
            <a:r>
              <a:rPr lang="en-US" dirty="0"/>
              <a:t> </a:t>
            </a:r>
            <a:r>
              <a:rPr lang="en-US" dirty="0" err="1"/>
              <a:t>triển</a:t>
            </a:r>
            <a:r>
              <a:rPr lang="en-US" dirty="0"/>
              <a:t> </a:t>
            </a:r>
            <a:r>
              <a:rPr lang="en-US" dirty="0" err="1"/>
              <a:t>khai</a:t>
            </a:r>
            <a:r>
              <a:rPr lang="en-US" dirty="0"/>
              <a:t> </a:t>
            </a:r>
            <a:r>
              <a:rPr lang="en-US" dirty="0" err="1"/>
              <a:t>nhanh</a:t>
            </a:r>
            <a:r>
              <a:rPr lang="en-US" dirty="0"/>
              <a:t> </a:t>
            </a:r>
            <a:r>
              <a:rPr lang="en-US" dirty="0" err="1"/>
              <a:t>đề</a:t>
            </a:r>
            <a:r>
              <a:rPr lang="en-US" dirty="0"/>
              <a:t> </a:t>
            </a:r>
            <a:r>
              <a:rPr lang="en-US" dirty="0" err="1"/>
              <a:t>án</a:t>
            </a:r>
            <a:r>
              <a:rPr lang="en-US" dirty="0"/>
              <a:t> </a:t>
            </a:r>
            <a:r>
              <a:rPr lang="en-US" dirty="0" err="1"/>
              <a:t>phát</a:t>
            </a:r>
            <a:r>
              <a:rPr lang="en-US" dirty="0"/>
              <a:t> </a:t>
            </a:r>
            <a:r>
              <a:rPr lang="en-US" dirty="0" err="1"/>
              <a:t>triển</a:t>
            </a:r>
            <a:r>
              <a:rPr lang="en-US" dirty="0"/>
              <a:t> </a:t>
            </a:r>
            <a:r>
              <a:rPr lang="en-US" dirty="0" err="1"/>
              <a:t>nông</a:t>
            </a:r>
            <a:r>
              <a:rPr lang="en-US" dirty="0"/>
              <a:t> </a:t>
            </a:r>
            <a:r>
              <a:rPr lang="en-US" dirty="0" err="1"/>
              <a:t>nghiệp</a:t>
            </a:r>
            <a:r>
              <a:rPr lang="en-US" dirty="0"/>
              <a:t> </a:t>
            </a:r>
            <a:r>
              <a:rPr lang="en-US" dirty="0" err="1"/>
              <a:t>hữu</a:t>
            </a:r>
            <a:r>
              <a:rPr lang="en-US" dirty="0"/>
              <a:t> </a:t>
            </a:r>
            <a:r>
              <a:rPr lang="en-US" dirty="0" err="1"/>
              <a:t>cơ</a:t>
            </a:r>
            <a:r>
              <a:rPr lang="en-US" dirty="0"/>
              <a:t> </a:t>
            </a:r>
            <a:r>
              <a:rPr lang="en-US" dirty="0" err="1"/>
              <a:t>vừa</a:t>
            </a:r>
            <a:r>
              <a:rPr lang="en-US" dirty="0"/>
              <a:t> </a:t>
            </a:r>
            <a:r>
              <a:rPr lang="en-US" dirty="0" err="1"/>
              <a:t>được</a:t>
            </a:r>
            <a:r>
              <a:rPr lang="en-US" dirty="0"/>
              <a:t> </a:t>
            </a:r>
            <a:r>
              <a:rPr lang="en-US" dirty="0" err="1"/>
              <a:t>Chính</a:t>
            </a:r>
            <a:r>
              <a:rPr lang="en-US" dirty="0"/>
              <a:t> </a:t>
            </a:r>
            <a:r>
              <a:rPr lang="en-US" dirty="0" err="1"/>
              <a:t>phủ</a:t>
            </a:r>
            <a:r>
              <a:rPr lang="en-US" dirty="0"/>
              <a:t> </a:t>
            </a:r>
            <a:r>
              <a:rPr lang="en-US" dirty="0" err="1"/>
              <a:t>phê</a:t>
            </a:r>
            <a:r>
              <a:rPr lang="en-US" dirty="0"/>
              <a:t> </a:t>
            </a:r>
            <a:r>
              <a:rPr lang="en-US" dirty="0" err="1"/>
              <a:t>duyệt</a:t>
            </a:r>
            <a:r>
              <a:rPr lang="en-US" dirty="0"/>
              <a:t> (</a:t>
            </a:r>
            <a:r>
              <a:rPr lang="vi-VN" i="1" dirty="0"/>
              <a:t>Quyết định 885/QĐ-TTg 2020</a:t>
            </a:r>
            <a:r>
              <a:rPr lang="en-US" dirty="0"/>
              <a:t>).</a:t>
            </a:r>
          </a:p>
        </p:txBody>
      </p:sp>
      <p:graphicFrame>
        <p:nvGraphicFramePr>
          <p:cNvPr id="8" name="Table 7"/>
          <p:cNvGraphicFramePr>
            <a:graphicFrameLocks noGrp="1"/>
          </p:cNvGraphicFramePr>
          <p:nvPr/>
        </p:nvGraphicFramePr>
        <p:xfrm>
          <a:off x="1066800" y="1474113"/>
          <a:ext cx="2362200" cy="1693508"/>
        </p:xfrm>
        <a:graphic>
          <a:graphicData uri="http://schemas.openxmlformats.org/drawingml/2006/table">
            <a:tbl>
              <a:tblPr>
                <a:tableStyleId>{2D5ABB26-0587-4C30-8999-92F81FD0307C}</a:tableStyleId>
              </a:tblPr>
              <a:tblGrid>
                <a:gridCol w="1031866">
                  <a:extLst>
                    <a:ext uri="{9D8B030D-6E8A-4147-A177-3AD203B41FA5}">
                      <a16:colId xmlns="" xmlns:a16="http://schemas.microsoft.com/office/drawing/2014/main" val="20000"/>
                    </a:ext>
                  </a:extLst>
                </a:gridCol>
                <a:gridCol w="1330334">
                  <a:extLst>
                    <a:ext uri="{9D8B030D-6E8A-4147-A177-3AD203B41FA5}">
                      <a16:colId xmlns="" xmlns:a16="http://schemas.microsoft.com/office/drawing/2014/main" val="20001"/>
                    </a:ext>
                  </a:extLst>
                </a:gridCol>
              </a:tblGrid>
              <a:tr h="245019">
                <a:tc>
                  <a:txBody>
                    <a:bodyPr/>
                    <a:lstStyle/>
                    <a:p>
                      <a:pPr marL="0" marR="0">
                        <a:lnSpc>
                          <a:spcPct val="115000"/>
                        </a:lnSpc>
                        <a:spcBef>
                          <a:spcPts val="0"/>
                        </a:spcBef>
                        <a:spcAft>
                          <a:spcPts val="0"/>
                        </a:spcAft>
                      </a:pPr>
                      <a:r>
                        <a:rPr lang="en-US" sz="1400" b="1" dirty="0" err="1"/>
                        <a:t>Mặt</a:t>
                      </a:r>
                      <a:r>
                        <a:rPr lang="en-US" sz="1400" b="1" dirty="0"/>
                        <a:t> </a:t>
                      </a:r>
                      <a:r>
                        <a:rPr lang="en-US" sz="1400" b="1" dirty="0" err="1"/>
                        <a:t>hàng</a:t>
                      </a:r>
                      <a:endParaRPr lang="en-US" sz="1200" b="1" dirty="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T w="12700" cap="flat" cmpd="sng" algn="ctr">
                      <a:solidFill>
                        <a:schemeClr val="accent1"/>
                      </a:solidFill>
                      <a:prstDash val="sysDashDot"/>
                      <a:round/>
                      <a:headEnd type="none" w="med" len="med"/>
                      <a:tailEnd type="none" w="med" len="med"/>
                    </a:lnT>
                    <a:solidFill>
                      <a:schemeClr val="accent2">
                        <a:lumMod val="20000"/>
                        <a:lumOff val="80000"/>
                      </a:schemeClr>
                    </a:solidFill>
                  </a:tcPr>
                </a:tc>
                <a:tc>
                  <a:txBody>
                    <a:bodyPr/>
                    <a:lstStyle/>
                    <a:p>
                      <a:pPr marL="0" marR="0">
                        <a:lnSpc>
                          <a:spcPct val="115000"/>
                        </a:lnSpc>
                        <a:spcBef>
                          <a:spcPts val="0"/>
                        </a:spcBef>
                        <a:spcAft>
                          <a:spcPts val="0"/>
                        </a:spcAft>
                      </a:pPr>
                      <a:r>
                        <a:rPr lang="en-US" sz="1400" b="1" dirty="0" err="1"/>
                        <a:t>Hạn</a:t>
                      </a:r>
                      <a:r>
                        <a:rPr lang="en-US" sz="1400" b="1" dirty="0"/>
                        <a:t> </a:t>
                      </a:r>
                      <a:r>
                        <a:rPr lang="en-US" sz="1400" b="1" dirty="0" err="1"/>
                        <a:t>ngạch</a:t>
                      </a:r>
                      <a:r>
                        <a:rPr lang="en-US" sz="1400" b="1" dirty="0"/>
                        <a:t> (</a:t>
                      </a:r>
                      <a:r>
                        <a:rPr lang="en-US" sz="1400" b="1" dirty="0" err="1"/>
                        <a:t>tấn</a:t>
                      </a:r>
                      <a:r>
                        <a:rPr lang="en-US" sz="1400" b="1" dirty="0"/>
                        <a:t>)</a:t>
                      </a:r>
                      <a:endParaRPr lang="en-US" sz="1200" b="1" dirty="0">
                        <a:latin typeface="Calibri"/>
                        <a:ea typeface="Calibri"/>
                        <a:cs typeface="Times New Roman"/>
                      </a:endParaRPr>
                    </a:p>
                  </a:txBody>
                  <a:tcPr marL="68580" marR="68580" marT="0" marB="0">
                    <a:lnR w="12700" cap="flat" cmpd="sng" algn="ctr">
                      <a:solidFill>
                        <a:schemeClr val="accent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solidFill>
                      <a:schemeClr val="accent2">
                        <a:lumMod val="20000"/>
                        <a:lumOff val="80000"/>
                      </a:schemeClr>
                    </a:solidFill>
                  </a:tcPr>
                </a:tc>
                <a:extLst>
                  <a:ext uri="{0D108BD9-81ED-4DB2-BD59-A6C34878D82A}">
                    <a16:rowId xmlns="" xmlns:a16="http://schemas.microsoft.com/office/drawing/2014/main" val="10000"/>
                  </a:ext>
                </a:extLst>
              </a:tr>
              <a:tr h="300695">
                <a:tc>
                  <a:txBody>
                    <a:bodyPr/>
                    <a:lstStyle/>
                    <a:p>
                      <a:pPr marL="0" marR="0">
                        <a:lnSpc>
                          <a:spcPct val="115000"/>
                        </a:lnSpc>
                        <a:spcBef>
                          <a:spcPts val="0"/>
                        </a:spcBef>
                        <a:spcAft>
                          <a:spcPts val="0"/>
                        </a:spcAft>
                      </a:pPr>
                      <a:r>
                        <a:rPr lang="en-US" sz="1400"/>
                        <a:t>Tỏi</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tcPr>
                </a:tc>
                <a:tc>
                  <a:txBody>
                    <a:bodyPr/>
                    <a:lstStyle/>
                    <a:p>
                      <a:pPr marL="0" marR="0" algn="r">
                        <a:lnSpc>
                          <a:spcPct val="115000"/>
                        </a:lnSpc>
                        <a:spcBef>
                          <a:spcPts val="0"/>
                        </a:spcBef>
                        <a:spcAft>
                          <a:spcPts val="0"/>
                        </a:spcAft>
                      </a:pPr>
                      <a:r>
                        <a:rPr lang="en-US" sz="1400"/>
                        <a:t>400</a:t>
                      </a:r>
                      <a:endParaRPr lang="en-US" sz="1200">
                        <a:latin typeface="Calibri"/>
                        <a:ea typeface="Calibri"/>
                        <a:cs typeface="Times New Roman"/>
                      </a:endParaRPr>
                    </a:p>
                  </a:txBody>
                  <a:tcPr marL="68580" marR="68580" marT="0" marB="0">
                    <a:lnR w="12700" cap="flat" cmpd="sng" algn="ctr">
                      <a:solidFill>
                        <a:schemeClr val="accent1"/>
                      </a:solidFill>
                      <a:prstDash val="sysDashDot"/>
                      <a:round/>
                      <a:headEnd type="none" w="med" len="med"/>
                      <a:tailEnd type="none" w="med" len="med"/>
                    </a:lnR>
                  </a:tcPr>
                </a:tc>
                <a:extLst>
                  <a:ext uri="{0D108BD9-81ED-4DB2-BD59-A6C34878D82A}">
                    <a16:rowId xmlns="" xmlns:a16="http://schemas.microsoft.com/office/drawing/2014/main" val="10001"/>
                  </a:ext>
                </a:extLst>
              </a:tr>
              <a:tr h="300695">
                <a:tc>
                  <a:txBody>
                    <a:bodyPr/>
                    <a:lstStyle/>
                    <a:p>
                      <a:pPr marL="0" marR="0">
                        <a:lnSpc>
                          <a:spcPct val="115000"/>
                        </a:lnSpc>
                        <a:spcBef>
                          <a:spcPts val="0"/>
                        </a:spcBef>
                        <a:spcAft>
                          <a:spcPts val="0"/>
                        </a:spcAft>
                      </a:pPr>
                      <a:r>
                        <a:rPr lang="en-US" sz="1400" dirty="0" err="1"/>
                        <a:t>Ngô</a:t>
                      </a:r>
                      <a:r>
                        <a:rPr lang="en-US" sz="1400" dirty="0"/>
                        <a:t> </a:t>
                      </a:r>
                      <a:r>
                        <a:rPr lang="en-US" sz="1400" dirty="0" err="1"/>
                        <a:t>ngọt</a:t>
                      </a:r>
                      <a:endParaRPr lang="en-US" sz="1200" dirty="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tcPr>
                </a:tc>
                <a:tc>
                  <a:txBody>
                    <a:bodyPr/>
                    <a:lstStyle/>
                    <a:p>
                      <a:pPr marL="0" marR="0" algn="r">
                        <a:lnSpc>
                          <a:spcPct val="115000"/>
                        </a:lnSpc>
                        <a:spcBef>
                          <a:spcPts val="0"/>
                        </a:spcBef>
                        <a:spcAft>
                          <a:spcPts val="0"/>
                        </a:spcAft>
                      </a:pPr>
                      <a:r>
                        <a:rPr lang="en-US" sz="1400"/>
                        <a:t>5.000</a:t>
                      </a:r>
                      <a:endParaRPr lang="en-US" sz="1200">
                        <a:latin typeface="Calibri"/>
                        <a:ea typeface="Calibri"/>
                        <a:cs typeface="Times New Roman"/>
                      </a:endParaRPr>
                    </a:p>
                  </a:txBody>
                  <a:tcPr marL="68580" marR="68580" marT="0" marB="0">
                    <a:lnR w="12700" cap="flat" cmpd="sng" algn="ctr">
                      <a:solidFill>
                        <a:schemeClr val="accent1"/>
                      </a:solidFill>
                      <a:prstDash val="sysDashDot"/>
                      <a:round/>
                      <a:headEnd type="none" w="med" len="med"/>
                      <a:tailEnd type="none" w="med" len="med"/>
                    </a:lnR>
                  </a:tcPr>
                </a:tc>
                <a:extLst>
                  <a:ext uri="{0D108BD9-81ED-4DB2-BD59-A6C34878D82A}">
                    <a16:rowId xmlns="" xmlns:a16="http://schemas.microsoft.com/office/drawing/2014/main" val="10002"/>
                  </a:ext>
                </a:extLst>
              </a:tr>
              <a:tr h="300695">
                <a:tc>
                  <a:txBody>
                    <a:bodyPr/>
                    <a:lstStyle/>
                    <a:p>
                      <a:pPr marL="0" marR="0">
                        <a:lnSpc>
                          <a:spcPct val="115000"/>
                        </a:lnSpc>
                        <a:spcBef>
                          <a:spcPts val="0"/>
                        </a:spcBef>
                        <a:spcAft>
                          <a:spcPts val="0"/>
                        </a:spcAft>
                      </a:pPr>
                      <a:r>
                        <a:rPr lang="en-US" sz="1400"/>
                        <a:t>Tinh bột sắn</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tcPr>
                </a:tc>
                <a:tc>
                  <a:txBody>
                    <a:bodyPr/>
                    <a:lstStyle/>
                    <a:p>
                      <a:pPr marL="0" marR="0" algn="r">
                        <a:lnSpc>
                          <a:spcPct val="115000"/>
                        </a:lnSpc>
                        <a:spcBef>
                          <a:spcPts val="0"/>
                        </a:spcBef>
                        <a:spcAft>
                          <a:spcPts val="0"/>
                        </a:spcAft>
                      </a:pPr>
                      <a:r>
                        <a:rPr lang="en-US" sz="1400" dirty="0"/>
                        <a:t>30.000</a:t>
                      </a:r>
                      <a:endParaRPr lang="en-US" sz="1200" dirty="0">
                        <a:latin typeface="Calibri"/>
                        <a:ea typeface="Calibri"/>
                        <a:cs typeface="Times New Roman"/>
                      </a:endParaRPr>
                    </a:p>
                  </a:txBody>
                  <a:tcPr marL="68580" marR="68580" marT="0" marB="0">
                    <a:lnR w="12700" cap="flat" cmpd="sng" algn="ctr">
                      <a:solidFill>
                        <a:schemeClr val="accent1"/>
                      </a:solidFill>
                      <a:prstDash val="sysDashDot"/>
                      <a:round/>
                      <a:headEnd type="none" w="med" len="med"/>
                      <a:tailEnd type="none" w="med" len="med"/>
                    </a:lnR>
                  </a:tcPr>
                </a:tc>
                <a:extLst>
                  <a:ext uri="{0D108BD9-81ED-4DB2-BD59-A6C34878D82A}">
                    <a16:rowId xmlns="" xmlns:a16="http://schemas.microsoft.com/office/drawing/2014/main" val="10003"/>
                  </a:ext>
                </a:extLst>
              </a:tr>
              <a:tr h="300695">
                <a:tc>
                  <a:txBody>
                    <a:bodyPr/>
                    <a:lstStyle/>
                    <a:p>
                      <a:pPr marL="0" marR="0">
                        <a:lnSpc>
                          <a:spcPct val="115000"/>
                        </a:lnSpc>
                        <a:spcBef>
                          <a:spcPts val="0"/>
                        </a:spcBef>
                        <a:spcAft>
                          <a:spcPts val="0"/>
                        </a:spcAft>
                      </a:pPr>
                      <a:r>
                        <a:rPr lang="en-US" sz="1400"/>
                        <a:t>Etanol</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B w="12700" cap="flat" cmpd="sng" algn="ctr">
                      <a:solidFill>
                        <a:schemeClr val="accent1"/>
                      </a:solidFill>
                      <a:prstDash val="sysDashDot"/>
                      <a:round/>
                      <a:headEnd type="none" w="med" len="med"/>
                      <a:tailEnd type="none" w="med" len="med"/>
                    </a:lnB>
                  </a:tcPr>
                </a:tc>
                <a:tc>
                  <a:txBody>
                    <a:bodyPr/>
                    <a:lstStyle/>
                    <a:p>
                      <a:pPr marL="0" marR="0" algn="r">
                        <a:lnSpc>
                          <a:spcPct val="115000"/>
                        </a:lnSpc>
                        <a:spcBef>
                          <a:spcPts val="0"/>
                        </a:spcBef>
                        <a:spcAft>
                          <a:spcPts val="0"/>
                        </a:spcAft>
                      </a:pPr>
                      <a:r>
                        <a:rPr lang="en-US" sz="1400" dirty="0"/>
                        <a:t>1.000</a:t>
                      </a:r>
                      <a:endParaRPr lang="en-US" sz="1200" dirty="0">
                        <a:latin typeface="Calibri"/>
                        <a:ea typeface="Calibri"/>
                        <a:cs typeface="Times New Roman"/>
                      </a:endParaRPr>
                    </a:p>
                  </a:txBody>
                  <a:tcPr marL="68580" marR="68580" marT="0" marB="0">
                    <a:lnR w="12700" cap="flat" cmpd="sng" algn="ctr">
                      <a:solidFill>
                        <a:schemeClr val="accent1"/>
                      </a:solidFill>
                      <a:prstDash val="sysDashDot"/>
                      <a:round/>
                      <a:headEnd type="none" w="med" len="med"/>
                      <a:tailEnd type="none" w="med" len="med"/>
                    </a:lnR>
                    <a:lnB w="12700" cap="flat" cmpd="sng" algn="ctr">
                      <a:solidFill>
                        <a:schemeClr val="accent1"/>
                      </a:solidFill>
                      <a:prstDash val="sysDashDot"/>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9" name="Table 8"/>
          <p:cNvGraphicFramePr>
            <a:graphicFrameLocks noGrp="1"/>
          </p:cNvGraphicFramePr>
          <p:nvPr/>
        </p:nvGraphicFramePr>
        <p:xfrm>
          <a:off x="3505200" y="1474113"/>
          <a:ext cx="3276600" cy="1717548"/>
        </p:xfrm>
        <a:graphic>
          <a:graphicData uri="http://schemas.openxmlformats.org/drawingml/2006/table">
            <a:tbl>
              <a:tblPr/>
              <a:tblGrid>
                <a:gridCol w="1882303">
                  <a:extLst>
                    <a:ext uri="{9D8B030D-6E8A-4147-A177-3AD203B41FA5}">
                      <a16:colId xmlns="" xmlns:a16="http://schemas.microsoft.com/office/drawing/2014/main" val="20000"/>
                    </a:ext>
                  </a:extLst>
                </a:gridCol>
                <a:gridCol w="1394297">
                  <a:extLst>
                    <a:ext uri="{9D8B030D-6E8A-4147-A177-3AD203B41FA5}">
                      <a16:colId xmlns="" xmlns:a16="http://schemas.microsoft.com/office/drawing/2014/main" val="20001"/>
                    </a:ext>
                  </a:extLst>
                </a:gridCol>
              </a:tblGrid>
              <a:tr h="241300">
                <a:tc>
                  <a:txBody>
                    <a:bodyPr/>
                    <a:lstStyle/>
                    <a:p>
                      <a:pPr marL="0" marR="0">
                        <a:lnSpc>
                          <a:spcPct val="115000"/>
                        </a:lnSpc>
                        <a:spcBef>
                          <a:spcPts val="0"/>
                        </a:spcBef>
                        <a:spcAft>
                          <a:spcPts val="0"/>
                        </a:spcAft>
                      </a:pPr>
                      <a:r>
                        <a:rPr lang="en-US" sz="1400" b="1" dirty="0" err="1">
                          <a:latin typeface="Times New Roman"/>
                          <a:ea typeface="Calibri"/>
                          <a:cs typeface="Times New Roman"/>
                        </a:rPr>
                        <a:t>Sản</a:t>
                      </a:r>
                      <a:r>
                        <a:rPr lang="en-US" sz="1400" b="1" dirty="0">
                          <a:latin typeface="Times New Roman"/>
                          <a:ea typeface="Calibri"/>
                          <a:cs typeface="Times New Roman"/>
                        </a:rPr>
                        <a:t> </a:t>
                      </a:r>
                      <a:r>
                        <a:rPr lang="en-US" sz="1400" b="1" dirty="0" err="1">
                          <a:latin typeface="Times New Roman"/>
                          <a:ea typeface="Calibri"/>
                          <a:cs typeface="Times New Roman"/>
                        </a:rPr>
                        <a:t>phẩm</a:t>
                      </a:r>
                      <a:r>
                        <a:rPr lang="en-US" sz="1400" b="1" dirty="0">
                          <a:latin typeface="Times New Roman"/>
                          <a:ea typeface="Calibri"/>
                          <a:cs typeface="Times New Roman"/>
                        </a:rPr>
                        <a:t> </a:t>
                      </a:r>
                      <a:r>
                        <a:rPr lang="en-US" sz="1400" b="1" dirty="0" err="1">
                          <a:latin typeface="Times New Roman"/>
                          <a:ea typeface="Calibri"/>
                          <a:cs typeface="Times New Roman"/>
                        </a:rPr>
                        <a:t>đường</a:t>
                      </a:r>
                      <a:endParaRPr lang="en-US" sz="1200" dirty="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err="1">
                          <a:latin typeface="Times New Roman"/>
                          <a:ea typeface="Calibri"/>
                          <a:cs typeface="Times New Roman"/>
                        </a:rPr>
                        <a:t>Hạn</a:t>
                      </a:r>
                      <a:r>
                        <a:rPr lang="en-US" sz="1400" b="1" dirty="0">
                          <a:latin typeface="Times New Roman"/>
                          <a:ea typeface="Calibri"/>
                          <a:cs typeface="Times New Roman"/>
                        </a:rPr>
                        <a:t> </a:t>
                      </a:r>
                      <a:r>
                        <a:rPr lang="en-US" sz="1400" b="1" dirty="0" err="1">
                          <a:latin typeface="Times New Roman"/>
                          <a:ea typeface="Calibri"/>
                          <a:cs typeface="Times New Roman"/>
                        </a:rPr>
                        <a:t>ngạch</a:t>
                      </a:r>
                      <a:r>
                        <a:rPr lang="en-US" sz="1400" b="1" dirty="0">
                          <a:latin typeface="Times New Roman"/>
                          <a:ea typeface="Calibri"/>
                          <a:cs typeface="Times New Roman"/>
                        </a:rPr>
                        <a:t> (</a:t>
                      </a:r>
                      <a:r>
                        <a:rPr lang="en-US" sz="1400" b="1" dirty="0" err="1">
                          <a:latin typeface="Times New Roman"/>
                          <a:ea typeface="Calibri"/>
                          <a:cs typeface="Times New Roman"/>
                        </a:rPr>
                        <a:t>tấn</a:t>
                      </a:r>
                      <a:r>
                        <a:rPr lang="en-US" sz="1400" b="1" dirty="0">
                          <a:latin typeface="Times New Roman"/>
                          <a:ea typeface="Calibri"/>
                          <a:cs typeface="Times New Roman"/>
                        </a:rPr>
                        <a:t>)</a:t>
                      </a:r>
                      <a:endParaRPr lang="en-US" sz="1200" dirty="0">
                        <a:latin typeface="Calibri"/>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0"/>
                  </a:ext>
                </a:extLst>
              </a:tr>
              <a:tr h="241300">
                <a:tc>
                  <a:txBody>
                    <a:bodyPr/>
                    <a:lstStyle/>
                    <a:p>
                      <a:pPr marL="0" marR="0">
                        <a:lnSpc>
                          <a:spcPct val="115000"/>
                        </a:lnSpc>
                        <a:spcBef>
                          <a:spcPts val="0"/>
                        </a:spcBef>
                        <a:spcAft>
                          <a:spcPts val="0"/>
                        </a:spcAft>
                      </a:pPr>
                      <a:r>
                        <a:rPr lang="en-US" sz="1400">
                          <a:latin typeface="Times New Roman"/>
                          <a:ea typeface="Calibri"/>
                          <a:cs typeface="Times New Roman"/>
                        </a:rPr>
                        <a:t>Đường trắng</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10.000</a:t>
                      </a:r>
                      <a:endParaRPr lang="en-US" sz="1200" dirty="0">
                        <a:latin typeface="Calibri"/>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extLst>
                  <a:ext uri="{0D108BD9-81ED-4DB2-BD59-A6C34878D82A}">
                    <a16:rowId xmlns="" xmlns:a16="http://schemas.microsoft.com/office/drawing/2014/main" val="10001"/>
                  </a:ext>
                </a:extLst>
              </a:tr>
              <a:tr h="241300">
                <a:tc>
                  <a:txBody>
                    <a:bodyPr/>
                    <a:lstStyle/>
                    <a:p>
                      <a:pPr marL="0" marR="0">
                        <a:lnSpc>
                          <a:spcPct val="115000"/>
                        </a:lnSpc>
                        <a:spcBef>
                          <a:spcPts val="0"/>
                        </a:spcBef>
                        <a:spcAft>
                          <a:spcPts val="0"/>
                        </a:spcAft>
                      </a:pPr>
                      <a:r>
                        <a:rPr lang="en-US" sz="1400">
                          <a:latin typeface="Times New Roman"/>
                          <a:ea typeface="Calibri"/>
                          <a:cs typeface="Times New Roman"/>
                        </a:rPr>
                        <a:t>Sản phẩm chứa đường &gt;80%</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10.000</a:t>
                      </a:r>
                      <a:endParaRPr lang="en-US" sz="1200" dirty="0">
                        <a:latin typeface="Calibri"/>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extLst>
                  <a:ext uri="{0D108BD9-81ED-4DB2-BD59-A6C34878D82A}">
                    <a16:rowId xmlns="" xmlns:a16="http://schemas.microsoft.com/office/drawing/2014/main" val="10002"/>
                  </a:ext>
                </a:extLst>
              </a:tr>
              <a:tr h="241300">
                <a:tc>
                  <a:txBody>
                    <a:bodyPr/>
                    <a:lstStyle/>
                    <a:p>
                      <a:pPr marL="0" marR="0">
                        <a:lnSpc>
                          <a:spcPct val="115000"/>
                        </a:lnSpc>
                        <a:spcBef>
                          <a:spcPts val="0"/>
                        </a:spcBef>
                        <a:spcAft>
                          <a:spcPts val="0"/>
                        </a:spcAft>
                      </a:pPr>
                      <a:r>
                        <a:rPr lang="en-US" sz="1400">
                          <a:latin typeface="Times New Roman"/>
                          <a:ea typeface="Calibri"/>
                          <a:cs typeface="Times New Roman"/>
                        </a:rPr>
                        <a:t>Đường đặc biệt</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400</a:t>
                      </a:r>
                      <a:endParaRPr lang="en-US" sz="1200">
                        <a:latin typeface="Calibri"/>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extLst>
                  <a:ext uri="{0D108BD9-81ED-4DB2-BD59-A6C34878D82A}">
                    <a16:rowId xmlns="" xmlns:a16="http://schemas.microsoft.com/office/drawing/2014/main" val="10003"/>
                  </a:ext>
                </a:extLst>
              </a:tr>
              <a:tr h="482600">
                <a:tc>
                  <a:txBody>
                    <a:bodyPr/>
                    <a:lstStyle/>
                    <a:p>
                      <a:pPr marL="0" marR="0">
                        <a:lnSpc>
                          <a:spcPct val="115000"/>
                        </a:lnSpc>
                        <a:spcBef>
                          <a:spcPts val="0"/>
                        </a:spcBef>
                        <a:spcAft>
                          <a:spcPts val="0"/>
                        </a:spcAft>
                      </a:pPr>
                      <a:r>
                        <a:rPr lang="en-US" sz="1400">
                          <a:latin typeface="Times New Roman"/>
                          <a:ea typeface="Calibri"/>
                          <a:cs typeface="Times New Roman"/>
                        </a:rPr>
                        <a:t>Manitol, Sobitol, Dextrin và các loại khác</a:t>
                      </a:r>
                      <a:endParaRPr lang="en-US" sz="1200">
                        <a:latin typeface="Calibri"/>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accent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2.000</a:t>
                      </a:r>
                      <a:endParaRPr lang="en-US" sz="1200" dirty="0">
                        <a:latin typeface="Calibri"/>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accent1"/>
                      </a:solidFill>
                      <a:prstDash val="sysDashDot"/>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0" name="Table 9"/>
          <p:cNvGraphicFramePr>
            <a:graphicFrameLocks noGrp="1"/>
          </p:cNvGraphicFramePr>
          <p:nvPr/>
        </p:nvGraphicFramePr>
        <p:xfrm>
          <a:off x="6858000" y="1474113"/>
          <a:ext cx="2133600" cy="1676400"/>
        </p:xfrm>
        <a:graphic>
          <a:graphicData uri="http://schemas.openxmlformats.org/drawingml/2006/table">
            <a:tbl>
              <a:tblPr/>
              <a:tblGrid>
                <a:gridCol w="997486">
                  <a:extLst>
                    <a:ext uri="{9D8B030D-6E8A-4147-A177-3AD203B41FA5}">
                      <a16:colId xmlns="" xmlns:a16="http://schemas.microsoft.com/office/drawing/2014/main" val="20000"/>
                    </a:ext>
                  </a:extLst>
                </a:gridCol>
                <a:gridCol w="1136114">
                  <a:extLst>
                    <a:ext uri="{9D8B030D-6E8A-4147-A177-3AD203B41FA5}">
                      <a16:colId xmlns="" xmlns:a16="http://schemas.microsoft.com/office/drawing/2014/main" val="20001"/>
                    </a:ext>
                  </a:extLst>
                </a:gridCol>
              </a:tblGrid>
              <a:tr h="531540">
                <a:tc>
                  <a:txBody>
                    <a:bodyPr/>
                    <a:lstStyle/>
                    <a:p>
                      <a:pPr marL="0" marR="0">
                        <a:lnSpc>
                          <a:spcPct val="115000"/>
                        </a:lnSpc>
                        <a:spcBef>
                          <a:spcPts val="0"/>
                        </a:spcBef>
                        <a:spcAft>
                          <a:spcPts val="0"/>
                        </a:spcAft>
                      </a:pPr>
                      <a:r>
                        <a:rPr lang="en-US" sz="1400" b="1" dirty="0" err="1">
                          <a:latin typeface="+mj-lt"/>
                          <a:ea typeface="Calibri"/>
                          <a:cs typeface="Times New Roman"/>
                        </a:rPr>
                        <a:t>Các</a:t>
                      </a:r>
                      <a:r>
                        <a:rPr lang="en-US" sz="1400" b="1" dirty="0">
                          <a:latin typeface="+mj-lt"/>
                          <a:ea typeface="Calibri"/>
                          <a:cs typeface="Times New Roman"/>
                        </a:rPr>
                        <a:t> </a:t>
                      </a:r>
                      <a:r>
                        <a:rPr lang="en-US" sz="1400" b="1" dirty="0" err="1">
                          <a:latin typeface="+mj-lt"/>
                          <a:ea typeface="Calibri"/>
                          <a:cs typeface="Times New Roman"/>
                        </a:rPr>
                        <a:t>loại</a:t>
                      </a:r>
                      <a:r>
                        <a:rPr lang="en-US" sz="1400" b="1" dirty="0">
                          <a:latin typeface="+mj-lt"/>
                          <a:ea typeface="Calibri"/>
                          <a:cs typeface="Times New Roman"/>
                        </a:rPr>
                        <a:t> </a:t>
                      </a:r>
                      <a:r>
                        <a:rPr lang="en-US" sz="1400" b="1" dirty="0" err="1">
                          <a:latin typeface="+mj-lt"/>
                          <a:ea typeface="Calibri"/>
                          <a:cs typeface="Times New Roman"/>
                        </a:rPr>
                        <a:t>gạo</a:t>
                      </a:r>
                      <a:endParaRPr lang="en-US" sz="1400" dirty="0">
                        <a:latin typeface="+mj-lt"/>
                        <a:ea typeface="Calibri"/>
                        <a:cs typeface="Times New Roman"/>
                      </a:endParaRP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err="1">
                          <a:latin typeface="+mj-lt"/>
                          <a:ea typeface="Calibri"/>
                          <a:cs typeface="Times New Roman"/>
                        </a:rPr>
                        <a:t>Hạn</a:t>
                      </a:r>
                      <a:r>
                        <a:rPr lang="en-US" sz="1400" b="1" dirty="0">
                          <a:latin typeface="+mj-lt"/>
                          <a:ea typeface="Calibri"/>
                          <a:cs typeface="Times New Roman"/>
                        </a:rPr>
                        <a:t> </a:t>
                      </a:r>
                      <a:r>
                        <a:rPr lang="en-US" sz="1400" b="1" dirty="0" err="1">
                          <a:latin typeface="+mj-lt"/>
                          <a:ea typeface="Calibri"/>
                          <a:cs typeface="Times New Roman"/>
                        </a:rPr>
                        <a:t>ngạch</a:t>
                      </a:r>
                      <a:r>
                        <a:rPr lang="en-US" sz="1400" b="1" dirty="0">
                          <a:latin typeface="+mj-lt"/>
                          <a:ea typeface="Calibri"/>
                          <a:cs typeface="Times New Roman"/>
                        </a:rPr>
                        <a:t> (</a:t>
                      </a:r>
                      <a:r>
                        <a:rPr lang="en-US" sz="1400" b="1" dirty="0" err="1">
                          <a:latin typeface="+mj-lt"/>
                          <a:ea typeface="Calibri"/>
                          <a:cs typeface="Times New Roman"/>
                        </a:rPr>
                        <a:t>tấn</a:t>
                      </a:r>
                      <a:r>
                        <a:rPr lang="en-US" sz="1400" b="1" dirty="0">
                          <a:latin typeface="+mj-lt"/>
                          <a:ea typeface="Calibri"/>
                          <a:cs typeface="Times New Roman"/>
                        </a:rPr>
                        <a:t>)</a:t>
                      </a:r>
                      <a:endParaRPr lang="en-US" sz="1400" dirty="0">
                        <a:latin typeface="+mj-lt"/>
                        <a:ea typeface="Calibri"/>
                        <a:cs typeface="Times New Roman"/>
                      </a:endParaRP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0"/>
                  </a:ext>
                </a:extLst>
              </a:tr>
              <a:tr h="306660">
                <a:tc>
                  <a:txBody>
                    <a:bodyPr/>
                    <a:lstStyle/>
                    <a:p>
                      <a:pPr marL="0" marR="0">
                        <a:lnSpc>
                          <a:spcPct val="115000"/>
                        </a:lnSpc>
                        <a:spcBef>
                          <a:spcPts val="0"/>
                        </a:spcBef>
                        <a:spcAft>
                          <a:spcPts val="0"/>
                        </a:spcAft>
                      </a:pPr>
                      <a:r>
                        <a:rPr lang="en-US" sz="1400">
                          <a:latin typeface="+mj-lt"/>
                          <a:ea typeface="Calibri"/>
                          <a:cs typeface="Times New Roman"/>
                        </a:rPr>
                        <a:t>Gạo xát</a:t>
                      </a: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a:latin typeface="+mj-lt"/>
                          <a:ea typeface="Calibri"/>
                          <a:cs typeface="Times New Roman"/>
                        </a:rPr>
                        <a:t>20</a:t>
                      </a: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extLst>
                  <a:ext uri="{0D108BD9-81ED-4DB2-BD59-A6C34878D82A}">
                    <a16:rowId xmlns="" xmlns:a16="http://schemas.microsoft.com/office/drawing/2014/main" val="10001"/>
                  </a:ext>
                </a:extLst>
              </a:tr>
              <a:tr h="306660">
                <a:tc>
                  <a:txBody>
                    <a:bodyPr/>
                    <a:lstStyle/>
                    <a:p>
                      <a:pPr marL="0" marR="0">
                        <a:lnSpc>
                          <a:spcPct val="115000"/>
                        </a:lnSpc>
                        <a:spcBef>
                          <a:spcPts val="0"/>
                        </a:spcBef>
                        <a:spcAft>
                          <a:spcPts val="0"/>
                        </a:spcAft>
                      </a:pPr>
                      <a:r>
                        <a:rPr lang="en-US" sz="1400">
                          <a:latin typeface="+mj-lt"/>
                          <a:ea typeface="Calibri"/>
                          <a:cs typeface="Times New Roman"/>
                        </a:rPr>
                        <a:t>Gạo xay</a:t>
                      </a: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a:latin typeface="+mj-lt"/>
                          <a:ea typeface="Calibri"/>
                          <a:cs typeface="Times New Roman"/>
                        </a:rPr>
                        <a:t>30</a:t>
                      </a: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bg1"/>
                      </a:solidFill>
                      <a:prstDash val="sysDashDot"/>
                      <a:round/>
                      <a:headEnd type="none" w="med" len="med"/>
                      <a:tailEnd type="none" w="med" len="med"/>
                    </a:lnB>
                  </a:tcPr>
                </a:tc>
                <a:extLst>
                  <a:ext uri="{0D108BD9-81ED-4DB2-BD59-A6C34878D82A}">
                    <a16:rowId xmlns="" xmlns:a16="http://schemas.microsoft.com/office/drawing/2014/main" val="10002"/>
                  </a:ext>
                </a:extLst>
              </a:tr>
              <a:tr h="531540">
                <a:tc>
                  <a:txBody>
                    <a:bodyPr/>
                    <a:lstStyle/>
                    <a:p>
                      <a:pPr marL="0" marR="0">
                        <a:lnSpc>
                          <a:spcPct val="115000"/>
                        </a:lnSpc>
                        <a:spcBef>
                          <a:spcPts val="0"/>
                        </a:spcBef>
                        <a:spcAft>
                          <a:spcPts val="0"/>
                        </a:spcAft>
                      </a:pPr>
                      <a:r>
                        <a:rPr lang="en-US" sz="1400">
                          <a:latin typeface="+mj-lt"/>
                          <a:ea typeface="Calibri"/>
                          <a:cs typeface="Times New Roman"/>
                        </a:rPr>
                        <a:t>Gạo thơm xay*</a:t>
                      </a:r>
                    </a:p>
                  </a:txBody>
                  <a:tcPr marL="68580" marR="68580" marT="0" marB="0">
                    <a:lnL w="12700" cap="flat" cmpd="sng" algn="ctr">
                      <a:solidFill>
                        <a:schemeClr val="accent1"/>
                      </a:solidFill>
                      <a:prstDash val="sysDashDot"/>
                      <a:round/>
                      <a:headEnd type="none" w="med" len="med"/>
                      <a:tailEnd type="none" w="med" len="med"/>
                    </a:lnL>
                    <a:lnR w="12700" cap="flat" cmpd="sng" algn="ctr">
                      <a:solidFill>
                        <a:schemeClr val="bg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accent1"/>
                      </a:solidFill>
                      <a:prstDash val="sysDashDot"/>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mj-lt"/>
                          <a:ea typeface="Calibri"/>
                          <a:cs typeface="Times New Roman"/>
                        </a:rPr>
                        <a:t>30</a:t>
                      </a:r>
                    </a:p>
                  </a:txBody>
                  <a:tcPr marL="68580" marR="68580" marT="0" marB="0">
                    <a:lnL w="12700" cap="flat" cmpd="sng" algn="ctr">
                      <a:solidFill>
                        <a:schemeClr val="bg1"/>
                      </a:solidFill>
                      <a:prstDash val="sysDashDot"/>
                      <a:round/>
                      <a:headEnd type="none" w="med" len="med"/>
                      <a:tailEnd type="none" w="med" len="med"/>
                    </a:lnL>
                    <a:lnR w="12700" cap="flat" cmpd="sng" algn="ctr">
                      <a:solidFill>
                        <a:schemeClr val="accent1"/>
                      </a:solidFill>
                      <a:prstDash val="sysDashDot"/>
                      <a:round/>
                      <a:headEnd type="none" w="med" len="med"/>
                      <a:tailEnd type="none" w="med" len="med"/>
                    </a:lnR>
                    <a:lnT w="12700" cap="flat" cmpd="sng" algn="ctr">
                      <a:solidFill>
                        <a:schemeClr val="bg1"/>
                      </a:solidFill>
                      <a:prstDash val="sysDashDot"/>
                      <a:round/>
                      <a:headEnd type="none" w="med" len="med"/>
                      <a:tailEnd type="none" w="med" len="med"/>
                    </a:lnT>
                    <a:lnB w="12700" cap="flat" cmpd="sng" algn="ctr">
                      <a:solidFill>
                        <a:schemeClr val="accent1"/>
                      </a:solidFill>
                      <a:prstDash val="sysDashDot"/>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1" name="Rectangle 10"/>
          <p:cNvSpPr/>
          <p:nvPr/>
        </p:nvSpPr>
        <p:spPr>
          <a:xfrm>
            <a:off x="1066800" y="3150513"/>
            <a:ext cx="7848600" cy="430887"/>
          </a:xfrm>
          <a:prstGeom prst="rect">
            <a:avLst/>
          </a:prstGeom>
        </p:spPr>
        <p:txBody>
          <a:bodyPr wrap="square">
            <a:spAutoFit/>
          </a:bodyPr>
          <a:lstStyle/>
          <a:p>
            <a:r>
              <a:rPr lang="en-US" sz="1100" i="1" dirty="0"/>
              <a:t>(*): </a:t>
            </a:r>
            <a:r>
              <a:rPr lang="en-US" sz="1100" i="1" dirty="0" err="1"/>
              <a:t>Có</a:t>
            </a:r>
            <a:r>
              <a:rPr lang="en-US" sz="1100" i="1" dirty="0"/>
              <a:t> </a:t>
            </a:r>
            <a:r>
              <a:rPr lang="en-US" sz="1100" i="1" dirty="0" err="1"/>
              <a:t>giấy</a:t>
            </a:r>
            <a:r>
              <a:rPr lang="en-US" sz="1100" i="1" dirty="0"/>
              <a:t> </a:t>
            </a:r>
            <a:r>
              <a:rPr lang="en-US" sz="1100" i="1" dirty="0" err="1"/>
              <a:t>chứng</a:t>
            </a:r>
            <a:r>
              <a:rPr lang="en-US" sz="1100" i="1" dirty="0"/>
              <a:t> </a:t>
            </a:r>
            <a:r>
              <a:rPr lang="en-US" sz="1100" i="1" dirty="0" err="1"/>
              <a:t>nhận</a:t>
            </a:r>
            <a:r>
              <a:rPr lang="en-US" sz="1100" i="1" dirty="0"/>
              <a:t> </a:t>
            </a:r>
            <a:r>
              <a:rPr lang="en-US" sz="1100" i="1" dirty="0" err="1"/>
              <a:t>của</a:t>
            </a:r>
            <a:r>
              <a:rPr lang="en-US" sz="1100" i="1" dirty="0"/>
              <a:t> </a:t>
            </a:r>
            <a:r>
              <a:rPr lang="en-US" sz="1100" i="1" dirty="0" err="1"/>
              <a:t>Việt</a:t>
            </a:r>
            <a:r>
              <a:rPr lang="en-US" sz="1100" i="1" dirty="0"/>
              <a:t> Nam </a:t>
            </a:r>
            <a:r>
              <a:rPr lang="en-US" sz="1100" i="1" dirty="0" err="1"/>
              <a:t>là</a:t>
            </a:r>
            <a:r>
              <a:rPr lang="en-US" sz="1100" i="1" dirty="0"/>
              <a:t> 1 </a:t>
            </a:r>
            <a:r>
              <a:rPr lang="en-US" sz="1100" i="1" dirty="0" err="1"/>
              <a:t>trong</a:t>
            </a:r>
            <a:r>
              <a:rPr lang="en-US" sz="1100" i="1" dirty="0"/>
              <a:t> </a:t>
            </a:r>
            <a:r>
              <a:rPr lang="en-US" sz="1100" i="1" dirty="0" err="1"/>
              <a:t>số</a:t>
            </a:r>
            <a:r>
              <a:rPr lang="en-US" sz="1100" i="1" dirty="0"/>
              <a:t> </a:t>
            </a:r>
            <a:r>
              <a:rPr lang="en-US" sz="1100" i="1" dirty="0" err="1"/>
              <a:t>các</a:t>
            </a:r>
            <a:r>
              <a:rPr lang="en-US" sz="1100" i="1" dirty="0"/>
              <a:t> </a:t>
            </a:r>
            <a:r>
              <a:rPr lang="en-US" sz="1100" i="1" dirty="0" err="1"/>
              <a:t>giống</a:t>
            </a:r>
            <a:r>
              <a:rPr lang="en-US" sz="1100" i="1" dirty="0"/>
              <a:t> </a:t>
            </a:r>
            <a:r>
              <a:rPr lang="en-US" sz="1100" i="1" dirty="0" err="1"/>
              <a:t>Hoa</a:t>
            </a:r>
            <a:r>
              <a:rPr lang="en-US" sz="1100" i="1" dirty="0"/>
              <a:t> </a:t>
            </a:r>
            <a:r>
              <a:rPr lang="en-US" sz="1100" i="1" dirty="0" err="1"/>
              <a:t>nhài</a:t>
            </a:r>
            <a:r>
              <a:rPr lang="en-US" sz="1100" i="1" dirty="0"/>
              <a:t> 85, ST 5, ST 20, </a:t>
            </a:r>
            <a:r>
              <a:rPr lang="en-US" sz="1100" i="1" dirty="0" err="1"/>
              <a:t>Nàng</a:t>
            </a:r>
            <a:r>
              <a:rPr lang="en-US" sz="1100" i="1" dirty="0"/>
              <a:t> </a:t>
            </a:r>
            <a:r>
              <a:rPr lang="en-US" sz="1100" i="1" dirty="0" err="1"/>
              <a:t>Hoa</a:t>
            </a:r>
            <a:r>
              <a:rPr lang="en-US" sz="1100" i="1" dirty="0"/>
              <a:t> 9, VD 20, RVT, OM 4900, OM 5451 </a:t>
            </a:r>
            <a:r>
              <a:rPr lang="en-US" sz="1100" i="1" dirty="0" err="1"/>
              <a:t>hoặc</a:t>
            </a:r>
            <a:r>
              <a:rPr lang="en-US" sz="1100" i="1" dirty="0"/>
              <a:t>  </a:t>
            </a:r>
            <a:r>
              <a:rPr lang="en-US" sz="1100" i="1" dirty="0" err="1"/>
              <a:t>Tài</a:t>
            </a:r>
            <a:r>
              <a:rPr lang="en-US" sz="1100" i="1" dirty="0"/>
              <a:t> </a:t>
            </a:r>
            <a:r>
              <a:rPr lang="en-US" sz="1100" i="1" dirty="0" err="1"/>
              <a:t>nguyên</a:t>
            </a:r>
            <a:r>
              <a:rPr lang="en-US" sz="1100" i="1" dirty="0"/>
              <a:t> </a:t>
            </a:r>
            <a:r>
              <a:rPr lang="en-US" sz="1100" i="1" dirty="0" err="1"/>
              <a:t>Chợ</a:t>
            </a:r>
            <a:r>
              <a:rPr lang="en-US" sz="1100" i="1" dirty="0"/>
              <a:t> </a:t>
            </a:r>
            <a:r>
              <a:rPr lang="en-US" sz="1100" i="1" dirty="0" err="1"/>
              <a:t>Đào</a:t>
            </a:r>
            <a:endParaRPr lang="en-US" sz="1100" i="1" dirty="0"/>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685800"/>
          </a:xfrm>
        </p:spPr>
        <p:txBody>
          <a:bodyPr>
            <a:noAutofit/>
          </a:bodyPr>
          <a:lstStyle/>
          <a:p>
            <a:pPr>
              <a:buClr>
                <a:srgbClr val="00B050"/>
              </a:buClr>
              <a:buFont typeface="Wingdings" pitchFamily="2" charset="2"/>
              <a:buChar char="ü"/>
            </a:pPr>
            <a:r>
              <a:rPr lang="en-US" sz="2000" b="1" dirty="0">
                <a:cs typeface="Arial" pitchFamily="34" charset="0"/>
              </a:rPr>
              <a:t>39 </a:t>
            </a:r>
            <a:r>
              <a:rPr lang="en-US" sz="2000" b="1" dirty="0" err="1">
                <a:cs typeface="Arial" pitchFamily="34" charset="0"/>
              </a:rPr>
              <a:t>sản</a:t>
            </a:r>
            <a:r>
              <a:rPr lang="en-US" sz="2000" b="1" dirty="0">
                <a:cs typeface="Arial" pitchFamily="34" charset="0"/>
              </a:rPr>
              <a:t> </a:t>
            </a:r>
            <a:r>
              <a:rPr lang="en-US" sz="2000" b="1" dirty="0" err="1">
                <a:cs typeface="Arial" pitchFamily="34" charset="0"/>
              </a:rPr>
              <a:t>phẩm</a:t>
            </a:r>
            <a:r>
              <a:rPr lang="en-US" sz="2000" b="1" dirty="0">
                <a:cs typeface="Arial" pitchFamily="34" charset="0"/>
              </a:rPr>
              <a:t> </a:t>
            </a:r>
            <a:r>
              <a:rPr lang="en-US" sz="2000" b="1" dirty="0" err="1">
                <a:cs typeface="Arial" pitchFamily="34" charset="0"/>
              </a:rPr>
              <a:t>nông</a:t>
            </a:r>
            <a:r>
              <a:rPr lang="en-US" sz="2000" b="1" dirty="0">
                <a:cs typeface="Arial" pitchFamily="34" charset="0"/>
              </a:rPr>
              <a:t> </a:t>
            </a:r>
            <a:r>
              <a:rPr lang="en-US" sz="2000" b="1" dirty="0" err="1">
                <a:cs typeface="Arial" pitchFamily="34" charset="0"/>
              </a:rPr>
              <a:t>nghiệp</a:t>
            </a:r>
            <a:r>
              <a:rPr lang="en-US" sz="2000" b="1" dirty="0">
                <a:cs typeface="Arial" pitchFamily="34" charset="0"/>
              </a:rPr>
              <a:t> </a:t>
            </a:r>
            <a:r>
              <a:rPr lang="en-US" sz="2000" b="1" dirty="0" err="1">
                <a:cs typeface="Arial" pitchFamily="34" charset="0"/>
              </a:rPr>
              <a:t>có</a:t>
            </a:r>
            <a:r>
              <a:rPr lang="en-US" sz="2000" b="1" dirty="0">
                <a:cs typeface="Arial" pitchFamily="34" charset="0"/>
              </a:rPr>
              <a:t> </a:t>
            </a:r>
            <a:r>
              <a:rPr lang="en-US" sz="2000" b="1" dirty="0" err="1">
                <a:cs typeface="Arial" pitchFamily="34" charset="0"/>
              </a:rPr>
              <a:t>chỉ</a:t>
            </a:r>
            <a:r>
              <a:rPr lang="en-US" sz="2000" b="1" dirty="0">
                <a:cs typeface="Arial" pitchFamily="34" charset="0"/>
              </a:rPr>
              <a:t> </a:t>
            </a:r>
            <a:r>
              <a:rPr lang="en-US" sz="2000" b="1" dirty="0" err="1">
                <a:cs typeface="Arial" pitchFamily="34" charset="0"/>
              </a:rPr>
              <a:t>dẫn</a:t>
            </a:r>
            <a:r>
              <a:rPr lang="en-US" sz="2000" b="1" dirty="0">
                <a:cs typeface="Arial" pitchFamily="34" charset="0"/>
              </a:rPr>
              <a:t> </a:t>
            </a:r>
            <a:r>
              <a:rPr lang="en-US" sz="2000" b="1" dirty="0" err="1">
                <a:cs typeface="Arial" pitchFamily="34" charset="0"/>
              </a:rPr>
              <a:t>địa</a:t>
            </a:r>
            <a:r>
              <a:rPr lang="en-US" sz="2000" b="1" dirty="0">
                <a:cs typeface="Arial" pitchFamily="34" charset="0"/>
              </a:rPr>
              <a:t> </a:t>
            </a:r>
            <a:r>
              <a:rPr lang="en-US" sz="2000" b="1" dirty="0" err="1">
                <a:cs typeface="Arial" pitchFamily="34" charset="0"/>
              </a:rPr>
              <a:t>lý</a:t>
            </a:r>
            <a:r>
              <a:rPr lang="en-US" sz="2000" b="1" dirty="0">
                <a:cs typeface="Arial" pitchFamily="34" charset="0"/>
              </a:rPr>
              <a:t> VN </a:t>
            </a:r>
            <a:r>
              <a:rPr lang="en-US" sz="2000" b="1" dirty="0" err="1">
                <a:cs typeface="Arial" pitchFamily="34" charset="0"/>
              </a:rPr>
              <a:t>được</a:t>
            </a:r>
            <a:r>
              <a:rPr lang="en-US" sz="2000" b="1" dirty="0">
                <a:cs typeface="Arial" pitchFamily="34" charset="0"/>
              </a:rPr>
              <a:t> EU </a:t>
            </a:r>
            <a:r>
              <a:rPr lang="en-US" sz="2000" b="1" dirty="0" err="1">
                <a:cs typeface="Arial" pitchFamily="34" charset="0"/>
              </a:rPr>
              <a:t>bảo</a:t>
            </a:r>
            <a:r>
              <a:rPr lang="en-US" sz="2000" b="1" dirty="0">
                <a:cs typeface="Arial" pitchFamily="34" charset="0"/>
              </a:rPr>
              <a:t> </a:t>
            </a:r>
            <a:r>
              <a:rPr lang="en-US" sz="2000" b="1" dirty="0" err="1">
                <a:cs typeface="Arial" pitchFamily="34" charset="0"/>
              </a:rPr>
              <a:t>hộ</a:t>
            </a:r>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6" name="Footer Placeholder 5"/>
          <p:cNvSpPr>
            <a:spLocks noGrp="1"/>
          </p:cNvSpPr>
          <p:nvPr>
            <p:ph type="ftr" sz="quarter" idx="3"/>
          </p:nvPr>
        </p:nvSpPr>
        <p:spPr/>
        <p:txBody>
          <a:bodyPr/>
          <a:lstStyle/>
          <a:p>
            <a:r>
              <a:rPr lang="en-US"/>
              <a:t>Nông nghiệp Việt Nam khi thực thi  EVFTA T9 -2020</a:t>
            </a:r>
            <a:endParaRPr lang="en-US"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17</a:t>
            </a:fld>
            <a:endParaRPr lang="en-US" dirty="0"/>
          </a:p>
        </p:txBody>
      </p:sp>
      <p:sp>
        <p:nvSpPr>
          <p:cNvPr id="9" name="Title 1"/>
          <p:cNvSpPr>
            <a:spLocks noGrp="1"/>
          </p:cNvSpPr>
          <p:nvPr>
            <p:ph type="title"/>
          </p:nvPr>
        </p:nvSpPr>
        <p:spPr>
          <a:xfrm>
            <a:off x="1066800" y="76200"/>
            <a:ext cx="8305800" cy="914400"/>
          </a:xfrm>
        </p:spPr>
        <p:txBody>
          <a:bodyPr>
            <a:noAutofit/>
          </a:bodyPr>
          <a:lstStyle/>
          <a:p>
            <a:r>
              <a:rPr lang="en-US" sz="2800" b="1" dirty="0">
                <a:latin typeface="Times New Roman" pitchFamily="18" charset="0"/>
                <a:cs typeface="Times New Roman" pitchFamily="18" charset="0"/>
              </a:rPr>
              <a:t>2.1 </a:t>
            </a:r>
            <a:r>
              <a:rPr lang="en-US" sz="2800" b="1" dirty="0" err="1">
                <a:latin typeface="Times New Roman" pitchFamily="18" charset="0"/>
                <a:cs typeface="Times New Roman" pitchFamily="18" charset="0"/>
              </a:rPr>
              <a:t>Thuận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lợi</a:t>
            </a:r>
            <a:r>
              <a:rPr lang="en-US" sz="2800" b="1" dirty="0">
                <a:latin typeface="Times New Roman" pitchFamily="18" charset="0"/>
                <a:cs typeface="Times New Roman" pitchFamily="18" charset="0"/>
              </a:rPr>
              <a:t> </a:t>
            </a:r>
            <a:r>
              <a:rPr lang="en-US" sz="1400" b="1" dirty="0">
                <a:latin typeface="Times New Roman" pitchFamily="18" charset="0"/>
                <a:cs typeface="Times New Roman" pitchFamily="18" charset="0"/>
              </a:rPr>
              <a:t>(</a:t>
            </a:r>
            <a:r>
              <a:rPr lang="en-US" sz="1400" b="1" dirty="0" err="1">
                <a:latin typeface="Times New Roman" pitchFamily="18" charset="0"/>
                <a:cs typeface="Times New Roman" pitchFamily="18" charset="0"/>
              </a:rPr>
              <a:t>tiếp</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theo</a:t>
            </a:r>
            <a:r>
              <a:rPr lang="en-US" sz="1400" b="1" dirty="0">
                <a:latin typeface="Times New Roman" pitchFamily="18" charset="0"/>
                <a:cs typeface="Times New Roman" pitchFamily="18" charset="0"/>
              </a:rPr>
              <a:t>) </a:t>
            </a:r>
            <a:endParaRPr lang="en-US" sz="1400" dirty="0"/>
          </a:p>
        </p:txBody>
      </p:sp>
      <p:cxnSp>
        <p:nvCxnSpPr>
          <p:cNvPr id="18" name="Straight Connector 17">
            <a:extLst>
              <a:ext uri="{FF2B5EF4-FFF2-40B4-BE49-F238E27FC236}">
                <a16:creationId xmlns="" xmlns:a16="http://schemas.microsoft.com/office/drawing/2014/main" id="{28009B74-CFD7-5C4C-BCA4-C208558EAFDB}"/>
              </a:ext>
            </a:extLst>
          </p:cNvPr>
          <p:cNvCxnSpPr>
            <a:cxnSpLocks/>
          </p:cNvCxnSpPr>
          <p:nvPr/>
        </p:nvCxnSpPr>
        <p:spPr>
          <a:xfrm>
            <a:off x="1679449" y="2193633"/>
            <a:ext cx="0" cy="207356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8BD4FC97-1E61-464B-9956-22D44539A896}"/>
              </a:ext>
            </a:extLst>
          </p:cNvPr>
          <p:cNvGrpSpPr/>
          <p:nvPr/>
        </p:nvGrpSpPr>
        <p:grpSpPr>
          <a:xfrm>
            <a:off x="1679449" y="1492966"/>
            <a:ext cx="6702551" cy="2850434"/>
            <a:chOff x="1295400" y="1492966"/>
            <a:chExt cx="7086600" cy="3241899"/>
          </a:xfrm>
        </p:grpSpPr>
        <p:grpSp>
          <p:nvGrpSpPr>
            <p:cNvPr id="14" name="Group 13">
              <a:extLst>
                <a:ext uri="{FF2B5EF4-FFF2-40B4-BE49-F238E27FC236}">
                  <a16:creationId xmlns="" xmlns:a16="http://schemas.microsoft.com/office/drawing/2014/main" id="{D94AAF56-AFEB-014A-9E38-1FF0C3F96274}"/>
                </a:ext>
              </a:extLst>
            </p:cNvPr>
            <p:cNvGrpSpPr/>
            <p:nvPr/>
          </p:nvGrpSpPr>
          <p:grpSpPr>
            <a:xfrm>
              <a:off x="1447800" y="1492966"/>
              <a:ext cx="6934200" cy="3155234"/>
              <a:chOff x="1507568" y="1626316"/>
              <a:chExt cx="6870191" cy="3402884"/>
            </a:xfrm>
          </p:grpSpPr>
          <p:pic>
            <p:nvPicPr>
              <p:cNvPr id="12" name="Picture 11" descr="A close up of a map&#10;&#10;Description automatically generated">
                <a:extLst>
                  <a:ext uri="{FF2B5EF4-FFF2-40B4-BE49-F238E27FC236}">
                    <a16:creationId xmlns="" xmlns:a16="http://schemas.microsoft.com/office/drawing/2014/main" id="{95BAEDDF-54AE-BB4E-8B19-56D797FFB059}"/>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064" t="6746"/>
              <a:stretch/>
            </p:blipFill>
            <p:spPr>
              <a:xfrm>
                <a:off x="1507568" y="1626316"/>
                <a:ext cx="6870191" cy="3402884"/>
              </a:xfrm>
              <a:prstGeom prst="rect">
                <a:avLst/>
              </a:prstGeom>
            </p:spPr>
          </p:pic>
          <p:sp>
            <p:nvSpPr>
              <p:cNvPr id="13" name="Rectangle 12">
                <a:extLst>
                  <a:ext uri="{FF2B5EF4-FFF2-40B4-BE49-F238E27FC236}">
                    <a16:creationId xmlns="" xmlns:a16="http://schemas.microsoft.com/office/drawing/2014/main" id="{6C6FC023-9456-7B48-8C59-67E2164062F7}"/>
                  </a:ext>
                </a:extLst>
              </p:cNvPr>
              <p:cNvSpPr/>
              <p:nvPr/>
            </p:nvSpPr>
            <p:spPr>
              <a:xfrm>
                <a:off x="1600200" y="2387959"/>
                <a:ext cx="1219200" cy="762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 xmlns:a16="http://schemas.microsoft.com/office/drawing/2014/main" id="{5A3610CB-5FA5-9344-B0DC-0CEC054B3FF9}"/>
                </a:ext>
              </a:extLst>
            </p:cNvPr>
            <p:cNvCxnSpPr>
              <a:cxnSpLocks/>
              <a:stCxn id="13" idx="1"/>
            </p:cNvCxnSpPr>
            <p:nvPr/>
          </p:nvCxnSpPr>
          <p:spPr>
            <a:xfrm flipH="1">
              <a:off x="1295400" y="2234506"/>
              <a:ext cx="245895" cy="353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AD3B4A02-7B4F-0F42-98EC-A8DE521FA4EE}"/>
                </a:ext>
              </a:extLst>
            </p:cNvPr>
            <p:cNvCxnSpPr>
              <a:cxnSpLocks/>
            </p:cNvCxnSpPr>
            <p:nvPr/>
          </p:nvCxnSpPr>
          <p:spPr>
            <a:xfrm>
              <a:off x="1295400" y="4648200"/>
              <a:ext cx="483397" cy="8666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 xmlns:a16="http://schemas.microsoft.com/office/drawing/2014/main" id="{086CF554-BAFD-7143-B4A6-2554C80A1EA5}"/>
              </a:ext>
            </a:extLst>
          </p:cNvPr>
          <p:cNvSpPr txBox="1">
            <a:spLocks/>
          </p:cNvSpPr>
          <p:nvPr/>
        </p:nvSpPr>
        <p:spPr>
          <a:xfrm>
            <a:off x="1984249" y="4114800"/>
            <a:ext cx="5257798" cy="476245"/>
          </a:xfrm>
          <a:prstGeom prst="rect">
            <a:avLst/>
          </a:prstGeom>
        </p:spPr>
        <p:txBody>
          <a:bodyPr>
            <a:noAutofit/>
          </a:bodyPr>
          <a:lstStyle>
            <a:lvl1pPr marL="365760" indent="-283464" algn="l" rtl="0" eaLnBrk="1" latinLnBrk="0" hangingPunct="1">
              <a:lnSpc>
                <a:spcPct val="125000"/>
              </a:lnSpc>
              <a:spcBef>
                <a:spcPts val="600"/>
              </a:spcBef>
              <a:spcAft>
                <a:spcPts val="600"/>
              </a:spcAft>
              <a:buClr>
                <a:schemeClr val="tx1">
                  <a:lumMod val="65000"/>
                  <a:lumOff val="35000"/>
                </a:schemeClr>
              </a:buClr>
              <a:buSzPct val="80000"/>
              <a:buFont typeface="Wingdings 2"/>
              <a:buChar char=""/>
              <a:defRPr kumimoji="0" sz="2200" kern="1200">
                <a:solidFill>
                  <a:schemeClr val="tx1"/>
                </a:solidFill>
                <a:latin typeface="+mn-lt"/>
                <a:ea typeface="+mn-ea"/>
                <a:cs typeface="+mn-cs"/>
              </a:defRPr>
            </a:lvl1pPr>
            <a:lvl2pPr marL="640080" indent="-237744" algn="l" rtl="0" eaLnBrk="1" latinLnBrk="0" hangingPunct="1">
              <a:lnSpc>
                <a:spcPct val="125000"/>
              </a:lnSpc>
              <a:spcBef>
                <a:spcPts val="600"/>
              </a:spcBef>
              <a:spcAft>
                <a:spcPts val="600"/>
              </a:spcAft>
              <a:buClr>
                <a:schemeClr val="tx1">
                  <a:lumMod val="65000"/>
                  <a:lumOff val="35000"/>
                </a:schemeClr>
              </a:buClr>
              <a:buFont typeface="Verdana"/>
              <a:buChar char="◦"/>
              <a:defRPr kumimoji="0" sz="2200" kern="1200">
                <a:solidFill>
                  <a:schemeClr val="tx1"/>
                </a:solidFill>
                <a:latin typeface="+mn-lt"/>
                <a:ea typeface="+mn-ea"/>
                <a:cs typeface="+mn-cs"/>
              </a:defRPr>
            </a:lvl2pPr>
            <a:lvl3pPr marL="886968" indent="-228600" algn="l" rtl="0" eaLnBrk="1" latinLnBrk="0" hangingPunct="1">
              <a:lnSpc>
                <a:spcPct val="125000"/>
              </a:lnSpc>
              <a:spcBef>
                <a:spcPts val="600"/>
              </a:spcBef>
              <a:spcAft>
                <a:spcPts val="600"/>
              </a:spcAft>
              <a:buClr>
                <a:schemeClr val="tx1">
                  <a:lumMod val="65000"/>
                  <a:lumOff val="35000"/>
                </a:schemeClr>
              </a:buClr>
              <a:buFont typeface="Wingdings 2"/>
              <a:buChar char=""/>
              <a:defRPr kumimoji="0" sz="2200" kern="1200">
                <a:solidFill>
                  <a:schemeClr val="tx1"/>
                </a:solidFill>
                <a:latin typeface="+mn-lt"/>
                <a:ea typeface="+mn-ea"/>
                <a:cs typeface="+mn-cs"/>
              </a:defRPr>
            </a:lvl3pPr>
            <a:lvl4pPr marL="1097280" indent="-173736" algn="l" rtl="0" eaLnBrk="1" latinLnBrk="0" hangingPunct="1">
              <a:lnSpc>
                <a:spcPct val="125000"/>
              </a:lnSpc>
              <a:spcBef>
                <a:spcPts val="600"/>
              </a:spcBef>
              <a:spcAft>
                <a:spcPts val="600"/>
              </a:spcAft>
              <a:buClr>
                <a:schemeClr val="tx1">
                  <a:lumMod val="65000"/>
                  <a:lumOff val="35000"/>
                </a:schemeClr>
              </a:buClr>
              <a:buFont typeface="Wingdings 2"/>
              <a:buChar char=""/>
              <a:defRPr kumimoji="0" sz="2200" kern="1200">
                <a:solidFill>
                  <a:schemeClr val="tx1"/>
                </a:solidFill>
                <a:latin typeface="+mn-lt"/>
                <a:ea typeface="+mn-ea"/>
                <a:cs typeface="+mn-cs"/>
              </a:defRPr>
            </a:lvl4pPr>
            <a:lvl5pPr marL="1298448" indent="-182880" algn="l" rtl="0" eaLnBrk="1" latinLnBrk="0" hangingPunct="1">
              <a:lnSpc>
                <a:spcPct val="125000"/>
              </a:lnSpc>
              <a:spcBef>
                <a:spcPts val="600"/>
              </a:spcBef>
              <a:spcAft>
                <a:spcPts val="600"/>
              </a:spcAft>
              <a:buClr>
                <a:schemeClr val="tx1">
                  <a:lumMod val="65000"/>
                  <a:lumOff val="35000"/>
                </a:schemeClr>
              </a:buClr>
              <a:buFont typeface="Wingdings 2"/>
              <a:buChar char=""/>
              <a:defRPr kumimoji="0" sz="22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rgbClr val="00B050"/>
              </a:buClr>
              <a:buNone/>
            </a:pPr>
            <a:r>
              <a:rPr lang="en-US" sz="1800" b="1" dirty="0"/>
              <a:t> </a:t>
            </a:r>
            <a:r>
              <a:rPr lang="en-US" sz="1800" b="1" dirty="0" err="1"/>
              <a:t>Chè</a:t>
            </a:r>
            <a:r>
              <a:rPr lang="en-US" sz="1800" b="1" dirty="0"/>
              <a:t> </a:t>
            </a:r>
            <a:r>
              <a:rPr lang="en-US" sz="1800" b="1" dirty="0" err="1"/>
              <a:t>Tân</a:t>
            </a:r>
            <a:r>
              <a:rPr lang="en-US" sz="1800" b="1" dirty="0"/>
              <a:t> </a:t>
            </a:r>
            <a:r>
              <a:rPr lang="en-US" sz="1800" b="1" dirty="0" err="1"/>
              <a:t>Cương</a:t>
            </a:r>
            <a:r>
              <a:rPr lang="en-US" sz="1800" b="1" dirty="0"/>
              <a:t> </a:t>
            </a:r>
            <a:r>
              <a:rPr lang="en-US" sz="1800" dirty="0" err="1"/>
              <a:t>của</a:t>
            </a:r>
            <a:r>
              <a:rPr lang="en-US" sz="1800" dirty="0"/>
              <a:t> </a:t>
            </a:r>
            <a:r>
              <a:rPr lang="en-US" sz="1800" dirty="0" err="1"/>
              <a:t>Thái</a:t>
            </a:r>
            <a:r>
              <a:rPr lang="en-US" sz="1800" dirty="0"/>
              <a:t> </a:t>
            </a:r>
            <a:r>
              <a:rPr lang="en-US" sz="1800" dirty="0" err="1"/>
              <a:t>Nguyên</a:t>
            </a:r>
            <a:endParaRPr lang="en-US" sz="1800" dirty="0"/>
          </a:p>
        </p:txBody>
      </p:sp>
      <p:sp>
        <p:nvSpPr>
          <p:cNvPr id="26" name="Rectangle 25">
            <a:extLst>
              <a:ext uri="{FF2B5EF4-FFF2-40B4-BE49-F238E27FC236}">
                <a16:creationId xmlns="" xmlns:a16="http://schemas.microsoft.com/office/drawing/2014/main" id="{48821D1C-BE01-A647-813A-9569A3C4EE84}"/>
              </a:ext>
            </a:extLst>
          </p:cNvPr>
          <p:cNvSpPr/>
          <p:nvPr/>
        </p:nvSpPr>
        <p:spPr>
          <a:xfrm>
            <a:off x="1219200" y="4495800"/>
            <a:ext cx="7848600" cy="1754326"/>
          </a:xfrm>
          <a:prstGeom prst="rect">
            <a:avLst/>
          </a:prstGeom>
        </p:spPr>
        <p:txBody>
          <a:bodyPr wrap="square">
            <a:spAutoFit/>
          </a:bodyPr>
          <a:lstStyle/>
          <a:p>
            <a:pPr marL="171450" indent="-171450">
              <a:buFont typeface="Arial" panose="020B0604020202020204" pitchFamily="34" charset="0"/>
              <a:buChar char="•"/>
            </a:pPr>
            <a:r>
              <a:rPr lang="en-US" sz="1200" i="1" dirty="0" err="1">
                <a:cs typeface="Arial" pitchFamily="34" charset="0"/>
              </a:rPr>
              <a:t>Hình</a:t>
            </a:r>
            <a:r>
              <a:rPr lang="en-US" sz="1200" i="1" dirty="0">
                <a:cs typeface="Arial" pitchFamily="34" charset="0"/>
              </a:rPr>
              <a:t> </a:t>
            </a:r>
            <a:r>
              <a:rPr lang="en-US" sz="1200" i="1" dirty="0" err="1">
                <a:cs typeface="Arial" pitchFamily="34" charset="0"/>
              </a:rPr>
              <a:t>ảnh</a:t>
            </a:r>
            <a:r>
              <a:rPr lang="en-US" sz="1200" i="1" dirty="0">
                <a:cs typeface="Arial" pitchFamily="34" charset="0"/>
              </a:rPr>
              <a:t> </a:t>
            </a:r>
            <a:r>
              <a:rPr lang="en-US" sz="1200" i="1" dirty="0" err="1">
                <a:cs typeface="Arial" pitchFamily="34" charset="0"/>
              </a:rPr>
              <a:t>minh</a:t>
            </a:r>
            <a:r>
              <a:rPr lang="en-US" sz="1200" i="1" dirty="0">
                <a:cs typeface="Arial" pitchFamily="34" charset="0"/>
              </a:rPr>
              <a:t> </a:t>
            </a:r>
            <a:r>
              <a:rPr lang="en-US" sz="1200" i="1" dirty="0" err="1">
                <a:cs typeface="Arial" pitchFamily="34" charset="0"/>
              </a:rPr>
              <a:t>hoạ</a:t>
            </a:r>
            <a:r>
              <a:rPr lang="en-US" sz="1200" i="1" dirty="0">
                <a:cs typeface="Arial" pitchFamily="34" charset="0"/>
              </a:rPr>
              <a:t> bao </a:t>
            </a:r>
            <a:r>
              <a:rPr lang="en-US" sz="1200" i="1" dirty="0" err="1">
                <a:cs typeface="Arial" pitchFamily="34" charset="0"/>
              </a:rPr>
              <a:t>gồm</a:t>
            </a:r>
            <a:r>
              <a:rPr lang="en-US" sz="1200" i="1" dirty="0">
                <a:cs typeface="Arial" pitchFamily="34" charset="0"/>
              </a:rPr>
              <a:t> </a:t>
            </a:r>
            <a:r>
              <a:rPr lang="en-US" sz="1200" i="1" dirty="0" err="1">
                <a:cs typeface="Arial" pitchFamily="34" charset="0"/>
              </a:rPr>
              <a:t>bộ</a:t>
            </a:r>
            <a:r>
              <a:rPr lang="en-US" sz="1200" i="1" dirty="0">
                <a:cs typeface="Arial" pitchFamily="34" charset="0"/>
              </a:rPr>
              <a:t> </a:t>
            </a:r>
            <a:r>
              <a:rPr lang="en-US" sz="1200" i="1" dirty="0" err="1">
                <a:cs typeface="Arial" pitchFamily="34" charset="0"/>
              </a:rPr>
              <a:t>chỉ</a:t>
            </a:r>
            <a:r>
              <a:rPr lang="en-US" sz="1200" i="1" dirty="0">
                <a:cs typeface="Arial" pitchFamily="34" charset="0"/>
              </a:rPr>
              <a:t> </a:t>
            </a:r>
            <a:r>
              <a:rPr lang="en-US" sz="1200" i="1" dirty="0" err="1">
                <a:cs typeface="Arial" pitchFamily="34" charset="0"/>
              </a:rPr>
              <a:t>dẫn</a:t>
            </a:r>
            <a:r>
              <a:rPr lang="en-US" sz="1200" i="1" dirty="0">
                <a:cs typeface="Arial" pitchFamily="34" charset="0"/>
              </a:rPr>
              <a:t> </a:t>
            </a:r>
            <a:r>
              <a:rPr lang="en-US" sz="1200" i="1" dirty="0" err="1">
                <a:cs typeface="Arial" pitchFamily="34" charset="0"/>
              </a:rPr>
              <a:t>địa</a:t>
            </a:r>
            <a:r>
              <a:rPr lang="en-US" sz="1200" i="1" dirty="0">
                <a:cs typeface="Arial" pitchFamily="34" charset="0"/>
              </a:rPr>
              <a:t> </a:t>
            </a:r>
            <a:r>
              <a:rPr lang="en-US" sz="1200" i="1" dirty="0" err="1">
                <a:cs typeface="Arial" pitchFamily="34" charset="0"/>
              </a:rPr>
              <a:t>lý</a:t>
            </a:r>
            <a:r>
              <a:rPr lang="en-US" sz="1200" i="1" dirty="0">
                <a:cs typeface="Arial" pitchFamily="34" charset="0"/>
              </a:rPr>
              <a:t> </a:t>
            </a:r>
            <a:r>
              <a:rPr lang="en-US" sz="1200" i="1" dirty="0" err="1">
                <a:cs typeface="Arial" pitchFamily="34" charset="0"/>
              </a:rPr>
              <a:t>thuộc</a:t>
            </a:r>
            <a:r>
              <a:rPr lang="en-US" sz="1200" i="1" dirty="0">
                <a:cs typeface="Arial" pitchFamily="34" charset="0"/>
              </a:rPr>
              <a:t> </a:t>
            </a:r>
            <a:r>
              <a:rPr lang="en-US" sz="1200" i="1" dirty="0" err="1">
                <a:cs typeface="Arial" pitchFamily="34" charset="0"/>
              </a:rPr>
              <a:t>cuốn</a:t>
            </a:r>
            <a:r>
              <a:rPr lang="en-US" sz="1200" i="1" dirty="0">
                <a:cs typeface="Arial" pitchFamily="34" charset="0"/>
              </a:rPr>
              <a:t> </a:t>
            </a:r>
            <a:r>
              <a:rPr lang="vi-VN" sz="1200" i="1" dirty="0">
                <a:cs typeface="Arial" pitchFamily="34" charset="0"/>
              </a:rPr>
              <a:t>“Chỉ dẫn địa lý – Di sản thiên nhiên và văn hóa Việt” do Cục Sở hưu trí tuệ xây dựng. </a:t>
            </a:r>
          </a:p>
          <a:p>
            <a:pPr marL="171450" indent="-171450">
              <a:buFont typeface="Arial" panose="020B0604020202020204" pitchFamily="34" charset="0"/>
              <a:buChar char="•"/>
            </a:pPr>
            <a:r>
              <a:rPr lang="vi-VN" sz="1200" i="1" dirty="0">
                <a:cs typeface="Arial" pitchFamily="34" charset="0"/>
              </a:rPr>
              <a:t>Đối với EVFTA, các chỉ dẫn địa lý được bảo hộ bao gồm</a:t>
            </a:r>
            <a:r>
              <a:rPr lang="vi-VN" sz="1200" dirty="0">
                <a:cs typeface="Arial" pitchFamily="34" charset="0"/>
              </a:rPr>
              <a:t>: </a:t>
            </a:r>
            <a:r>
              <a:rPr lang="en-US" sz="1200" dirty="0" err="1">
                <a:cs typeface="Arial" pitchFamily="34" charset="0"/>
              </a:rPr>
              <a:t>Gạo</a:t>
            </a:r>
            <a:r>
              <a:rPr lang="en-US" sz="1200" dirty="0">
                <a:cs typeface="Arial" pitchFamily="34" charset="0"/>
              </a:rPr>
              <a:t> </a:t>
            </a:r>
            <a:r>
              <a:rPr lang="en-US" sz="1200" dirty="0" err="1">
                <a:cs typeface="Arial" pitchFamily="34" charset="0"/>
              </a:rPr>
              <a:t>Hải</a:t>
            </a:r>
            <a:r>
              <a:rPr lang="en-US" sz="1200" dirty="0">
                <a:cs typeface="Arial" pitchFamily="34" charset="0"/>
              </a:rPr>
              <a:t> </a:t>
            </a:r>
            <a:r>
              <a:rPr lang="en-US" sz="1200" dirty="0" err="1">
                <a:cs typeface="Arial" pitchFamily="34" charset="0"/>
              </a:rPr>
              <a:t>Hậu</a:t>
            </a:r>
            <a:r>
              <a:rPr lang="en-US" sz="1200" dirty="0">
                <a:cs typeface="Arial" pitchFamily="34" charset="0"/>
              </a:rPr>
              <a:t>; </a:t>
            </a:r>
            <a:r>
              <a:rPr lang="en-US" sz="1200" dirty="0" err="1">
                <a:cs typeface="Arial" pitchFamily="34" charset="0"/>
              </a:rPr>
              <a:t>Gạo</a:t>
            </a:r>
            <a:r>
              <a:rPr lang="en-US" sz="1200" dirty="0">
                <a:cs typeface="Arial" pitchFamily="34" charset="0"/>
              </a:rPr>
              <a:t> </a:t>
            </a:r>
            <a:r>
              <a:rPr lang="en-US" sz="1200" dirty="0" err="1">
                <a:cs typeface="Arial" pitchFamily="34" charset="0"/>
              </a:rPr>
              <a:t>Bảy</a:t>
            </a:r>
            <a:r>
              <a:rPr lang="en-US" sz="1200" dirty="0">
                <a:cs typeface="Arial" pitchFamily="34" charset="0"/>
              </a:rPr>
              <a:t> </a:t>
            </a:r>
            <a:r>
              <a:rPr lang="en-US" sz="1200" dirty="0" err="1">
                <a:cs typeface="Arial" pitchFamily="34" charset="0"/>
              </a:rPr>
              <a:t>Núi</a:t>
            </a:r>
            <a:r>
              <a:rPr lang="en-US" sz="1200" dirty="0">
                <a:cs typeface="Arial" pitchFamily="34" charset="0"/>
              </a:rPr>
              <a:t>; </a:t>
            </a:r>
            <a:r>
              <a:rPr lang="en-US" sz="1200" dirty="0" err="1">
                <a:cs typeface="Arial" pitchFamily="34" charset="0"/>
              </a:rPr>
              <a:t>Gạo</a:t>
            </a:r>
            <a:r>
              <a:rPr lang="en-US" sz="1200" dirty="0">
                <a:cs typeface="Arial" pitchFamily="34" charset="0"/>
              </a:rPr>
              <a:t> </a:t>
            </a:r>
            <a:r>
              <a:rPr lang="en-US" sz="1200" dirty="0" err="1">
                <a:cs typeface="Arial" pitchFamily="34" charset="0"/>
              </a:rPr>
              <a:t>Điện</a:t>
            </a:r>
            <a:r>
              <a:rPr lang="en-US" sz="1200" dirty="0">
                <a:cs typeface="Arial" pitchFamily="34" charset="0"/>
              </a:rPr>
              <a:t> </a:t>
            </a:r>
            <a:r>
              <a:rPr lang="en-US" sz="1200" dirty="0" err="1">
                <a:cs typeface="Arial" pitchFamily="34" charset="0"/>
              </a:rPr>
              <a:t>Biên</a:t>
            </a:r>
            <a:r>
              <a:rPr lang="en-US" sz="1200" dirty="0">
                <a:cs typeface="Arial" pitchFamily="34" charset="0"/>
              </a:rPr>
              <a:t>; </a:t>
            </a:r>
            <a:r>
              <a:rPr lang="en-US" sz="1200" dirty="0" err="1">
                <a:cs typeface="Arial" pitchFamily="34" charset="0"/>
              </a:rPr>
              <a:t>Gạo</a:t>
            </a:r>
            <a:r>
              <a:rPr lang="en-US" sz="1200" dirty="0">
                <a:cs typeface="Arial" pitchFamily="34" charset="0"/>
              </a:rPr>
              <a:t> </a:t>
            </a:r>
            <a:r>
              <a:rPr lang="en-US" sz="1200" dirty="0" err="1">
                <a:cs typeface="Arial" pitchFamily="34" charset="0"/>
              </a:rPr>
              <a:t>Hồng</a:t>
            </a:r>
            <a:r>
              <a:rPr lang="en-US" sz="1200" dirty="0">
                <a:cs typeface="Arial" pitchFamily="34" charset="0"/>
              </a:rPr>
              <a:t> </a:t>
            </a:r>
            <a:r>
              <a:rPr lang="en-US" sz="1200" dirty="0" err="1">
                <a:cs typeface="Arial" pitchFamily="34" charset="0"/>
              </a:rPr>
              <a:t>Dân</a:t>
            </a:r>
            <a:r>
              <a:rPr lang="en-US" sz="1200" dirty="0">
                <a:cs typeface="Arial" pitchFamily="34" charset="0"/>
              </a:rPr>
              <a:t>; </a:t>
            </a:r>
            <a:r>
              <a:rPr lang="en-US" sz="1200" dirty="0" err="1">
                <a:cs typeface="Arial" pitchFamily="34" charset="0"/>
              </a:rPr>
              <a:t>Cà</a:t>
            </a:r>
            <a:r>
              <a:rPr lang="en-US" sz="1200" dirty="0">
                <a:cs typeface="Arial" pitchFamily="34" charset="0"/>
              </a:rPr>
              <a:t> </a:t>
            </a:r>
            <a:r>
              <a:rPr lang="en-US" sz="1200" dirty="0" err="1">
                <a:cs typeface="Arial" pitchFamily="34" charset="0"/>
              </a:rPr>
              <a:t>phê</a:t>
            </a:r>
            <a:r>
              <a:rPr lang="en-US" sz="1200" dirty="0">
                <a:cs typeface="Arial" pitchFamily="34" charset="0"/>
              </a:rPr>
              <a:t> </a:t>
            </a:r>
            <a:r>
              <a:rPr lang="en-US" sz="1200" dirty="0" err="1">
                <a:cs typeface="Arial" pitchFamily="34" charset="0"/>
              </a:rPr>
              <a:t>Buôn</a:t>
            </a:r>
            <a:r>
              <a:rPr lang="en-US" sz="1200" dirty="0">
                <a:cs typeface="Arial" pitchFamily="34" charset="0"/>
              </a:rPr>
              <a:t> Ma </a:t>
            </a:r>
            <a:r>
              <a:rPr lang="en-US" sz="1200" dirty="0" err="1">
                <a:cs typeface="Arial" pitchFamily="34" charset="0"/>
              </a:rPr>
              <a:t>Thuột</a:t>
            </a:r>
            <a:r>
              <a:rPr lang="en-US" sz="1200" dirty="0">
                <a:cs typeface="Arial" pitchFamily="34" charset="0"/>
              </a:rPr>
              <a:t>; </a:t>
            </a:r>
            <a:r>
              <a:rPr lang="en-US" sz="1200" dirty="0" err="1">
                <a:cs typeface="Arial" pitchFamily="34" charset="0"/>
              </a:rPr>
              <a:t>Chè</a:t>
            </a:r>
            <a:r>
              <a:rPr lang="en-US" sz="1200" dirty="0">
                <a:cs typeface="Arial" pitchFamily="34" charset="0"/>
              </a:rPr>
              <a:t> </a:t>
            </a:r>
            <a:r>
              <a:rPr lang="en-US" sz="1200" dirty="0" err="1">
                <a:cs typeface="Arial" pitchFamily="34" charset="0"/>
              </a:rPr>
              <a:t>Mộc</a:t>
            </a:r>
            <a:r>
              <a:rPr lang="en-US" sz="1200" dirty="0">
                <a:cs typeface="Arial" pitchFamily="34" charset="0"/>
              </a:rPr>
              <a:t> </a:t>
            </a:r>
            <a:r>
              <a:rPr lang="en-US" sz="1200" dirty="0" err="1">
                <a:cs typeface="Arial" pitchFamily="34" charset="0"/>
              </a:rPr>
              <a:t>Châu</a:t>
            </a:r>
            <a:r>
              <a:rPr lang="en-US" sz="1200" dirty="0">
                <a:cs typeface="Arial" pitchFamily="34" charset="0"/>
              </a:rPr>
              <a:t>; </a:t>
            </a:r>
            <a:r>
              <a:rPr lang="en-US" sz="1200" b="1" dirty="0" err="1">
                <a:cs typeface="Arial" pitchFamily="34" charset="0"/>
              </a:rPr>
              <a:t>Chè</a:t>
            </a:r>
            <a:r>
              <a:rPr lang="en-US" sz="1200" b="1" dirty="0">
                <a:cs typeface="Arial" pitchFamily="34" charset="0"/>
              </a:rPr>
              <a:t> </a:t>
            </a:r>
            <a:r>
              <a:rPr lang="en-US" sz="1200" b="1" dirty="0" err="1">
                <a:cs typeface="Arial" pitchFamily="34" charset="0"/>
              </a:rPr>
              <a:t>Tân</a:t>
            </a:r>
            <a:r>
              <a:rPr lang="en-US" sz="1200" b="1" dirty="0">
                <a:cs typeface="Arial" pitchFamily="34" charset="0"/>
              </a:rPr>
              <a:t> </a:t>
            </a:r>
            <a:r>
              <a:rPr lang="en-US" sz="1200" b="1" dirty="0" err="1">
                <a:cs typeface="Arial" pitchFamily="34" charset="0"/>
              </a:rPr>
              <a:t>Cương</a:t>
            </a:r>
            <a:r>
              <a:rPr lang="en-US" sz="1200" dirty="0">
                <a:cs typeface="Arial" pitchFamily="34" charset="0"/>
              </a:rPr>
              <a:t>; </a:t>
            </a:r>
            <a:r>
              <a:rPr lang="en-US" sz="1200" dirty="0" err="1">
                <a:cs typeface="Arial" pitchFamily="34" charset="0"/>
              </a:rPr>
              <a:t>Bưởi</a:t>
            </a:r>
            <a:r>
              <a:rPr lang="en-US" sz="1200" dirty="0">
                <a:cs typeface="Arial" pitchFamily="34" charset="0"/>
              </a:rPr>
              <a:t> </a:t>
            </a:r>
            <a:r>
              <a:rPr lang="en-US" sz="1200" dirty="0" err="1">
                <a:cs typeface="Arial" pitchFamily="34" charset="0"/>
              </a:rPr>
              <a:t>Đoan</a:t>
            </a:r>
            <a:r>
              <a:rPr lang="en-US" sz="1200" dirty="0">
                <a:cs typeface="Arial" pitchFamily="34" charset="0"/>
              </a:rPr>
              <a:t> </a:t>
            </a:r>
            <a:r>
              <a:rPr lang="en-US" sz="1200" dirty="0" err="1">
                <a:cs typeface="Arial" pitchFamily="34" charset="0"/>
              </a:rPr>
              <a:t>Hùng</a:t>
            </a:r>
            <a:r>
              <a:rPr lang="en-US" sz="1200" dirty="0">
                <a:cs typeface="Arial" pitchFamily="34" charset="0"/>
              </a:rPr>
              <a:t>; </a:t>
            </a:r>
            <a:r>
              <a:rPr lang="en-US" sz="1200" dirty="0" err="1">
                <a:cs typeface="Arial" pitchFamily="34" charset="0"/>
              </a:rPr>
              <a:t>Bưởi</a:t>
            </a:r>
            <a:r>
              <a:rPr lang="en-US" sz="1200" dirty="0">
                <a:cs typeface="Arial" pitchFamily="34" charset="0"/>
              </a:rPr>
              <a:t> </a:t>
            </a:r>
            <a:r>
              <a:rPr lang="en-US" sz="1200" dirty="0" err="1">
                <a:cs typeface="Arial" pitchFamily="34" charset="0"/>
              </a:rPr>
              <a:t>Phúc</a:t>
            </a:r>
            <a:r>
              <a:rPr lang="en-US" sz="1200" dirty="0">
                <a:cs typeface="Arial" pitchFamily="34" charset="0"/>
              </a:rPr>
              <a:t> </a:t>
            </a:r>
            <a:r>
              <a:rPr lang="en-US" sz="1200" dirty="0" err="1">
                <a:cs typeface="Arial" pitchFamily="34" charset="0"/>
              </a:rPr>
              <a:t>Trạch</a:t>
            </a:r>
            <a:r>
              <a:rPr lang="en-US" sz="1200" dirty="0">
                <a:cs typeface="Arial" pitchFamily="34" charset="0"/>
              </a:rPr>
              <a:t>; </a:t>
            </a:r>
            <a:r>
              <a:rPr lang="en-US" sz="1200" dirty="0" err="1">
                <a:cs typeface="Arial" pitchFamily="34" charset="0"/>
              </a:rPr>
              <a:t>BưởiTân</a:t>
            </a:r>
            <a:r>
              <a:rPr lang="en-US" sz="1200" dirty="0">
                <a:cs typeface="Arial" pitchFamily="34" charset="0"/>
              </a:rPr>
              <a:t> </a:t>
            </a:r>
            <a:r>
              <a:rPr lang="en-US" sz="1200" dirty="0" err="1">
                <a:cs typeface="Arial" pitchFamily="34" charset="0"/>
              </a:rPr>
              <a:t>Triều</a:t>
            </a:r>
            <a:r>
              <a:rPr lang="en-US" sz="1200" dirty="0">
                <a:cs typeface="Arial" pitchFamily="34" charset="0"/>
              </a:rPr>
              <a:t>; </a:t>
            </a:r>
            <a:r>
              <a:rPr lang="en-US" sz="1200" dirty="0" err="1">
                <a:cs typeface="Arial" pitchFamily="34" charset="0"/>
              </a:rPr>
              <a:t>Bưởi</a:t>
            </a:r>
            <a:r>
              <a:rPr lang="en-US" sz="1200" dirty="0">
                <a:cs typeface="Arial" pitchFamily="34" charset="0"/>
              </a:rPr>
              <a:t> </a:t>
            </a:r>
            <a:r>
              <a:rPr lang="en-US" sz="1200" dirty="0" err="1">
                <a:cs typeface="Arial" pitchFamily="34" charset="0"/>
              </a:rPr>
              <a:t>Bình</a:t>
            </a:r>
            <a:r>
              <a:rPr lang="en-US" sz="1200" dirty="0">
                <a:cs typeface="Arial" pitchFamily="34" charset="0"/>
              </a:rPr>
              <a:t> Minh; </a:t>
            </a:r>
            <a:r>
              <a:rPr lang="en-US" sz="1200" dirty="0" err="1">
                <a:cs typeface="Arial" pitchFamily="34" charset="0"/>
              </a:rPr>
              <a:t>Bưởi</a:t>
            </a:r>
            <a:r>
              <a:rPr lang="en-US" sz="1200" dirty="0">
                <a:cs typeface="Arial" pitchFamily="34" charset="0"/>
              </a:rPr>
              <a:t> </a:t>
            </a:r>
            <a:r>
              <a:rPr lang="en-US" sz="1200" dirty="0" err="1">
                <a:cs typeface="Arial" pitchFamily="34" charset="0"/>
              </a:rPr>
              <a:t>Luận</a:t>
            </a:r>
            <a:r>
              <a:rPr lang="en-US" sz="1200" dirty="0">
                <a:cs typeface="Arial" pitchFamily="34" charset="0"/>
              </a:rPr>
              <a:t> </a:t>
            </a:r>
            <a:r>
              <a:rPr lang="en-US" sz="1200" dirty="0" err="1">
                <a:cs typeface="Arial" pitchFamily="34" charset="0"/>
              </a:rPr>
              <a:t>Văn</a:t>
            </a:r>
            <a:r>
              <a:rPr lang="en-US" sz="1200" dirty="0">
                <a:cs typeface="Arial" pitchFamily="34" charset="0"/>
              </a:rPr>
              <a:t>; Cam Vinh; Cam Cao </a:t>
            </a:r>
            <a:r>
              <a:rPr lang="en-US" sz="1200" dirty="0" err="1">
                <a:cs typeface="Arial" pitchFamily="34" charset="0"/>
              </a:rPr>
              <a:t>Phong</a:t>
            </a:r>
            <a:r>
              <a:rPr lang="en-US" sz="1200" dirty="0">
                <a:cs typeface="Arial" pitchFamily="34" charset="0"/>
              </a:rPr>
              <a:t>; Thanh long </a:t>
            </a:r>
            <a:r>
              <a:rPr lang="en-US" sz="1200" dirty="0" err="1">
                <a:cs typeface="Arial" pitchFamily="34" charset="0"/>
              </a:rPr>
              <a:t>Bình</a:t>
            </a:r>
            <a:r>
              <a:rPr lang="en-US" sz="1200" dirty="0">
                <a:cs typeface="Arial" pitchFamily="34" charset="0"/>
              </a:rPr>
              <a:t> </a:t>
            </a:r>
            <a:r>
              <a:rPr lang="en-US" sz="1200" dirty="0" err="1">
                <a:cs typeface="Arial" pitchFamily="34" charset="0"/>
              </a:rPr>
              <a:t>Thuận</a:t>
            </a:r>
            <a:r>
              <a:rPr lang="en-US" sz="1200" dirty="0">
                <a:cs typeface="Arial" pitchFamily="34" charset="0"/>
              </a:rPr>
              <a:t>; </a:t>
            </a:r>
            <a:r>
              <a:rPr lang="en-US" sz="1200" dirty="0" err="1">
                <a:cs typeface="Arial" pitchFamily="34" charset="0"/>
              </a:rPr>
              <a:t>Vải</a:t>
            </a:r>
            <a:r>
              <a:rPr lang="en-US" sz="1200" dirty="0">
                <a:cs typeface="Arial" pitchFamily="34" charset="0"/>
              </a:rPr>
              <a:t> Thanh </a:t>
            </a:r>
            <a:r>
              <a:rPr lang="en-US" sz="1200" dirty="0" err="1">
                <a:cs typeface="Arial" pitchFamily="34" charset="0"/>
              </a:rPr>
              <a:t>Hà</a:t>
            </a:r>
            <a:r>
              <a:rPr lang="en-US" sz="1200" dirty="0">
                <a:cs typeface="Arial" pitchFamily="34" charset="0"/>
              </a:rPr>
              <a:t>; </a:t>
            </a:r>
            <a:r>
              <a:rPr lang="en-US" sz="1200" dirty="0" err="1">
                <a:cs typeface="Arial" pitchFamily="34" charset="0"/>
              </a:rPr>
              <a:t>Vải</a:t>
            </a:r>
            <a:r>
              <a:rPr lang="en-US" sz="1200" dirty="0">
                <a:cs typeface="Arial" pitchFamily="34" charset="0"/>
              </a:rPr>
              <a:t> </a:t>
            </a:r>
            <a:r>
              <a:rPr lang="en-US" sz="1200" dirty="0" err="1">
                <a:cs typeface="Arial" pitchFamily="34" charset="0"/>
              </a:rPr>
              <a:t>Lục</a:t>
            </a:r>
            <a:r>
              <a:rPr lang="en-US" sz="1200" dirty="0">
                <a:cs typeface="Arial" pitchFamily="34" charset="0"/>
              </a:rPr>
              <a:t> </a:t>
            </a:r>
            <a:r>
              <a:rPr lang="en-US" sz="1200" dirty="0" err="1">
                <a:cs typeface="Arial" pitchFamily="34" charset="0"/>
              </a:rPr>
              <a:t>Ngạn</a:t>
            </a:r>
            <a:r>
              <a:rPr lang="en-US" sz="1200" dirty="0">
                <a:cs typeface="Arial" pitchFamily="34" charset="0"/>
              </a:rPr>
              <a:t>; </a:t>
            </a:r>
            <a:r>
              <a:rPr lang="en-US" sz="1200" dirty="0" err="1">
                <a:cs typeface="Arial" pitchFamily="34" charset="0"/>
              </a:rPr>
              <a:t>Xoài</a:t>
            </a:r>
            <a:r>
              <a:rPr lang="en-US" sz="1200" dirty="0">
                <a:cs typeface="Arial" pitchFamily="34" charset="0"/>
              </a:rPr>
              <a:t> </a:t>
            </a:r>
            <a:r>
              <a:rPr lang="en-US" sz="1200" dirty="0" err="1">
                <a:cs typeface="Arial" pitchFamily="34" charset="0"/>
              </a:rPr>
              <a:t>Hòa</a:t>
            </a:r>
            <a:r>
              <a:rPr lang="en-US" sz="1200" dirty="0">
                <a:cs typeface="Arial" pitchFamily="34" charset="0"/>
              </a:rPr>
              <a:t>  </a:t>
            </a:r>
            <a:r>
              <a:rPr lang="en-US" sz="1200" dirty="0" err="1">
                <a:cs typeface="Arial" pitchFamily="34" charset="0"/>
              </a:rPr>
              <a:t>Lộc</a:t>
            </a:r>
            <a:r>
              <a:rPr lang="en-US" sz="1200" dirty="0">
                <a:cs typeface="Arial" pitchFamily="34" charset="0"/>
              </a:rPr>
              <a:t>; </a:t>
            </a:r>
            <a:r>
              <a:rPr lang="en-US" sz="1200" dirty="0" err="1">
                <a:cs typeface="Arial" pitchFamily="34" charset="0"/>
              </a:rPr>
              <a:t>Xoài</a:t>
            </a:r>
            <a:r>
              <a:rPr lang="en-US" sz="1200" dirty="0">
                <a:cs typeface="Arial" pitchFamily="34" charset="0"/>
              </a:rPr>
              <a:t> </a:t>
            </a:r>
            <a:r>
              <a:rPr lang="en-US" sz="1200" dirty="0" err="1">
                <a:cs typeface="Arial" pitchFamily="34" charset="0"/>
              </a:rPr>
              <a:t>Yên</a:t>
            </a:r>
            <a:r>
              <a:rPr lang="en-US" sz="1200" dirty="0">
                <a:cs typeface="Arial" pitchFamily="34" charset="0"/>
              </a:rPr>
              <a:t> </a:t>
            </a:r>
            <a:r>
              <a:rPr lang="en-US" sz="1200" dirty="0" err="1">
                <a:cs typeface="Arial" pitchFamily="34" charset="0"/>
              </a:rPr>
              <a:t>Châu</a:t>
            </a:r>
            <a:r>
              <a:rPr lang="en-US" sz="1200" dirty="0">
                <a:cs typeface="Arial" pitchFamily="34" charset="0"/>
              </a:rPr>
              <a:t>; </a:t>
            </a:r>
            <a:r>
              <a:rPr lang="en-US" sz="1200" dirty="0" err="1">
                <a:cs typeface="Arial" pitchFamily="34" charset="0"/>
              </a:rPr>
              <a:t>Chuối</a:t>
            </a:r>
            <a:r>
              <a:rPr lang="en-US" sz="1200" dirty="0">
                <a:cs typeface="Arial" pitchFamily="34" charset="0"/>
              </a:rPr>
              <a:t> </a:t>
            </a:r>
            <a:r>
              <a:rPr lang="en-US" sz="1200" dirty="0" err="1">
                <a:cs typeface="Arial" pitchFamily="34" charset="0"/>
              </a:rPr>
              <a:t>Đại</a:t>
            </a:r>
            <a:r>
              <a:rPr lang="en-US" sz="1200" dirty="0">
                <a:cs typeface="Arial" pitchFamily="34" charset="0"/>
              </a:rPr>
              <a:t> </a:t>
            </a:r>
            <a:r>
              <a:rPr lang="en-US" sz="1200" dirty="0" err="1">
                <a:cs typeface="Arial" pitchFamily="34" charset="0"/>
              </a:rPr>
              <a:t>Hoàng</a:t>
            </a:r>
            <a:r>
              <a:rPr lang="en-US" sz="1200" dirty="0">
                <a:cs typeface="Arial" pitchFamily="34" charset="0"/>
              </a:rPr>
              <a:t>; </a:t>
            </a:r>
            <a:r>
              <a:rPr lang="en-US" sz="1200" dirty="0" err="1">
                <a:cs typeface="Arial" pitchFamily="34" charset="0"/>
              </a:rPr>
              <a:t>Hồng</a:t>
            </a:r>
            <a:r>
              <a:rPr lang="en-US" sz="1200" dirty="0">
                <a:cs typeface="Arial" pitchFamily="34" charset="0"/>
              </a:rPr>
              <a:t> </a:t>
            </a:r>
            <a:r>
              <a:rPr lang="en-US" sz="1200" dirty="0" err="1">
                <a:cs typeface="Arial" pitchFamily="34" charset="0"/>
              </a:rPr>
              <a:t>không</a:t>
            </a:r>
            <a:r>
              <a:rPr lang="en-US" sz="1200" dirty="0">
                <a:cs typeface="Arial" pitchFamily="34" charset="0"/>
              </a:rPr>
              <a:t> </a:t>
            </a:r>
            <a:r>
              <a:rPr lang="en-US" sz="1200" dirty="0" err="1">
                <a:cs typeface="Arial" pitchFamily="34" charset="0"/>
              </a:rPr>
              <a:t>hạt</a:t>
            </a:r>
            <a:r>
              <a:rPr lang="en-US" sz="1200" dirty="0">
                <a:cs typeface="Arial" pitchFamily="34" charset="0"/>
              </a:rPr>
              <a:t> </a:t>
            </a:r>
            <a:r>
              <a:rPr lang="en-US" sz="1200" dirty="0" err="1">
                <a:cs typeface="Arial" pitchFamily="34" charset="0"/>
              </a:rPr>
              <a:t>Bảo</a:t>
            </a:r>
            <a:r>
              <a:rPr lang="en-US" sz="1200" dirty="0">
                <a:cs typeface="Arial" pitchFamily="34" charset="0"/>
              </a:rPr>
              <a:t> </a:t>
            </a:r>
            <a:r>
              <a:rPr lang="en-US" sz="1200" dirty="0" err="1">
                <a:cs typeface="Arial" pitchFamily="34" charset="0"/>
              </a:rPr>
              <a:t>Lâm</a:t>
            </a:r>
            <a:r>
              <a:rPr lang="en-US" sz="1200" dirty="0">
                <a:cs typeface="Arial" pitchFamily="34" charset="0"/>
              </a:rPr>
              <a:t>; </a:t>
            </a:r>
            <a:r>
              <a:rPr lang="en-US" sz="1200" dirty="0" err="1">
                <a:cs typeface="Arial" pitchFamily="34" charset="0"/>
              </a:rPr>
              <a:t>Hồng</a:t>
            </a:r>
            <a:r>
              <a:rPr lang="en-US" sz="1200" dirty="0">
                <a:cs typeface="Arial" pitchFamily="34" charset="0"/>
              </a:rPr>
              <a:t> </a:t>
            </a:r>
            <a:r>
              <a:rPr lang="en-US" sz="1200" dirty="0" err="1">
                <a:cs typeface="Arial" pitchFamily="34" charset="0"/>
              </a:rPr>
              <a:t>không</a:t>
            </a:r>
            <a:r>
              <a:rPr lang="en-US" sz="1200" dirty="0">
                <a:cs typeface="Arial" pitchFamily="34" charset="0"/>
              </a:rPr>
              <a:t> </a:t>
            </a:r>
            <a:r>
              <a:rPr lang="en-US" sz="1200" dirty="0" err="1">
                <a:cs typeface="Arial" pitchFamily="34" charset="0"/>
              </a:rPr>
              <a:t>hạt</a:t>
            </a:r>
            <a:r>
              <a:rPr lang="en-US" sz="1200" dirty="0">
                <a:cs typeface="Arial" pitchFamily="34" charset="0"/>
              </a:rPr>
              <a:t> </a:t>
            </a:r>
            <a:r>
              <a:rPr lang="en-US" sz="1200" dirty="0" err="1">
                <a:cs typeface="Arial" pitchFamily="34" charset="0"/>
              </a:rPr>
              <a:t>Bắc</a:t>
            </a:r>
            <a:r>
              <a:rPr lang="en-US" sz="1200" dirty="0">
                <a:cs typeface="Arial" pitchFamily="34" charset="0"/>
              </a:rPr>
              <a:t> </a:t>
            </a:r>
            <a:r>
              <a:rPr lang="en-US" sz="1200" dirty="0" err="1">
                <a:cs typeface="Arial" pitchFamily="34" charset="0"/>
              </a:rPr>
              <a:t>Kạn</a:t>
            </a:r>
            <a:r>
              <a:rPr lang="en-US" sz="1200" dirty="0">
                <a:cs typeface="Arial" pitchFamily="34" charset="0"/>
              </a:rPr>
              <a:t>; </a:t>
            </a:r>
            <a:r>
              <a:rPr lang="en-US" sz="1200" dirty="0" err="1">
                <a:cs typeface="Arial" pitchFamily="34" charset="0"/>
              </a:rPr>
              <a:t>Quýt</a:t>
            </a:r>
            <a:r>
              <a:rPr lang="en-US" sz="1200" dirty="0">
                <a:cs typeface="Arial" pitchFamily="34" charset="0"/>
              </a:rPr>
              <a:t> </a:t>
            </a:r>
            <a:r>
              <a:rPr lang="en-US" sz="1200" dirty="0" err="1">
                <a:cs typeface="Arial" pitchFamily="34" charset="0"/>
              </a:rPr>
              <a:t>Bắc</a:t>
            </a:r>
            <a:r>
              <a:rPr lang="en-US" sz="1200" dirty="0">
                <a:cs typeface="Arial" pitchFamily="34" charset="0"/>
              </a:rPr>
              <a:t> </a:t>
            </a:r>
            <a:r>
              <a:rPr lang="en-US" sz="1200" dirty="0" err="1">
                <a:cs typeface="Arial" pitchFamily="34" charset="0"/>
              </a:rPr>
              <a:t>Kạn</a:t>
            </a:r>
            <a:r>
              <a:rPr lang="en-US" sz="1200" dirty="0">
                <a:cs typeface="Arial" pitchFamily="34" charset="0"/>
              </a:rPr>
              <a:t>; </a:t>
            </a:r>
            <a:r>
              <a:rPr lang="en-US" sz="1200" dirty="0" err="1">
                <a:cs typeface="Arial" pitchFamily="34" charset="0"/>
              </a:rPr>
              <a:t>Mãng</a:t>
            </a:r>
            <a:r>
              <a:rPr lang="en-US" sz="1200" dirty="0">
                <a:cs typeface="Arial" pitchFamily="34" charset="0"/>
              </a:rPr>
              <a:t> </a:t>
            </a:r>
            <a:r>
              <a:rPr lang="en-US" sz="1200" dirty="0" err="1">
                <a:cs typeface="Arial" pitchFamily="34" charset="0"/>
              </a:rPr>
              <a:t>cầu</a:t>
            </a:r>
            <a:r>
              <a:rPr lang="en-US" sz="1200" dirty="0">
                <a:cs typeface="Arial" pitchFamily="34" charset="0"/>
              </a:rPr>
              <a:t> </a:t>
            </a:r>
            <a:r>
              <a:rPr lang="en-US" sz="1200" dirty="0" err="1">
                <a:cs typeface="Arial" pitchFamily="34" charset="0"/>
              </a:rPr>
              <a:t>Bà</a:t>
            </a:r>
            <a:r>
              <a:rPr lang="en-US" sz="1200" dirty="0">
                <a:cs typeface="Arial" pitchFamily="34" charset="0"/>
              </a:rPr>
              <a:t> </a:t>
            </a:r>
            <a:r>
              <a:rPr lang="en-US" sz="1200" dirty="0" err="1">
                <a:cs typeface="Arial" pitchFamily="34" charset="0"/>
              </a:rPr>
              <a:t>Đen</a:t>
            </a:r>
            <a:r>
              <a:rPr lang="en-US" sz="1200" dirty="0">
                <a:cs typeface="Arial" pitchFamily="34" charset="0"/>
              </a:rPr>
              <a:t>; </a:t>
            </a:r>
            <a:r>
              <a:rPr lang="en-US" sz="1200" dirty="0" err="1">
                <a:cs typeface="Arial" pitchFamily="34" charset="0"/>
              </a:rPr>
              <a:t>Vú</a:t>
            </a:r>
            <a:r>
              <a:rPr lang="en-US" sz="1200" dirty="0">
                <a:cs typeface="Arial" pitchFamily="34" charset="0"/>
              </a:rPr>
              <a:t> </a:t>
            </a:r>
            <a:r>
              <a:rPr lang="en-US" sz="1200" dirty="0" err="1">
                <a:cs typeface="Arial" pitchFamily="34" charset="0"/>
              </a:rPr>
              <a:t>sữa</a:t>
            </a:r>
            <a:r>
              <a:rPr lang="en-US" sz="1200" dirty="0">
                <a:cs typeface="Arial" pitchFamily="34" charset="0"/>
              </a:rPr>
              <a:t> </a:t>
            </a:r>
            <a:r>
              <a:rPr lang="en-US" sz="1200" dirty="0" err="1">
                <a:cs typeface="Arial" pitchFamily="34" charset="0"/>
              </a:rPr>
              <a:t>Vĩnh</a:t>
            </a:r>
            <a:r>
              <a:rPr lang="en-US" sz="1200" dirty="0">
                <a:cs typeface="Arial" pitchFamily="34" charset="0"/>
              </a:rPr>
              <a:t>; </a:t>
            </a:r>
            <a:r>
              <a:rPr lang="en-US" sz="1200" dirty="0" err="1">
                <a:cs typeface="Arial" pitchFamily="34" charset="0"/>
              </a:rPr>
              <a:t>Nho</a:t>
            </a:r>
            <a:r>
              <a:rPr lang="en-US" sz="1200" dirty="0">
                <a:cs typeface="Arial" pitchFamily="34" charset="0"/>
              </a:rPr>
              <a:t> </a:t>
            </a:r>
            <a:r>
              <a:rPr lang="en-US" sz="1200" dirty="0" err="1">
                <a:cs typeface="Arial" pitchFamily="34" charset="0"/>
              </a:rPr>
              <a:t>Ninh</a:t>
            </a:r>
            <a:r>
              <a:rPr lang="en-US" sz="1200" dirty="0">
                <a:cs typeface="Arial" pitchFamily="34" charset="0"/>
              </a:rPr>
              <a:t> </a:t>
            </a:r>
            <a:r>
              <a:rPr lang="en-US" sz="1200" dirty="0" err="1">
                <a:cs typeface="Arial" pitchFamily="34" charset="0"/>
              </a:rPr>
              <a:t>Thuận</a:t>
            </a:r>
            <a:r>
              <a:rPr lang="en-US" sz="1200" dirty="0">
                <a:cs typeface="Arial" pitchFamily="34" charset="0"/>
              </a:rPr>
              <a:t>;  Kim </a:t>
            </a:r>
            <a:r>
              <a:rPr lang="en-US" sz="1200" dirty="0" err="1">
                <a:cs typeface="Arial" pitchFamily="34" charset="0"/>
              </a:rPr>
              <a:t>Hoa</a:t>
            </a:r>
            <a:r>
              <a:rPr lang="en-US" sz="1200" dirty="0">
                <a:cs typeface="Arial" pitchFamily="34" charset="0"/>
              </a:rPr>
              <a:t> </a:t>
            </a:r>
            <a:r>
              <a:rPr lang="en-US" sz="1200" dirty="0" err="1">
                <a:cs typeface="Arial" pitchFamily="34" charset="0"/>
              </a:rPr>
              <a:t>hồi</a:t>
            </a:r>
            <a:r>
              <a:rPr lang="en-US" sz="1200" dirty="0">
                <a:cs typeface="Arial" pitchFamily="34" charset="0"/>
              </a:rPr>
              <a:t> </a:t>
            </a:r>
            <a:r>
              <a:rPr lang="en-US" sz="1200" dirty="0" err="1">
                <a:cs typeface="Arial" pitchFamily="34" charset="0"/>
              </a:rPr>
              <a:t>Lạng</a:t>
            </a:r>
            <a:r>
              <a:rPr lang="en-US" sz="1200" dirty="0">
                <a:cs typeface="Arial" pitchFamily="34" charset="0"/>
              </a:rPr>
              <a:t> </a:t>
            </a:r>
            <a:r>
              <a:rPr lang="en-US" sz="1200" dirty="0" err="1">
                <a:cs typeface="Arial" pitchFamily="34" charset="0"/>
              </a:rPr>
              <a:t>Sơn</a:t>
            </a:r>
            <a:r>
              <a:rPr lang="en-US" sz="1200" dirty="0">
                <a:cs typeface="Arial" pitchFamily="34" charset="0"/>
              </a:rPr>
              <a:t>; </a:t>
            </a:r>
            <a:r>
              <a:rPr lang="en-US" sz="1200" dirty="0" err="1">
                <a:cs typeface="Arial" pitchFamily="34" charset="0"/>
              </a:rPr>
              <a:t>Hạt</a:t>
            </a:r>
            <a:r>
              <a:rPr lang="en-US" sz="1200" dirty="0">
                <a:cs typeface="Arial" pitchFamily="34" charset="0"/>
              </a:rPr>
              <a:t> </a:t>
            </a:r>
            <a:r>
              <a:rPr lang="en-US" sz="1200" dirty="0" err="1">
                <a:cs typeface="Arial" pitchFamily="34" charset="0"/>
              </a:rPr>
              <a:t>dẻ</a:t>
            </a:r>
            <a:r>
              <a:rPr lang="en-US" sz="1200" dirty="0">
                <a:cs typeface="Arial" pitchFamily="34" charset="0"/>
              </a:rPr>
              <a:t> </a:t>
            </a:r>
            <a:r>
              <a:rPr lang="en-US" sz="1200" dirty="0" err="1">
                <a:cs typeface="Arial" pitchFamily="34" charset="0"/>
              </a:rPr>
              <a:t>Trùng</a:t>
            </a:r>
            <a:r>
              <a:rPr lang="en-US" sz="1200" dirty="0">
                <a:cs typeface="Arial" pitchFamily="34" charset="0"/>
              </a:rPr>
              <a:t> </a:t>
            </a:r>
            <a:r>
              <a:rPr lang="en-US" sz="1200" dirty="0" err="1">
                <a:cs typeface="Arial" pitchFamily="34" charset="0"/>
              </a:rPr>
              <a:t>Khánh</a:t>
            </a:r>
            <a:r>
              <a:rPr lang="en-US" sz="1200" dirty="0">
                <a:cs typeface="Arial" pitchFamily="34" charset="0"/>
              </a:rPr>
              <a:t>; </a:t>
            </a:r>
            <a:r>
              <a:rPr lang="en-US" sz="1200" dirty="0" err="1">
                <a:cs typeface="Arial" pitchFamily="34" charset="0"/>
              </a:rPr>
              <a:t>Vỏ</a:t>
            </a:r>
            <a:r>
              <a:rPr lang="en-US" sz="1200" dirty="0">
                <a:cs typeface="Arial" pitchFamily="34" charset="0"/>
              </a:rPr>
              <a:t> </a:t>
            </a:r>
            <a:r>
              <a:rPr lang="en-US" sz="1200" dirty="0" err="1">
                <a:cs typeface="Arial" pitchFamily="34" charset="0"/>
              </a:rPr>
              <a:t>quế</a:t>
            </a:r>
            <a:r>
              <a:rPr lang="en-US" sz="1200" dirty="0">
                <a:cs typeface="Arial" pitchFamily="34" charset="0"/>
              </a:rPr>
              <a:t> </a:t>
            </a:r>
            <a:r>
              <a:rPr lang="en-US" sz="1200" dirty="0" err="1">
                <a:cs typeface="Arial" pitchFamily="34" charset="0"/>
              </a:rPr>
              <a:t>Văn</a:t>
            </a:r>
            <a:r>
              <a:rPr lang="en-US" sz="1200" dirty="0">
                <a:cs typeface="Arial" pitchFamily="34" charset="0"/>
              </a:rPr>
              <a:t> </a:t>
            </a:r>
            <a:r>
              <a:rPr lang="en-US" sz="1200" dirty="0" err="1">
                <a:cs typeface="Arial" pitchFamily="34" charset="0"/>
              </a:rPr>
              <a:t>Yên</a:t>
            </a:r>
            <a:r>
              <a:rPr lang="en-US" sz="1200" dirty="0">
                <a:cs typeface="Arial" pitchFamily="34" charset="0"/>
              </a:rPr>
              <a:t>; </a:t>
            </a:r>
            <a:r>
              <a:rPr lang="en-US" sz="1200" dirty="0" err="1">
                <a:cs typeface="Arial" pitchFamily="34" charset="0"/>
              </a:rPr>
              <a:t>Vỏ</a:t>
            </a:r>
            <a:r>
              <a:rPr lang="en-US" sz="1200" dirty="0">
                <a:cs typeface="Arial" pitchFamily="34" charset="0"/>
              </a:rPr>
              <a:t> </a:t>
            </a:r>
            <a:r>
              <a:rPr lang="en-US" sz="1200" dirty="0" err="1">
                <a:cs typeface="Arial" pitchFamily="34" charset="0"/>
              </a:rPr>
              <a:t>quế</a:t>
            </a:r>
            <a:r>
              <a:rPr lang="en-US" sz="1200" dirty="0">
                <a:cs typeface="Arial" pitchFamily="34" charset="0"/>
              </a:rPr>
              <a:t> </a:t>
            </a:r>
            <a:r>
              <a:rPr lang="en-US" sz="1200" dirty="0" err="1">
                <a:cs typeface="Arial" pitchFamily="34" charset="0"/>
              </a:rPr>
              <a:t>Trà</a:t>
            </a:r>
            <a:r>
              <a:rPr lang="en-US" sz="1200" dirty="0">
                <a:cs typeface="Arial" pitchFamily="34" charset="0"/>
              </a:rPr>
              <a:t> My; </a:t>
            </a:r>
            <a:r>
              <a:rPr lang="en-US" sz="1200" dirty="0" err="1">
                <a:cs typeface="Arial" pitchFamily="34" charset="0"/>
              </a:rPr>
              <a:t>Nước</a:t>
            </a:r>
            <a:r>
              <a:rPr lang="en-US" sz="1200" dirty="0">
                <a:cs typeface="Arial" pitchFamily="34" charset="0"/>
              </a:rPr>
              <a:t> </a:t>
            </a:r>
            <a:r>
              <a:rPr lang="en-US" sz="1200" dirty="0" err="1">
                <a:cs typeface="Arial" pitchFamily="34" charset="0"/>
              </a:rPr>
              <a:t>mắm</a:t>
            </a:r>
            <a:r>
              <a:rPr lang="en-US" sz="1200" dirty="0">
                <a:cs typeface="Arial" pitchFamily="34" charset="0"/>
              </a:rPr>
              <a:t> </a:t>
            </a:r>
            <a:r>
              <a:rPr lang="en-US" sz="1200" dirty="0" err="1">
                <a:cs typeface="Arial" pitchFamily="34" charset="0"/>
              </a:rPr>
              <a:t>Phú</a:t>
            </a:r>
            <a:r>
              <a:rPr lang="en-US" sz="1200" dirty="0">
                <a:cs typeface="Arial" pitchFamily="34" charset="0"/>
              </a:rPr>
              <a:t> </a:t>
            </a:r>
            <a:r>
              <a:rPr lang="en-US" sz="1200" dirty="0" err="1">
                <a:cs typeface="Arial" pitchFamily="34" charset="0"/>
              </a:rPr>
              <a:t>Quốc</a:t>
            </a:r>
            <a:r>
              <a:rPr lang="en-US" sz="1200" dirty="0">
                <a:cs typeface="Arial" pitchFamily="34" charset="0"/>
              </a:rPr>
              <a:t>; </a:t>
            </a:r>
            <a:r>
              <a:rPr lang="en-US" sz="1200" dirty="0" err="1">
                <a:cs typeface="Arial" pitchFamily="34" charset="0"/>
              </a:rPr>
              <a:t>Nước</a:t>
            </a:r>
            <a:r>
              <a:rPr lang="en-US" sz="1200" dirty="0">
                <a:cs typeface="Arial" pitchFamily="34" charset="0"/>
              </a:rPr>
              <a:t> </a:t>
            </a:r>
            <a:r>
              <a:rPr lang="en-US" sz="1200" dirty="0" err="1">
                <a:cs typeface="Arial" pitchFamily="34" charset="0"/>
              </a:rPr>
              <a:t>mắm</a:t>
            </a:r>
            <a:r>
              <a:rPr lang="en-US" sz="1200" dirty="0">
                <a:cs typeface="Arial" pitchFamily="34" charset="0"/>
              </a:rPr>
              <a:t> Phan </a:t>
            </a:r>
            <a:r>
              <a:rPr lang="en-US" sz="1200" dirty="0" err="1">
                <a:cs typeface="Arial" pitchFamily="34" charset="0"/>
              </a:rPr>
              <a:t>Thiết</a:t>
            </a:r>
            <a:r>
              <a:rPr lang="en-US" sz="1200" dirty="0">
                <a:cs typeface="Arial" pitchFamily="34" charset="0"/>
              </a:rPr>
              <a:t>; </a:t>
            </a:r>
            <a:r>
              <a:rPr lang="en-US" sz="1200" dirty="0" err="1">
                <a:cs typeface="Arial" pitchFamily="34" charset="0"/>
              </a:rPr>
              <a:t>Mắm</a:t>
            </a:r>
            <a:r>
              <a:rPr lang="en-US" sz="1200" dirty="0">
                <a:cs typeface="Arial" pitchFamily="34" charset="0"/>
              </a:rPr>
              <a:t> </a:t>
            </a:r>
            <a:r>
              <a:rPr lang="en-US" sz="1200" dirty="0" err="1">
                <a:cs typeface="Arial" pitchFamily="34" charset="0"/>
              </a:rPr>
              <a:t>tôm</a:t>
            </a:r>
            <a:r>
              <a:rPr lang="en-US" sz="1200" dirty="0">
                <a:cs typeface="Arial" pitchFamily="34" charset="0"/>
              </a:rPr>
              <a:t> </a:t>
            </a:r>
            <a:r>
              <a:rPr lang="en-US" sz="1200" dirty="0" err="1">
                <a:cs typeface="Arial" pitchFamily="34" charset="0"/>
              </a:rPr>
              <a:t>Hậu</a:t>
            </a:r>
            <a:r>
              <a:rPr lang="en-US" sz="1200" dirty="0">
                <a:cs typeface="Arial" pitchFamily="34" charset="0"/>
              </a:rPr>
              <a:t> </a:t>
            </a:r>
            <a:r>
              <a:rPr lang="en-US" sz="1200" dirty="0" err="1">
                <a:cs typeface="Arial" pitchFamily="34" charset="0"/>
              </a:rPr>
              <a:t>Lộc</a:t>
            </a:r>
            <a:r>
              <a:rPr lang="en-US" sz="1200" dirty="0">
                <a:cs typeface="Arial" pitchFamily="34" charset="0"/>
              </a:rPr>
              <a:t>; </a:t>
            </a:r>
            <a:r>
              <a:rPr lang="en-US" sz="1200" dirty="0" err="1">
                <a:cs typeface="Arial" pitchFamily="34" charset="0"/>
              </a:rPr>
              <a:t>Mực</a:t>
            </a:r>
            <a:r>
              <a:rPr lang="en-US" sz="1200" dirty="0">
                <a:cs typeface="Arial" pitchFamily="34" charset="0"/>
              </a:rPr>
              <a:t> </a:t>
            </a:r>
            <a:r>
              <a:rPr lang="en-US" sz="1200" dirty="0" err="1">
                <a:cs typeface="Arial" pitchFamily="34" charset="0"/>
              </a:rPr>
              <a:t>nướng</a:t>
            </a:r>
            <a:r>
              <a:rPr lang="en-US" sz="1200" dirty="0">
                <a:cs typeface="Arial" pitchFamily="34" charset="0"/>
              </a:rPr>
              <a:t> </a:t>
            </a:r>
            <a:r>
              <a:rPr lang="en-US" sz="1200" dirty="0" err="1">
                <a:cs typeface="Arial" pitchFamily="34" charset="0"/>
              </a:rPr>
              <a:t>xắt</a:t>
            </a:r>
            <a:r>
              <a:rPr lang="en-US" sz="1200" dirty="0">
                <a:cs typeface="Arial" pitchFamily="34" charset="0"/>
              </a:rPr>
              <a:t> </a:t>
            </a:r>
            <a:r>
              <a:rPr lang="en-US" sz="1200" dirty="0" err="1">
                <a:cs typeface="Arial" pitchFamily="34" charset="0"/>
              </a:rPr>
              <a:t>miếng</a:t>
            </a:r>
            <a:r>
              <a:rPr lang="en-US" sz="1200" dirty="0">
                <a:cs typeface="Arial" pitchFamily="34" charset="0"/>
              </a:rPr>
              <a:t> </a:t>
            </a:r>
            <a:r>
              <a:rPr lang="en-US" sz="1200" dirty="0" err="1">
                <a:cs typeface="Arial" pitchFamily="34" charset="0"/>
              </a:rPr>
              <a:t>Hạ</a:t>
            </a:r>
            <a:r>
              <a:rPr lang="en-US" sz="1200" dirty="0">
                <a:cs typeface="Arial" pitchFamily="34" charset="0"/>
              </a:rPr>
              <a:t> Long; </a:t>
            </a:r>
            <a:r>
              <a:rPr lang="en-US" sz="1200" dirty="0" err="1">
                <a:cs typeface="Arial" pitchFamily="34" charset="0"/>
              </a:rPr>
              <a:t>Sò</a:t>
            </a:r>
            <a:r>
              <a:rPr lang="en-US" sz="1200" dirty="0">
                <a:cs typeface="Arial" pitchFamily="34" charset="0"/>
              </a:rPr>
              <a:t> </a:t>
            </a:r>
            <a:r>
              <a:rPr lang="en-US" sz="1200" dirty="0" err="1">
                <a:cs typeface="Arial" pitchFamily="34" charset="0"/>
              </a:rPr>
              <a:t>Quảng</a:t>
            </a:r>
            <a:r>
              <a:rPr lang="en-US" sz="1200" dirty="0">
                <a:cs typeface="Arial" pitchFamily="34" charset="0"/>
              </a:rPr>
              <a:t> </a:t>
            </a:r>
            <a:r>
              <a:rPr lang="en-US" sz="1200" dirty="0" err="1">
                <a:cs typeface="Arial" pitchFamily="34" charset="0"/>
              </a:rPr>
              <a:t>Ninh</a:t>
            </a:r>
            <a:r>
              <a:rPr lang="en-US" sz="1200" dirty="0">
                <a:cs typeface="Arial" pitchFamily="34" charset="0"/>
              </a:rPr>
              <a:t>; </a:t>
            </a:r>
            <a:r>
              <a:rPr lang="en-US" sz="1200" dirty="0" err="1">
                <a:cs typeface="Arial" pitchFamily="34" charset="0"/>
              </a:rPr>
              <a:t>Muối</a:t>
            </a:r>
            <a:r>
              <a:rPr lang="en-US" sz="1200" dirty="0">
                <a:cs typeface="Arial" pitchFamily="34" charset="0"/>
              </a:rPr>
              <a:t> </a:t>
            </a:r>
            <a:r>
              <a:rPr lang="en-US" sz="1200" dirty="0" err="1">
                <a:cs typeface="Arial" pitchFamily="34" charset="0"/>
              </a:rPr>
              <a:t>biển</a:t>
            </a:r>
            <a:r>
              <a:rPr lang="en-US" sz="1200" dirty="0">
                <a:cs typeface="Arial" pitchFamily="34" charset="0"/>
              </a:rPr>
              <a:t> </a:t>
            </a:r>
            <a:r>
              <a:rPr lang="en-US" sz="1200" dirty="0" err="1">
                <a:cs typeface="Arial" pitchFamily="34" charset="0"/>
              </a:rPr>
              <a:t>Bạc</a:t>
            </a:r>
            <a:r>
              <a:rPr lang="en-US" sz="1200" dirty="0">
                <a:cs typeface="Arial" pitchFamily="34" charset="0"/>
              </a:rPr>
              <a:t> </a:t>
            </a:r>
            <a:r>
              <a:rPr lang="en-US" sz="1200" dirty="0" err="1">
                <a:cs typeface="Arial" pitchFamily="34" charset="0"/>
              </a:rPr>
              <a:t>Liêu</a:t>
            </a:r>
            <a:r>
              <a:rPr lang="en-US" sz="1200" dirty="0">
                <a:cs typeface="Arial" pitchFamily="34" charset="0"/>
              </a:rPr>
              <a:t>; </a:t>
            </a:r>
            <a:r>
              <a:rPr lang="en-US" sz="1200" dirty="0" err="1">
                <a:cs typeface="Arial" pitchFamily="34" charset="0"/>
              </a:rPr>
              <a:t>Cói</a:t>
            </a:r>
            <a:r>
              <a:rPr lang="en-US" sz="1200" dirty="0">
                <a:cs typeface="Arial" pitchFamily="34" charset="0"/>
              </a:rPr>
              <a:t> </a:t>
            </a:r>
            <a:r>
              <a:rPr lang="en-US" sz="1200" dirty="0" err="1">
                <a:cs typeface="Arial" pitchFamily="34" charset="0"/>
              </a:rPr>
              <a:t>khô</a:t>
            </a:r>
            <a:r>
              <a:rPr lang="en-US" sz="1200" dirty="0">
                <a:cs typeface="Arial" pitchFamily="34" charset="0"/>
              </a:rPr>
              <a:t> Nga </a:t>
            </a:r>
            <a:r>
              <a:rPr lang="en-US" sz="1200" dirty="0" err="1">
                <a:cs typeface="Arial" pitchFamily="34" charset="0"/>
              </a:rPr>
              <a:t>Sơn</a:t>
            </a:r>
            <a:r>
              <a:rPr lang="en-US" sz="1200" dirty="0">
                <a:cs typeface="Arial" pitchFamily="34" charset="0"/>
              </a:rPr>
              <a:t>;  </a:t>
            </a:r>
            <a:r>
              <a:rPr lang="en-US" sz="1200" dirty="0" err="1">
                <a:cs typeface="Arial" pitchFamily="34" charset="0"/>
              </a:rPr>
              <a:t>Mật</a:t>
            </a:r>
            <a:r>
              <a:rPr lang="en-US" sz="1200" dirty="0">
                <a:cs typeface="Arial" pitchFamily="34" charset="0"/>
              </a:rPr>
              <a:t> </a:t>
            </a:r>
            <a:r>
              <a:rPr lang="en-US" sz="1200" dirty="0" err="1">
                <a:cs typeface="Arial" pitchFamily="34" charset="0"/>
              </a:rPr>
              <a:t>ong</a:t>
            </a:r>
            <a:r>
              <a:rPr lang="en-US" sz="1200" dirty="0">
                <a:cs typeface="Arial" pitchFamily="34" charset="0"/>
              </a:rPr>
              <a:t> </a:t>
            </a:r>
            <a:r>
              <a:rPr lang="en-US" sz="1200" dirty="0" err="1">
                <a:cs typeface="Arial" pitchFamily="34" charset="0"/>
              </a:rPr>
              <a:t>bạc</a:t>
            </a:r>
            <a:r>
              <a:rPr lang="en-US" sz="1200" dirty="0">
                <a:cs typeface="Arial" pitchFamily="34" charset="0"/>
              </a:rPr>
              <a:t> </a:t>
            </a:r>
            <a:r>
              <a:rPr lang="en-US" sz="1200" dirty="0" err="1">
                <a:cs typeface="Arial" pitchFamily="34" charset="0"/>
              </a:rPr>
              <a:t>hà</a:t>
            </a:r>
            <a:r>
              <a:rPr lang="en-US" sz="1200" dirty="0">
                <a:cs typeface="Arial" pitchFamily="34" charset="0"/>
              </a:rPr>
              <a:t> </a:t>
            </a:r>
            <a:r>
              <a:rPr lang="en-US" sz="1200" dirty="0" err="1">
                <a:cs typeface="Arial" pitchFamily="34" charset="0"/>
              </a:rPr>
              <a:t>Mèo</a:t>
            </a:r>
            <a:r>
              <a:rPr lang="en-US" sz="1200" dirty="0">
                <a:cs typeface="Arial" pitchFamily="34" charset="0"/>
              </a:rPr>
              <a:t> </a:t>
            </a:r>
            <a:r>
              <a:rPr lang="en-US" sz="1200" dirty="0" err="1">
                <a:cs typeface="Arial" pitchFamily="34" charset="0"/>
              </a:rPr>
              <a:t>Vạc</a:t>
            </a:r>
            <a:r>
              <a:rPr lang="en-US" sz="1200" dirty="0">
                <a:cs typeface="Arial" pitchFamily="34" charset="0"/>
              </a:rPr>
              <a:t>; </a:t>
            </a:r>
            <a:r>
              <a:rPr lang="en-US" sz="1200" dirty="0" err="1">
                <a:cs typeface="Arial" pitchFamily="34" charset="0"/>
              </a:rPr>
              <a:t>Hoa</a:t>
            </a:r>
            <a:r>
              <a:rPr lang="en-US" sz="1200" dirty="0">
                <a:cs typeface="Arial" pitchFamily="34" charset="0"/>
              </a:rPr>
              <a:t> Mai </a:t>
            </a:r>
            <a:r>
              <a:rPr lang="en-US" sz="1200" dirty="0" err="1">
                <a:cs typeface="Arial" pitchFamily="34" charset="0"/>
              </a:rPr>
              <a:t>vàng</a:t>
            </a:r>
            <a:r>
              <a:rPr lang="en-US" sz="1200" dirty="0">
                <a:cs typeface="Arial" pitchFamily="34" charset="0"/>
              </a:rPr>
              <a:t> </a:t>
            </a:r>
            <a:r>
              <a:rPr lang="en-US" sz="1200" dirty="0" err="1">
                <a:cs typeface="Arial" pitchFamily="34" charset="0"/>
              </a:rPr>
              <a:t>Yên</a:t>
            </a:r>
            <a:r>
              <a:rPr lang="en-US" sz="1200" dirty="0">
                <a:cs typeface="Arial" pitchFamily="34" charset="0"/>
              </a:rPr>
              <a:t> </a:t>
            </a:r>
            <a:r>
              <a:rPr lang="en-US" sz="1200" dirty="0" err="1">
                <a:cs typeface="Arial" pitchFamily="34" charset="0"/>
              </a:rPr>
              <a:t>Tử</a:t>
            </a:r>
            <a:endParaRPr lang="en-US" sz="1200" dirty="0"/>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2520" y="76200"/>
            <a:ext cx="7498080" cy="914400"/>
          </a:xfrm>
        </p:spPr>
        <p:txBody>
          <a:bodyPr>
            <a:normAutofit/>
          </a:bodyPr>
          <a:lstStyle/>
          <a:p>
            <a:r>
              <a:rPr lang="en-US" sz="2800" b="1" dirty="0"/>
              <a:t>2.2 </a:t>
            </a:r>
            <a:r>
              <a:rPr lang="en-US" sz="2800" b="1" dirty="0" err="1"/>
              <a:t>Khó</a:t>
            </a:r>
            <a:r>
              <a:rPr lang="en-US" sz="2800" b="1" dirty="0"/>
              <a:t> </a:t>
            </a:r>
            <a:r>
              <a:rPr lang="en-US" sz="2800" b="1" dirty="0" err="1"/>
              <a:t>khăn</a:t>
            </a:r>
            <a:r>
              <a:rPr lang="en-US" sz="2800" b="1" dirty="0"/>
              <a:t> </a:t>
            </a:r>
          </a:p>
        </p:txBody>
      </p:sp>
      <p:sp>
        <p:nvSpPr>
          <p:cNvPr id="3" name="Content Placeholder 2"/>
          <p:cNvSpPr>
            <a:spLocks noGrp="1"/>
          </p:cNvSpPr>
          <p:nvPr>
            <p:ph idx="1"/>
          </p:nvPr>
        </p:nvSpPr>
        <p:spPr>
          <a:xfrm>
            <a:off x="1219200" y="1143000"/>
            <a:ext cx="7498080" cy="4800600"/>
          </a:xfrm>
        </p:spPr>
        <p:txBody>
          <a:bodyPr>
            <a:normAutofit/>
          </a:bodyPr>
          <a:lstStyle/>
          <a:p>
            <a:pPr algn="just">
              <a:buClr>
                <a:srgbClr val="C00000"/>
              </a:buClr>
              <a:buSzPct val="120000"/>
              <a:buFont typeface="Wingdings" pitchFamily="2" charset="2"/>
              <a:buChar char="û"/>
            </a:pPr>
            <a:r>
              <a:rPr lang="en-US" sz="2000" dirty="0" err="1"/>
              <a:t>Với</a:t>
            </a:r>
            <a:r>
              <a:rPr lang="en-US" sz="2000" dirty="0"/>
              <a:t> EVFTA, </a:t>
            </a:r>
            <a:r>
              <a:rPr lang="en-US" sz="2000" dirty="0" err="1"/>
              <a:t>Việt</a:t>
            </a:r>
            <a:r>
              <a:rPr lang="en-US" sz="2000" dirty="0"/>
              <a:t> Nam cam </a:t>
            </a:r>
            <a:r>
              <a:rPr lang="en-US" sz="2000" dirty="0" err="1"/>
              <a:t>kết</a:t>
            </a:r>
            <a:r>
              <a:rPr lang="en-US" sz="2000" dirty="0"/>
              <a:t> </a:t>
            </a:r>
            <a:r>
              <a:rPr lang="en-US" sz="2000" dirty="0" err="1"/>
              <a:t>xóa</a:t>
            </a:r>
            <a:r>
              <a:rPr lang="en-US" sz="2000" dirty="0"/>
              <a:t> </a:t>
            </a:r>
            <a:r>
              <a:rPr lang="en-US" sz="2000" dirty="0" err="1"/>
              <a:t>bỏ</a:t>
            </a:r>
            <a:r>
              <a:rPr lang="en-US" sz="2000" dirty="0"/>
              <a:t> </a:t>
            </a:r>
            <a:r>
              <a:rPr lang="en-US" sz="2000" dirty="0" err="1"/>
              <a:t>thuế</a:t>
            </a:r>
            <a:r>
              <a:rPr lang="en-US" sz="2000" dirty="0"/>
              <a:t> </a:t>
            </a:r>
            <a:r>
              <a:rPr lang="en-US" sz="2000" dirty="0" err="1"/>
              <a:t>quan</a:t>
            </a:r>
            <a:r>
              <a:rPr lang="en-US" sz="2000" dirty="0"/>
              <a:t> </a:t>
            </a:r>
            <a:r>
              <a:rPr lang="en-US" sz="2000" dirty="0" err="1"/>
              <a:t>đối</a:t>
            </a:r>
            <a:r>
              <a:rPr lang="en-US" sz="2000" dirty="0"/>
              <a:t> </a:t>
            </a:r>
            <a:r>
              <a:rPr lang="en-US" sz="2000" dirty="0" err="1"/>
              <a:t>với</a:t>
            </a:r>
            <a:r>
              <a:rPr lang="en-US" sz="2000" dirty="0"/>
              <a:t> </a:t>
            </a:r>
            <a:r>
              <a:rPr lang="en-US" sz="2000" dirty="0" err="1"/>
              <a:t>hàng</a:t>
            </a:r>
            <a:r>
              <a:rPr lang="en-US" sz="2000" dirty="0"/>
              <a:t> </a:t>
            </a:r>
            <a:r>
              <a:rPr lang="en-US" sz="2000" dirty="0" err="1"/>
              <a:t>hóa</a:t>
            </a:r>
            <a:r>
              <a:rPr lang="en-US" sz="2000" dirty="0"/>
              <a:t> </a:t>
            </a:r>
            <a:r>
              <a:rPr lang="en-US" sz="2000" dirty="0" err="1"/>
              <a:t>nhập</a:t>
            </a:r>
            <a:r>
              <a:rPr lang="en-US" sz="2000" dirty="0"/>
              <a:t> </a:t>
            </a:r>
            <a:r>
              <a:rPr lang="en-US" sz="2000" dirty="0" err="1"/>
              <a:t>khẩu</a:t>
            </a:r>
            <a:r>
              <a:rPr lang="en-US" sz="2000" dirty="0"/>
              <a:t> </a:t>
            </a:r>
            <a:r>
              <a:rPr lang="en-US" sz="2000" dirty="0" err="1"/>
              <a:t>từ</a:t>
            </a:r>
            <a:r>
              <a:rPr lang="en-US" sz="2000" dirty="0"/>
              <a:t> EU </a:t>
            </a:r>
            <a:r>
              <a:rPr lang="en-US" sz="2000" dirty="0" err="1"/>
              <a:t>sẽ</a:t>
            </a:r>
            <a:r>
              <a:rPr lang="en-US" sz="2000" dirty="0"/>
              <a:t> </a:t>
            </a:r>
            <a:r>
              <a:rPr lang="en-US" sz="2000" b="1" dirty="0" err="1"/>
              <a:t>tăng</a:t>
            </a:r>
            <a:r>
              <a:rPr lang="en-US" sz="2000" b="1" dirty="0"/>
              <a:t> </a:t>
            </a:r>
            <a:r>
              <a:rPr lang="en-US" sz="2000" b="1" dirty="0" err="1"/>
              <a:t>sức</a:t>
            </a:r>
            <a:r>
              <a:rPr lang="en-US" sz="2000" b="1" dirty="0"/>
              <a:t> </a:t>
            </a:r>
            <a:r>
              <a:rPr lang="en-US" sz="2000" b="1" dirty="0" err="1"/>
              <a:t>ép</a:t>
            </a:r>
            <a:r>
              <a:rPr lang="en-US" sz="2000" b="1" dirty="0"/>
              <a:t> </a:t>
            </a:r>
            <a:r>
              <a:rPr lang="en-US" sz="2000" b="1" dirty="0" err="1"/>
              <a:t>cạnh</a:t>
            </a:r>
            <a:r>
              <a:rPr lang="en-US" sz="2000" b="1" dirty="0"/>
              <a:t> </a:t>
            </a:r>
            <a:r>
              <a:rPr lang="en-US" sz="2000" b="1" dirty="0" err="1"/>
              <a:t>tranh</a:t>
            </a:r>
            <a:r>
              <a:rPr lang="en-US" sz="2000" b="1" dirty="0"/>
              <a:t> </a:t>
            </a:r>
            <a:r>
              <a:rPr lang="en-US" sz="2000" dirty="0" err="1"/>
              <a:t>cho</a:t>
            </a:r>
            <a:r>
              <a:rPr lang="en-US" sz="2000" dirty="0"/>
              <a:t> </a:t>
            </a:r>
            <a:r>
              <a:rPr lang="en-US" sz="2000" dirty="0" err="1"/>
              <a:t>nhà</a:t>
            </a:r>
            <a:r>
              <a:rPr lang="en-US" sz="2000" dirty="0"/>
              <a:t> </a:t>
            </a:r>
            <a:r>
              <a:rPr lang="en-US" sz="2000" dirty="0" err="1"/>
              <a:t>sản</a:t>
            </a:r>
            <a:r>
              <a:rPr lang="en-US" sz="2000" dirty="0"/>
              <a:t> </a:t>
            </a:r>
            <a:r>
              <a:rPr lang="en-US" sz="2000" dirty="0" err="1"/>
              <a:t>xuất</a:t>
            </a:r>
            <a:r>
              <a:rPr lang="en-US" sz="2000" dirty="0"/>
              <a:t> </a:t>
            </a:r>
            <a:r>
              <a:rPr lang="en-US" sz="2000" dirty="0" err="1"/>
              <a:t>trong</a:t>
            </a:r>
            <a:r>
              <a:rPr lang="en-US" sz="2000" dirty="0"/>
              <a:t> </a:t>
            </a:r>
            <a:r>
              <a:rPr lang="en-US" sz="2000" dirty="0" err="1"/>
              <a:t>nước</a:t>
            </a:r>
            <a:r>
              <a:rPr lang="en-US" sz="2000" dirty="0"/>
              <a:t> </a:t>
            </a:r>
            <a:r>
              <a:rPr lang="en-US" sz="2000" dirty="0" err="1"/>
              <a:t>không</a:t>
            </a:r>
            <a:r>
              <a:rPr lang="en-US" sz="2000" dirty="0"/>
              <a:t> </a:t>
            </a:r>
            <a:r>
              <a:rPr lang="en-US" sz="2000" dirty="0" err="1"/>
              <a:t>chỉ</a:t>
            </a:r>
            <a:r>
              <a:rPr lang="en-US" sz="2000" dirty="0"/>
              <a:t> </a:t>
            </a:r>
            <a:r>
              <a:rPr lang="en-US" sz="2000" dirty="0" err="1"/>
              <a:t>về</a:t>
            </a:r>
            <a:r>
              <a:rPr lang="en-US" sz="2000" dirty="0"/>
              <a:t> </a:t>
            </a:r>
            <a:r>
              <a:rPr lang="en-US" sz="2000" b="1" dirty="0" err="1"/>
              <a:t>giá</a:t>
            </a:r>
            <a:r>
              <a:rPr lang="en-US" sz="2000" dirty="0"/>
              <a:t>, </a:t>
            </a:r>
            <a:r>
              <a:rPr lang="en-US" sz="2000" dirty="0" err="1"/>
              <a:t>mà</a:t>
            </a:r>
            <a:r>
              <a:rPr lang="en-US" sz="2000" dirty="0"/>
              <a:t> </a:t>
            </a:r>
            <a:r>
              <a:rPr lang="en-US" sz="2000" dirty="0" err="1"/>
              <a:t>còn</a:t>
            </a:r>
            <a:r>
              <a:rPr lang="en-US" sz="2000" dirty="0"/>
              <a:t> </a:t>
            </a:r>
            <a:r>
              <a:rPr lang="en-US" sz="2000" dirty="0" err="1"/>
              <a:t>về</a:t>
            </a:r>
            <a:r>
              <a:rPr lang="en-US" sz="2000" dirty="0"/>
              <a:t> </a:t>
            </a:r>
            <a:r>
              <a:rPr lang="en-US" sz="2000" b="1" dirty="0" err="1"/>
              <a:t>chất</a:t>
            </a:r>
            <a:r>
              <a:rPr lang="en-US" sz="2000" b="1" dirty="0"/>
              <a:t> </a:t>
            </a:r>
            <a:r>
              <a:rPr lang="en-US" sz="2000" b="1" dirty="0" err="1"/>
              <a:t>lượng</a:t>
            </a:r>
            <a:r>
              <a:rPr lang="en-US" sz="2000" b="1" dirty="0"/>
              <a:t> </a:t>
            </a:r>
            <a:r>
              <a:rPr lang="en-US" sz="2000" dirty="0" err="1"/>
              <a:t>và</a:t>
            </a:r>
            <a:r>
              <a:rPr lang="en-US" sz="2000" dirty="0"/>
              <a:t> </a:t>
            </a:r>
            <a:r>
              <a:rPr lang="en-US" sz="2000" b="1" dirty="0" err="1"/>
              <a:t>vệ</a:t>
            </a:r>
            <a:r>
              <a:rPr lang="en-US" sz="2000" b="1" dirty="0"/>
              <a:t> </a:t>
            </a:r>
            <a:r>
              <a:rPr lang="en-US" sz="2000" b="1" dirty="0" err="1"/>
              <a:t>sinh</a:t>
            </a:r>
            <a:r>
              <a:rPr lang="en-US" sz="2000" b="1" dirty="0"/>
              <a:t> an </a:t>
            </a:r>
            <a:r>
              <a:rPr lang="en-US" sz="2000" b="1" dirty="0" err="1"/>
              <a:t>toàn</a:t>
            </a:r>
            <a:r>
              <a:rPr lang="en-US" sz="2000" b="1" dirty="0"/>
              <a:t> </a:t>
            </a:r>
            <a:r>
              <a:rPr lang="en-US" sz="2000" b="1" dirty="0" err="1"/>
              <a:t>thực</a:t>
            </a:r>
            <a:r>
              <a:rPr lang="en-US" sz="2000" b="1" dirty="0"/>
              <a:t> </a:t>
            </a:r>
            <a:r>
              <a:rPr lang="en-US" sz="2000" b="1" dirty="0" err="1"/>
              <a:t>phẩm</a:t>
            </a:r>
            <a:r>
              <a:rPr lang="en-US" sz="2000" dirty="0"/>
              <a:t>.  </a:t>
            </a:r>
          </a:p>
          <a:p>
            <a:pPr marL="365125" indent="207963" algn="just">
              <a:buClr>
                <a:srgbClr val="C00000"/>
              </a:buClr>
              <a:buFont typeface="Wingdings" pitchFamily="2" charset="2"/>
              <a:buChar char="Ø"/>
            </a:pPr>
            <a:r>
              <a:rPr lang="en-US" sz="2000" i="1" dirty="0" err="1"/>
              <a:t>Ngành</a:t>
            </a:r>
            <a:r>
              <a:rPr lang="en-US" sz="2000" i="1" dirty="0"/>
              <a:t> </a:t>
            </a:r>
            <a:r>
              <a:rPr lang="en-US" sz="2000" i="1" dirty="0" err="1"/>
              <a:t>được</a:t>
            </a:r>
            <a:r>
              <a:rPr lang="en-US" sz="2000" i="1" dirty="0"/>
              <a:t> </a:t>
            </a:r>
            <a:r>
              <a:rPr lang="en-US" sz="2000" i="1" dirty="0" err="1"/>
              <a:t>dự</a:t>
            </a:r>
            <a:r>
              <a:rPr lang="en-US" sz="2000" i="1" dirty="0"/>
              <a:t> </a:t>
            </a:r>
            <a:r>
              <a:rPr lang="en-US" sz="2000" i="1" dirty="0" err="1"/>
              <a:t>báo</a:t>
            </a:r>
            <a:r>
              <a:rPr lang="en-US" sz="2000" i="1" dirty="0"/>
              <a:t> </a:t>
            </a:r>
            <a:r>
              <a:rPr lang="en-US" sz="2000" i="1" dirty="0" err="1"/>
              <a:t>gặp</a:t>
            </a:r>
            <a:r>
              <a:rPr lang="en-US" sz="2000" i="1" dirty="0"/>
              <a:t> </a:t>
            </a:r>
            <a:r>
              <a:rPr lang="en-US" sz="2000" i="1" dirty="0" err="1"/>
              <a:t>áp</a:t>
            </a:r>
            <a:r>
              <a:rPr lang="en-US" sz="2000" i="1" dirty="0"/>
              <a:t> </a:t>
            </a:r>
            <a:r>
              <a:rPr lang="en-US" sz="2000" i="1" dirty="0" err="1"/>
              <a:t>lực</a:t>
            </a:r>
            <a:r>
              <a:rPr lang="en-US" sz="2000" i="1" dirty="0"/>
              <a:t> </a:t>
            </a:r>
            <a:r>
              <a:rPr lang="en-US" sz="2000" i="1" dirty="0" err="1"/>
              <a:t>cạnh</a:t>
            </a:r>
            <a:r>
              <a:rPr lang="en-US" sz="2000" i="1" dirty="0"/>
              <a:t> </a:t>
            </a:r>
            <a:r>
              <a:rPr lang="en-US" sz="2000" i="1" dirty="0" err="1"/>
              <a:t>tranh</a:t>
            </a:r>
            <a:r>
              <a:rPr lang="en-US" sz="2000" i="1" dirty="0"/>
              <a:t> </a:t>
            </a:r>
            <a:r>
              <a:rPr lang="en-US" sz="2000" i="1" dirty="0" err="1"/>
              <a:t>lớn</a:t>
            </a:r>
            <a:r>
              <a:rPr lang="en-US" sz="2000" i="1" dirty="0"/>
              <a:t> </a:t>
            </a:r>
            <a:r>
              <a:rPr lang="en-US" sz="2000" i="1" dirty="0" err="1"/>
              <a:t>là</a:t>
            </a:r>
            <a:r>
              <a:rPr lang="en-US" sz="2000" i="1" dirty="0"/>
              <a:t> </a:t>
            </a:r>
            <a:r>
              <a:rPr lang="en-US" sz="2000" i="1" dirty="0" err="1"/>
              <a:t>chăn</a:t>
            </a:r>
            <a:r>
              <a:rPr lang="en-US" sz="2000" i="1" dirty="0"/>
              <a:t> </a:t>
            </a:r>
            <a:r>
              <a:rPr lang="en-US" sz="2000" i="1" dirty="0" err="1"/>
              <a:t>nuôi</a:t>
            </a:r>
            <a:r>
              <a:rPr lang="en-US" sz="2000" i="1" dirty="0"/>
              <a:t>,</a:t>
            </a:r>
            <a:r>
              <a:rPr lang="en-US" sz="2000" dirty="0"/>
              <a:t> </a:t>
            </a:r>
            <a:r>
              <a:rPr lang="en-US" sz="2000" dirty="0" err="1"/>
              <a:t>khi</a:t>
            </a:r>
            <a:r>
              <a:rPr lang="en-US" sz="2000" dirty="0"/>
              <a:t> </a:t>
            </a:r>
            <a:r>
              <a:rPr lang="en-US" sz="2000" dirty="0" err="1"/>
              <a:t>mức</a:t>
            </a:r>
            <a:r>
              <a:rPr lang="en-US" sz="2000" dirty="0"/>
              <a:t> </a:t>
            </a:r>
            <a:r>
              <a:rPr lang="en-US" sz="2000" dirty="0" err="1"/>
              <a:t>thuế</a:t>
            </a:r>
            <a:r>
              <a:rPr lang="en-US" sz="2000" dirty="0"/>
              <a:t> </a:t>
            </a:r>
            <a:r>
              <a:rPr lang="en-US" sz="2000" dirty="0" err="1"/>
              <a:t>dao</a:t>
            </a:r>
            <a:r>
              <a:rPr lang="en-US" sz="2000" dirty="0"/>
              <a:t> </a:t>
            </a:r>
            <a:r>
              <a:rPr lang="en-US" sz="2000" dirty="0" err="1"/>
              <a:t>động</a:t>
            </a:r>
            <a:r>
              <a:rPr lang="en-US" sz="2000" dirty="0"/>
              <a:t> </a:t>
            </a:r>
            <a:r>
              <a:rPr lang="en-US" sz="2000" dirty="0" err="1"/>
              <a:t>từ</a:t>
            </a:r>
            <a:r>
              <a:rPr lang="en-US" sz="2000" dirty="0"/>
              <a:t> 11-40% </a:t>
            </a:r>
            <a:r>
              <a:rPr lang="en-US" sz="2000" dirty="0" err="1"/>
              <a:t>về</a:t>
            </a:r>
            <a:r>
              <a:rPr lang="en-US" sz="2000" dirty="0"/>
              <a:t> 0%. </a:t>
            </a:r>
            <a:r>
              <a:rPr lang="en-US" sz="2000" dirty="0" err="1"/>
              <a:t>Các</a:t>
            </a:r>
            <a:r>
              <a:rPr lang="en-US" sz="2000" dirty="0"/>
              <a:t> </a:t>
            </a:r>
            <a:r>
              <a:rPr lang="en-US" sz="2000" dirty="0" err="1"/>
              <a:t>mặt</a:t>
            </a:r>
            <a:r>
              <a:rPr lang="en-US" sz="2000" dirty="0"/>
              <a:t> </a:t>
            </a:r>
            <a:r>
              <a:rPr lang="en-US" sz="2000" dirty="0" err="1"/>
              <a:t>hàng</a:t>
            </a:r>
            <a:r>
              <a:rPr lang="en-US" sz="2000" dirty="0"/>
              <a:t> </a:t>
            </a:r>
            <a:r>
              <a:rPr lang="en-US" sz="2000" dirty="0" err="1"/>
              <a:t>có</a:t>
            </a:r>
            <a:r>
              <a:rPr lang="en-US" sz="2000" dirty="0"/>
              <a:t> </a:t>
            </a:r>
            <a:r>
              <a:rPr lang="en-US" sz="2000" dirty="0" err="1"/>
              <a:t>dư</a:t>
            </a:r>
            <a:r>
              <a:rPr lang="en-US" sz="2000" dirty="0"/>
              <a:t> </a:t>
            </a:r>
            <a:r>
              <a:rPr lang="en-US" sz="2000" dirty="0" err="1"/>
              <a:t>địa</a:t>
            </a:r>
            <a:r>
              <a:rPr lang="en-US" sz="2000" dirty="0"/>
              <a:t> </a:t>
            </a:r>
            <a:r>
              <a:rPr lang="en-US" sz="2000" dirty="0" err="1"/>
              <a:t>thuế</a:t>
            </a:r>
            <a:r>
              <a:rPr lang="en-US" sz="2000" dirty="0"/>
              <a:t> </a:t>
            </a:r>
            <a:r>
              <a:rPr lang="en-US" sz="2000" dirty="0" err="1"/>
              <a:t>tương</a:t>
            </a:r>
            <a:r>
              <a:rPr lang="en-US" sz="2000" dirty="0"/>
              <a:t> </a:t>
            </a:r>
            <a:r>
              <a:rPr lang="en-US" sz="2000" dirty="0" err="1"/>
              <a:t>đối</a:t>
            </a:r>
            <a:r>
              <a:rPr lang="en-US" sz="2000" dirty="0"/>
              <a:t> </a:t>
            </a:r>
            <a:r>
              <a:rPr lang="en-US" sz="2000" dirty="0" err="1"/>
              <a:t>cao</a:t>
            </a:r>
            <a:r>
              <a:rPr lang="en-US" sz="2000" dirty="0"/>
              <a:t> </a:t>
            </a:r>
            <a:r>
              <a:rPr lang="en-US" sz="2000" dirty="0" err="1"/>
              <a:t>như</a:t>
            </a:r>
            <a:r>
              <a:rPr lang="en-US" sz="2000" dirty="0"/>
              <a:t> </a:t>
            </a:r>
            <a:r>
              <a:rPr lang="en-US" sz="2000" dirty="0" err="1"/>
              <a:t>thịt</a:t>
            </a:r>
            <a:r>
              <a:rPr lang="en-US" sz="2000" dirty="0"/>
              <a:t> </a:t>
            </a:r>
            <a:r>
              <a:rPr lang="en-US" sz="2000" dirty="0" err="1"/>
              <a:t>gà</a:t>
            </a:r>
            <a:r>
              <a:rPr lang="en-US" sz="2000" dirty="0"/>
              <a:t> </a:t>
            </a:r>
            <a:r>
              <a:rPr lang="en-US" sz="2000" dirty="0" err="1"/>
              <a:t>và</a:t>
            </a:r>
            <a:r>
              <a:rPr lang="en-US" sz="2000" dirty="0"/>
              <a:t> </a:t>
            </a:r>
            <a:r>
              <a:rPr lang="en-US" sz="2000" dirty="0" err="1"/>
              <a:t>thịt</a:t>
            </a:r>
            <a:r>
              <a:rPr lang="en-US" sz="2000" dirty="0"/>
              <a:t> </a:t>
            </a:r>
            <a:r>
              <a:rPr lang="en-US" sz="2000" dirty="0" err="1"/>
              <a:t>lợn</a:t>
            </a:r>
            <a:r>
              <a:rPr lang="en-US" sz="2000" dirty="0"/>
              <a:t> </a:t>
            </a:r>
            <a:r>
              <a:rPr lang="en-US" sz="2000" dirty="0" err="1"/>
              <a:t>có</a:t>
            </a:r>
            <a:r>
              <a:rPr lang="en-US" sz="2000" dirty="0"/>
              <a:t> </a:t>
            </a:r>
            <a:r>
              <a:rPr lang="en-US" sz="2000" dirty="0" err="1"/>
              <a:t>lộ</a:t>
            </a:r>
            <a:r>
              <a:rPr lang="en-US" sz="2000" dirty="0"/>
              <a:t> </a:t>
            </a:r>
            <a:r>
              <a:rPr lang="en-US" sz="2000" dirty="0" err="1"/>
              <a:t>trình</a:t>
            </a:r>
            <a:r>
              <a:rPr lang="en-US" sz="2000" dirty="0"/>
              <a:t> </a:t>
            </a:r>
            <a:r>
              <a:rPr lang="en-US" sz="2000" dirty="0" err="1"/>
              <a:t>cắt</a:t>
            </a:r>
            <a:r>
              <a:rPr lang="en-US" sz="2000" dirty="0"/>
              <a:t> </a:t>
            </a:r>
            <a:r>
              <a:rPr lang="en-US" sz="2000" dirty="0" err="1"/>
              <a:t>giảm</a:t>
            </a:r>
            <a:r>
              <a:rPr lang="en-US" sz="2000" dirty="0"/>
              <a:t> </a:t>
            </a:r>
            <a:r>
              <a:rPr lang="en-US" sz="2000" dirty="0" err="1"/>
              <a:t>thuế</a:t>
            </a:r>
            <a:r>
              <a:rPr lang="en-US" sz="2000" dirty="0"/>
              <a:t> </a:t>
            </a:r>
            <a:r>
              <a:rPr lang="en-US" sz="2000" dirty="0" err="1"/>
              <a:t>dài</a:t>
            </a:r>
            <a:r>
              <a:rPr lang="en-US" sz="2000" dirty="0"/>
              <a:t> (8-10 </a:t>
            </a:r>
            <a:r>
              <a:rPr lang="en-US" sz="2000" dirty="0" err="1"/>
              <a:t>năm</a:t>
            </a:r>
            <a:r>
              <a:rPr lang="en-US" sz="2000" dirty="0"/>
              <a:t>), </a:t>
            </a:r>
            <a:r>
              <a:rPr lang="en-US" sz="2000" dirty="0" err="1"/>
              <a:t>trong</a:t>
            </a:r>
            <a:r>
              <a:rPr lang="en-US" sz="2000" dirty="0"/>
              <a:t> </a:t>
            </a:r>
            <a:r>
              <a:rPr lang="en-US" sz="2000" dirty="0" err="1"/>
              <a:t>khi</a:t>
            </a:r>
            <a:r>
              <a:rPr lang="en-US" sz="2000" dirty="0"/>
              <a:t> </a:t>
            </a:r>
            <a:r>
              <a:rPr lang="en-US" sz="2000" b="1" dirty="0" err="1"/>
              <a:t>thịt</a:t>
            </a:r>
            <a:r>
              <a:rPr lang="en-US" sz="2000" b="1" dirty="0"/>
              <a:t> </a:t>
            </a:r>
            <a:r>
              <a:rPr lang="en-US" sz="2000" b="1" dirty="0" err="1"/>
              <a:t>bò</a:t>
            </a:r>
            <a:r>
              <a:rPr lang="en-US" sz="2000" b="1" dirty="0"/>
              <a:t>, </a:t>
            </a:r>
            <a:r>
              <a:rPr lang="en-US" sz="2000" b="1" dirty="0" err="1"/>
              <a:t>sữa</a:t>
            </a:r>
            <a:r>
              <a:rPr lang="en-US" sz="2000" b="1" dirty="0"/>
              <a:t> </a:t>
            </a:r>
            <a:r>
              <a:rPr lang="en-US" sz="2000" b="1" dirty="0" err="1"/>
              <a:t>và</a:t>
            </a:r>
            <a:r>
              <a:rPr lang="en-US" sz="2000" b="1" dirty="0"/>
              <a:t> </a:t>
            </a:r>
            <a:r>
              <a:rPr lang="en-US" sz="2000" b="1" dirty="0" err="1"/>
              <a:t>các</a:t>
            </a:r>
            <a:r>
              <a:rPr lang="en-US" sz="2000" b="1" dirty="0"/>
              <a:t> </a:t>
            </a:r>
            <a:r>
              <a:rPr lang="en-US" sz="2000" b="1" dirty="0" err="1"/>
              <a:t>sản</a:t>
            </a:r>
            <a:r>
              <a:rPr lang="en-US" sz="2000" b="1" dirty="0"/>
              <a:t> </a:t>
            </a:r>
            <a:r>
              <a:rPr lang="en-US" sz="2000" b="1" dirty="0" err="1"/>
              <a:t>phẩm</a:t>
            </a:r>
            <a:r>
              <a:rPr lang="en-US" sz="2000" b="1" dirty="0"/>
              <a:t> </a:t>
            </a:r>
            <a:r>
              <a:rPr lang="en-US" sz="2000" b="1" dirty="0" err="1"/>
              <a:t>từ</a:t>
            </a:r>
            <a:r>
              <a:rPr lang="en-US" sz="2000" b="1" dirty="0"/>
              <a:t> </a:t>
            </a:r>
            <a:r>
              <a:rPr lang="en-US" sz="2000" b="1" dirty="0" err="1"/>
              <a:t>sữa</a:t>
            </a:r>
            <a:r>
              <a:rPr lang="en-US" sz="2000" b="1" dirty="0"/>
              <a:t> </a:t>
            </a:r>
            <a:r>
              <a:rPr lang="en-US" sz="2000" dirty="0" err="1"/>
              <a:t>có</a:t>
            </a:r>
            <a:r>
              <a:rPr lang="en-US" sz="2000" dirty="0"/>
              <a:t> </a:t>
            </a:r>
            <a:r>
              <a:rPr lang="en-US" sz="2000" dirty="0" err="1"/>
              <a:t>lộ</a:t>
            </a:r>
            <a:r>
              <a:rPr lang="en-US" sz="2000" dirty="0"/>
              <a:t> </a:t>
            </a:r>
            <a:r>
              <a:rPr lang="en-US" sz="2000" dirty="0" err="1"/>
              <a:t>trình</a:t>
            </a:r>
            <a:r>
              <a:rPr lang="en-US" sz="2000" dirty="0"/>
              <a:t> </a:t>
            </a:r>
            <a:r>
              <a:rPr lang="en-US" sz="2000" dirty="0" err="1"/>
              <a:t>giảm</a:t>
            </a:r>
            <a:r>
              <a:rPr lang="en-US" sz="2000" dirty="0"/>
              <a:t> </a:t>
            </a:r>
            <a:r>
              <a:rPr lang="en-US" sz="2000" dirty="0" err="1"/>
              <a:t>nhanh</a:t>
            </a:r>
            <a:r>
              <a:rPr lang="en-US" sz="2000" dirty="0"/>
              <a:t> </a:t>
            </a:r>
            <a:r>
              <a:rPr lang="en-US" sz="2000" b="1" dirty="0"/>
              <a:t>(0-3 </a:t>
            </a:r>
            <a:r>
              <a:rPr lang="en-US" sz="2000" b="1" dirty="0" err="1"/>
              <a:t>năm</a:t>
            </a:r>
            <a:r>
              <a:rPr lang="en-US" sz="2000" b="1" dirty="0"/>
              <a:t>)</a:t>
            </a:r>
            <a:r>
              <a:rPr lang="en-US" sz="2000" dirty="0"/>
              <a:t>.</a:t>
            </a:r>
          </a:p>
          <a:p>
            <a:pPr marL="365125" indent="207963" algn="just">
              <a:buClr>
                <a:srgbClr val="C00000"/>
              </a:buClr>
              <a:buFont typeface="Wingdings" pitchFamily="2" charset="2"/>
              <a:buChar char="Ø"/>
            </a:pPr>
            <a:r>
              <a:rPr lang="en-US" sz="2000" i="1" dirty="0" err="1"/>
              <a:t>Một</a:t>
            </a:r>
            <a:r>
              <a:rPr lang="en-US" sz="2000" i="1" dirty="0"/>
              <a:t> </a:t>
            </a:r>
            <a:r>
              <a:rPr lang="en-US" sz="2000" i="1" dirty="0" err="1"/>
              <a:t>số</a:t>
            </a:r>
            <a:r>
              <a:rPr lang="en-US" sz="2000" i="1" dirty="0"/>
              <a:t> </a:t>
            </a:r>
            <a:r>
              <a:rPr lang="en-US" sz="2000" i="1" dirty="0" err="1"/>
              <a:t>sản</a:t>
            </a:r>
            <a:r>
              <a:rPr lang="en-US" sz="2000" i="1" dirty="0"/>
              <a:t> </a:t>
            </a:r>
            <a:r>
              <a:rPr lang="en-US" sz="2000" i="1" dirty="0" err="1"/>
              <a:t>phẩm</a:t>
            </a:r>
            <a:r>
              <a:rPr lang="en-US" sz="2000" i="1" dirty="0"/>
              <a:t> </a:t>
            </a:r>
            <a:r>
              <a:rPr lang="en-US" sz="2000" i="1" dirty="0" err="1"/>
              <a:t>trái</a:t>
            </a:r>
            <a:r>
              <a:rPr lang="en-US" sz="2000" i="1" dirty="0"/>
              <a:t> </a:t>
            </a:r>
            <a:r>
              <a:rPr lang="en-US" sz="2000" i="1" dirty="0" err="1"/>
              <a:t>cây</a:t>
            </a:r>
            <a:r>
              <a:rPr lang="en-US" sz="2000" i="1" dirty="0"/>
              <a:t> </a:t>
            </a:r>
            <a:r>
              <a:rPr lang="en-US" sz="2000" dirty="0" err="1"/>
              <a:t>cũng</a:t>
            </a:r>
            <a:r>
              <a:rPr lang="en-US" sz="2000" dirty="0"/>
              <a:t> </a:t>
            </a:r>
            <a:r>
              <a:rPr lang="en-US" sz="2000" dirty="0" err="1"/>
              <a:t>có</a:t>
            </a:r>
            <a:r>
              <a:rPr lang="en-US" sz="2000" dirty="0"/>
              <a:t> </a:t>
            </a:r>
            <a:r>
              <a:rPr lang="en-US" sz="2000" dirty="0" err="1"/>
              <a:t>thể</a:t>
            </a:r>
            <a:r>
              <a:rPr lang="en-US" sz="2000" dirty="0"/>
              <a:t> </a:t>
            </a:r>
            <a:r>
              <a:rPr lang="en-US" sz="2000" dirty="0" err="1"/>
              <a:t>chịu</a:t>
            </a:r>
            <a:r>
              <a:rPr lang="en-US" sz="2000" dirty="0"/>
              <a:t> </a:t>
            </a:r>
            <a:r>
              <a:rPr lang="en-US" sz="2000" dirty="0" err="1"/>
              <a:t>sự</a:t>
            </a:r>
            <a:r>
              <a:rPr lang="en-US" sz="2000" dirty="0"/>
              <a:t> </a:t>
            </a:r>
            <a:r>
              <a:rPr lang="en-US" sz="2000" dirty="0" err="1"/>
              <a:t>cạnh</a:t>
            </a:r>
            <a:r>
              <a:rPr lang="en-US" sz="2000" dirty="0"/>
              <a:t> </a:t>
            </a:r>
            <a:r>
              <a:rPr lang="en-US" sz="2000" dirty="0" err="1"/>
              <a:t>tranh</a:t>
            </a:r>
            <a:r>
              <a:rPr lang="en-US" sz="2000" dirty="0"/>
              <a:t> </a:t>
            </a:r>
            <a:r>
              <a:rPr lang="en-US" sz="2000" dirty="0" err="1"/>
              <a:t>mạnh</a:t>
            </a:r>
            <a:r>
              <a:rPr lang="en-US" sz="2000" dirty="0"/>
              <a:t> </a:t>
            </a:r>
            <a:r>
              <a:rPr lang="en-US" sz="2000" dirty="0" err="1"/>
              <a:t>từ</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nhập</a:t>
            </a:r>
            <a:r>
              <a:rPr lang="en-US" sz="2000" dirty="0"/>
              <a:t> </a:t>
            </a:r>
            <a:r>
              <a:rPr lang="en-US" sz="2000" dirty="0" err="1"/>
              <a:t>khẩu</a:t>
            </a:r>
            <a:r>
              <a:rPr lang="en-US" sz="2000" dirty="0"/>
              <a:t> </a:t>
            </a:r>
            <a:r>
              <a:rPr lang="en-US" sz="2000" dirty="0" err="1"/>
              <a:t>của</a:t>
            </a:r>
            <a:r>
              <a:rPr lang="en-US" sz="2000" dirty="0"/>
              <a:t> EU.</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18</a:t>
            </a:fld>
            <a:endParaRPr lang="en-US" dirty="0"/>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8077200" cy="4800600"/>
          </a:xfrm>
        </p:spPr>
        <p:txBody>
          <a:bodyPr>
            <a:noAutofit/>
          </a:bodyPr>
          <a:lstStyle/>
          <a:p>
            <a:pPr algn="just">
              <a:lnSpc>
                <a:spcPct val="114000"/>
              </a:lnSpc>
              <a:spcBef>
                <a:spcPts val="300"/>
              </a:spcBef>
              <a:spcAft>
                <a:spcPts val="300"/>
              </a:spcAft>
              <a:buClr>
                <a:srgbClr val="C00000"/>
              </a:buClr>
              <a:buSzPct val="120000"/>
              <a:buFont typeface="Wingdings" pitchFamily="2" charset="2"/>
              <a:buChar char="û"/>
            </a:pPr>
            <a:r>
              <a:rPr lang="en-US" sz="1900" dirty="0" err="1"/>
              <a:t>Mặc</a:t>
            </a:r>
            <a:r>
              <a:rPr lang="en-US" sz="1900" dirty="0"/>
              <a:t> </a:t>
            </a:r>
            <a:r>
              <a:rPr lang="en-US" sz="1900" dirty="0" err="1"/>
              <a:t>dù</a:t>
            </a:r>
            <a:r>
              <a:rPr lang="en-US" sz="1900" dirty="0"/>
              <a:t>, </a:t>
            </a:r>
            <a:r>
              <a:rPr lang="en-US" sz="1900" dirty="0" err="1"/>
              <a:t>hàng</a:t>
            </a:r>
            <a:r>
              <a:rPr lang="en-US" sz="1900" dirty="0"/>
              <a:t> </a:t>
            </a:r>
            <a:r>
              <a:rPr lang="en-US" sz="1900" dirty="0" err="1"/>
              <a:t>rào</a:t>
            </a:r>
            <a:r>
              <a:rPr lang="en-US" sz="1900" dirty="0"/>
              <a:t> </a:t>
            </a:r>
            <a:r>
              <a:rPr lang="en-US" sz="1900" dirty="0" err="1"/>
              <a:t>thuế</a:t>
            </a:r>
            <a:r>
              <a:rPr lang="en-US" sz="1900" dirty="0"/>
              <a:t> </a:t>
            </a:r>
            <a:r>
              <a:rPr lang="en-US" sz="1900" dirty="0" err="1"/>
              <a:t>quan</a:t>
            </a:r>
            <a:r>
              <a:rPr lang="en-US" sz="1900" dirty="0"/>
              <a:t> </a:t>
            </a:r>
            <a:r>
              <a:rPr lang="en-US" sz="1900" dirty="0" err="1"/>
              <a:t>được</a:t>
            </a:r>
            <a:r>
              <a:rPr lang="en-US" sz="1900" dirty="0"/>
              <a:t> </a:t>
            </a:r>
            <a:r>
              <a:rPr lang="en-US" sz="1900" dirty="0" err="1"/>
              <a:t>rỡ</a:t>
            </a:r>
            <a:r>
              <a:rPr lang="en-US" sz="1900" dirty="0"/>
              <a:t> </a:t>
            </a:r>
            <a:r>
              <a:rPr lang="en-US" sz="1900" dirty="0" err="1"/>
              <a:t>bỏ</a:t>
            </a:r>
            <a:r>
              <a:rPr lang="en-US" sz="1900" dirty="0"/>
              <a:t> </a:t>
            </a:r>
            <a:r>
              <a:rPr lang="en-US" sz="1900" dirty="0" err="1"/>
              <a:t>khi</a:t>
            </a:r>
            <a:r>
              <a:rPr lang="en-US" sz="1900" dirty="0"/>
              <a:t> </a:t>
            </a:r>
            <a:r>
              <a:rPr lang="en-US" sz="1900" dirty="0" err="1"/>
              <a:t>thực</a:t>
            </a:r>
            <a:r>
              <a:rPr lang="en-US" sz="1900" dirty="0"/>
              <a:t> </a:t>
            </a:r>
            <a:r>
              <a:rPr lang="en-US" sz="1900" dirty="0" err="1"/>
              <a:t>thi</a:t>
            </a:r>
            <a:r>
              <a:rPr lang="en-US" sz="1900" dirty="0"/>
              <a:t> EVFTA, </a:t>
            </a:r>
            <a:r>
              <a:rPr lang="en-US" sz="1900" dirty="0" err="1"/>
              <a:t>nhưng</a:t>
            </a:r>
            <a:r>
              <a:rPr lang="en-US" sz="1900" dirty="0"/>
              <a:t> EU </a:t>
            </a:r>
            <a:r>
              <a:rPr lang="en-US" sz="1900" dirty="0" err="1"/>
              <a:t>yêu</a:t>
            </a:r>
            <a:r>
              <a:rPr lang="en-US" sz="1900" dirty="0"/>
              <a:t> </a:t>
            </a:r>
            <a:r>
              <a:rPr lang="en-US" sz="1900" dirty="0" err="1"/>
              <a:t>cầu</a:t>
            </a:r>
            <a:r>
              <a:rPr lang="en-US" sz="1900" dirty="0"/>
              <a:t> </a:t>
            </a:r>
            <a:r>
              <a:rPr lang="en-US" sz="1900" b="1" dirty="0" err="1"/>
              <a:t>hàng</a:t>
            </a:r>
            <a:r>
              <a:rPr lang="en-US" sz="1900" b="1" dirty="0"/>
              <a:t> </a:t>
            </a:r>
            <a:r>
              <a:rPr lang="en-US" sz="1900" b="1" dirty="0" err="1"/>
              <a:t>rào</a:t>
            </a:r>
            <a:r>
              <a:rPr lang="en-US" sz="1900" b="1" dirty="0"/>
              <a:t> phi </a:t>
            </a:r>
            <a:r>
              <a:rPr lang="en-US" sz="1900" b="1" dirty="0" err="1"/>
              <a:t>thuế</a:t>
            </a:r>
            <a:r>
              <a:rPr lang="en-US" sz="1900" b="1" dirty="0"/>
              <a:t> </a:t>
            </a:r>
            <a:r>
              <a:rPr lang="en-US" sz="1900" b="1" dirty="0" err="1"/>
              <a:t>quan</a:t>
            </a:r>
            <a:r>
              <a:rPr lang="en-US" sz="1900" b="1" dirty="0"/>
              <a:t> </a:t>
            </a:r>
            <a:r>
              <a:rPr lang="en-US" sz="1900" dirty="0" err="1"/>
              <a:t>như</a:t>
            </a:r>
            <a:r>
              <a:rPr lang="en-US" sz="1900" dirty="0"/>
              <a:t> </a:t>
            </a:r>
            <a:r>
              <a:rPr lang="en-US" sz="1900" dirty="0" err="1"/>
              <a:t>rào</a:t>
            </a:r>
            <a:r>
              <a:rPr lang="en-US" sz="1900" dirty="0"/>
              <a:t> </a:t>
            </a:r>
            <a:r>
              <a:rPr lang="en-US" sz="1900" dirty="0" err="1"/>
              <a:t>cản</a:t>
            </a:r>
            <a:r>
              <a:rPr lang="en-US" sz="1900" dirty="0"/>
              <a:t> </a:t>
            </a:r>
            <a:r>
              <a:rPr lang="en-US" sz="1900" dirty="0" err="1"/>
              <a:t>kỹ</a:t>
            </a:r>
            <a:r>
              <a:rPr lang="en-US" sz="1900" dirty="0"/>
              <a:t> </a:t>
            </a:r>
            <a:r>
              <a:rPr lang="en-US" sz="1900" dirty="0" err="1"/>
              <a:t>thuật</a:t>
            </a:r>
            <a:r>
              <a:rPr lang="en-US" sz="1900" dirty="0"/>
              <a:t>, an </a:t>
            </a:r>
            <a:r>
              <a:rPr lang="en-US" sz="1900" dirty="0" err="1"/>
              <a:t>toàn</a:t>
            </a:r>
            <a:r>
              <a:rPr lang="en-US" sz="1900" dirty="0"/>
              <a:t> </a:t>
            </a:r>
            <a:r>
              <a:rPr lang="en-US" sz="1900" dirty="0" err="1"/>
              <a:t>thực</a:t>
            </a:r>
            <a:r>
              <a:rPr lang="en-US" sz="1900" dirty="0"/>
              <a:t> </a:t>
            </a:r>
            <a:r>
              <a:rPr lang="en-US" sz="1900" dirty="0" err="1"/>
              <a:t>phẩm</a:t>
            </a:r>
            <a:r>
              <a:rPr lang="en-US" sz="1900" dirty="0"/>
              <a:t>, </a:t>
            </a:r>
            <a:r>
              <a:rPr lang="en-US" sz="1900" dirty="0" err="1"/>
              <a:t>tiêu</a:t>
            </a:r>
            <a:r>
              <a:rPr lang="en-US" sz="1900" dirty="0"/>
              <a:t> </a:t>
            </a:r>
            <a:r>
              <a:rPr lang="en-US" sz="1900" dirty="0" err="1"/>
              <a:t>chuẩn</a:t>
            </a:r>
            <a:r>
              <a:rPr lang="en-US" sz="1900" dirty="0"/>
              <a:t>, </a:t>
            </a:r>
            <a:r>
              <a:rPr lang="en-US" sz="1900" dirty="0" err="1"/>
              <a:t>quy</a:t>
            </a:r>
            <a:r>
              <a:rPr lang="en-US" sz="1900" dirty="0"/>
              <a:t> </a:t>
            </a:r>
            <a:r>
              <a:rPr lang="en-US" sz="1900" dirty="0" err="1"/>
              <a:t>chuẩn</a:t>
            </a:r>
            <a:r>
              <a:rPr lang="en-US" sz="1900" dirty="0"/>
              <a:t> </a:t>
            </a:r>
            <a:r>
              <a:rPr lang="en-US" sz="1900" dirty="0" err="1"/>
              <a:t>đối</a:t>
            </a:r>
            <a:r>
              <a:rPr lang="en-US" sz="1900" dirty="0"/>
              <a:t> </a:t>
            </a:r>
            <a:r>
              <a:rPr lang="en-US" sz="1900" dirty="0" err="1"/>
              <a:t>với</a:t>
            </a:r>
            <a:r>
              <a:rPr lang="en-US" sz="1900" dirty="0"/>
              <a:t> </a:t>
            </a:r>
            <a:r>
              <a:rPr lang="en-US" sz="1900" dirty="0" err="1"/>
              <a:t>sản</a:t>
            </a:r>
            <a:r>
              <a:rPr lang="en-US" sz="1900" dirty="0"/>
              <a:t> </a:t>
            </a:r>
            <a:r>
              <a:rPr lang="en-US" sz="1900" dirty="0" err="1"/>
              <a:t>phẩm</a:t>
            </a:r>
            <a:r>
              <a:rPr lang="en-US" sz="1900" dirty="0"/>
              <a:t> </a:t>
            </a:r>
            <a:r>
              <a:rPr lang="en-US" sz="1900" dirty="0" err="1"/>
              <a:t>nông</a:t>
            </a:r>
            <a:r>
              <a:rPr lang="en-US" sz="1900" dirty="0"/>
              <a:t> </a:t>
            </a:r>
            <a:r>
              <a:rPr lang="en-US" sz="1900" dirty="0" err="1"/>
              <a:t>nghiệp</a:t>
            </a:r>
            <a:r>
              <a:rPr lang="en-US" sz="1900" dirty="0"/>
              <a:t> </a:t>
            </a:r>
            <a:r>
              <a:rPr lang="en-US" sz="1900" dirty="0" err="1"/>
              <a:t>nhập</a:t>
            </a:r>
            <a:r>
              <a:rPr lang="en-US" sz="1900" dirty="0"/>
              <a:t> </a:t>
            </a:r>
            <a:r>
              <a:rPr lang="en-US" sz="1900" dirty="0" err="1"/>
              <a:t>khẩu</a:t>
            </a:r>
            <a:r>
              <a:rPr lang="en-US" sz="1900" dirty="0"/>
              <a:t> </a:t>
            </a:r>
            <a:r>
              <a:rPr lang="en-US" sz="1900" dirty="0" err="1"/>
              <a:t>rất</a:t>
            </a:r>
            <a:r>
              <a:rPr lang="en-US" sz="1900" dirty="0"/>
              <a:t> </a:t>
            </a:r>
            <a:r>
              <a:rPr lang="en-US" sz="1900" b="1" dirty="0" err="1"/>
              <a:t>nghiêm</a:t>
            </a:r>
            <a:r>
              <a:rPr lang="en-US" sz="1900" b="1" dirty="0"/>
              <a:t> </a:t>
            </a:r>
            <a:r>
              <a:rPr lang="en-US" sz="1900" b="1" dirty="0" err="1"/>
              <a:t>ngặt</a:t>
            </a:r>
            <a:r>
              <a:rPr lang="en-US" sz="1900" dirty="0"/>
              <a:t>.</a:t>
            </a:r>
          </a:p>
          <a:p>
            <a:pPr algn="just">
              <a:lnSpc>
                <a:spcPct val="114000"/>
              </a:lnSpc>
              <a:spcBef>
                <a:spcPts val="300"/>
              </a:spcBef>
              <a:spcAft>
                <a:spcPts val="300"/>
              </a:spcAft>
              <a:buClr>
                <a:srgbClr val="C00000"/>
              </a:buClr>
              <a:buSzPct val="120000"/>
              <a:buFont typeface="Wingdings" pitchFamily="2" charset="2"/>
              <a:buChar char="û"/>
            </a:pPr>
            <a:r>
              <a:rPr lang="en-US" sz="1900" dirty="0" err="1"/>
              <a:t>Hiệp</a:t>
            </a:r>
            <a:r>
              <a:rPr lang="en-US" sz="1900" dirty="0"/>
              <a:t> </a:t>
            </a:r>
            <a:r>
              <a:rPr lang="en-US" sz="1900" dirty="0" err="1"/>
              <a:t>định</a:t>
            </a:r>
            <a:r>
              <a:rPr lang="en-US" sz="1900" dirty="0"/>
              <a:t> EVFTA </a:t>
            </a:r>
            <a:r>
              <a:rPr lang="en-US" sz="1900" dirty="0" err="1"/>
              <a:t>hướng</a:t>
            </a:r>
            <a:r>
              <a:rPr lang="en-US" sz="1900" dirty="0"/>
              <a:t> </a:t>
            </a:r>
            <a:r>
              <a:rPr lang="en-US" sz="1900" dirty="0" err="1"/>
              <a:t>tới</a:t>
            </a:r>
            <a:r>
              <a:rPr lang="en-US" sz="1900" dirty="0"/>
              <a:t> </a:t>
            </a:r>
            <a:r>
              <a:rPr lang="en-US" sz="1900" dirty="0" err="1"/>
              <a:t>mức</a:t>
            </a:r>
            <a:r>
              <a:rPr lang="en-US" sz="1900" dirty="0"/>
              <a:t> </a:t>
            </a:r>
            <a:r>
              <a:rPr lang="en-US" sz="1900" dirty="0" err="1"/>
              <a:t>độ</a:t>
            </a:r>
            <a:r>
              <a:rPr lang="en-US" sz="1900" dirty="0"/>
              <a:t> </a:t>
            </a:r>
            <a:r>
              <a:rPr lang="en-US" sz="1900" dirty="0" err="1"/>
              <a:t>xóa</a:t>
            </a:r>
            <a:r>
              <a:rPr lang="en-US" sz="1900" dirty="0"/>
              <a:t> </a:t>
            </a:r>
            <a:r>
              <a:rPr lang="en-US" sz="1900" dirty="0" err="1"/>
              <a:t>bỏ</a:t>
            </a:r>
            <a:r>
              <a:rPr lang="en-US" sz="1900" dirty="0"/>
              <a:t> </a:t>
            </a:r>
            <a:r>
              <a:rPr lang="en-US" sz="1900" dirty="0" err="1"/>
              <a:t>thuế</a:t>
            </a:r>
            <a:r>
              <a:rPr lang="en-US" sz="1900" dirty="0"/>
              <a:t> </a:t>
            </a:r>
            <a:r>
              <a:rPr lang="en-US" sz="1900" dirty="0" err="1"/>
              <a:t>nhập</a:t>
            </a:r>
            <a:r>
              <a:rPr lang="en-US" sz="1900" dirty="0"/>
              <a:t> </a:t>
            </a:r>
            <a:r>
              <a:rPr lang="en-US" sz="1900" dirty="0" err="1"/>
              <a:t>khẩu</a:t>
            </a:r>
            <a:r>
              <a:rPr lang="en-US" sz="1900" dirty="0"/>
              <a:t> </a:t>
            </a:r>
            <a:r>
              <a:rPr lang="en-US" sz="1900" dirty="0" err="1"/>
              <a:t>lên</a:t>
            </a:r>
            <a:r>
              <a:rPr lang="en-US" sz="1900" dirty="0"/>
              <a:t> </a:t>
            </a:r>
            <a:r>
              <a:rPr lang="en-US" sz="1900" dirty="0" err="1"/>
              <a:t>tới</a:t>
            </a:r>
            <a:r>
              <a:rPr lang="en-US" sz="1900" dirty="0"/>
              <a:t> 99,2% </a:t>
            </a:r>
            <a:r>
              <a:rPr lang="en-US" sz="1900" dirty="0" err="1"/>
              <a:t>số</a:t>
            </a:r>
            <a:r>
              <a:rPr lang="en-US" sz="1900" dirty="0"/>
              <a:t> </a:t>
            </a:r>
            <a:r>
              <a:rPr lang="en-US" sz="1900" dirty="0" err="1"/>
              <a:t>dòng</a:t>
            </a:r>
            <a:r>
              <a:rPr lang="en-US" sz="1900" dirty="0"/>
              <a:t> </a:t>
            </a:r>
            <a:r>
              <a:rPr lang="en-US" sz="1900" dirty="0" err="1"/>
              <a:t>thuế</a:t>
            </a:r>
            <a:r>
              <a:rPr lang="en-US" sz="1900" dirty="0"/>
              <a:t> </a:t>
            </a:r>
            <a:r>
              <a:rPr lang="en-US" sz="1900" dirty="0" err="1"/>
              <a:t>nhưng</a:t>
            </a:r>
            <a:r>
              <a:rPr lang="en-US" sz="1900" dirty="0"/>
              <a:t> </a:t>
            </a:r>
            <a:r>
              <a:rPr lang="en-US" sz="1900" dirty="0" err="1"/>
              <a:t>để</a:t>
            </a:r>
            <a:r>
              <a:rPr lang="en-US" sz="1900" dirty="0"/>
              <a:t> </a:t>
            </a:r>
            <a:r>
              <a:rPr lang="en-US" sz="1900" dirty="0" err="1"/>
              <a:t>được</a:t>
            </a:r>
            <a:r>
              <a:rPr lang="en-US" sz="1900" dirty="0"/>
              <a:t> </a:t>
            </a:r>
            <a:r>
              <a:rPr lang="en-US" sz="1900" b="1" dirty="0" err="1"/>
              <a:t>hưởng</a:t>
            </a:r>
            <a:r>
              <a:rPr lang="en-US" sz="1900" b="1" dirty="0"/>
              <a:t> </a:t>
            </a:r>
            <a:r>
              <a:rPr lang="en-US" sz="1900" b="1" dirty="0" err="1"/>
              <a:t>mức</a:t>
            </a:r>
            <a:r>
              <a:rPr lang="en-US" sz="1900" b="1" dirty="0"/>
              <a:t> </a:t>
            </a:r>
            <a:r>
              <a:rPr lang="en-US" sz="1900" b="1" dirty="0" err="1"/>
              <a:t>ưu</a:t>
            </a:r>
            <a:r>
              <a:rPr lang="en-US" sz="1900" b="1" dirty="0"/>
              <a:t> </a:t>
            </a:r>
            <a:r>
              <a:rPr lang="en-US" sz="1900" b="1" dirty="0" err="1"/>
              <a:t>đãi</a:t>
            </a:r>
            <a:r>
              <a:rPr lang="en-US" sz="1900" b="1" dirty="0"/>
              <a:t> </a:t>
            </a:r>
            <a:r>
              <a:rPr lang="en-US" sz="1900" dirty="0" err="1"/>
              <a:t>này</a:t>
            </a:r>
            <a:r>
              <a:rPr lang="en-US" sz="1900" dirty="0"/>
              <a:t>, </a:t>
            </a:r>
            <a:r>
              <a:rPr lang="en-US" sz="1900" dirty="0" err="1"/>
              <a:t>hàng</a:t>
            </a:r>
            <a:r>
              <a:rPr lang="en-US" sz="1900" dirty="0"/>
              <a:t> </a:t>
            </a:r>
            <a:r>
              <a:rPr lang="en-US" sz="1900" dirty="0" err="1"/>
              <a:t>xuất</a:t>
            </a:r>
            <a:r>
              <a:rPr lang="en-US" sz="1900" dirty="0"/>
              <a:t> </a:t>
            </a:r>
            <a:r>
              <a:rPr lang="en-US" sz="1900" dirty="0" err="1"/>
              <a:t>khẩu</a:t>
            </a:r>
            <a:r>
              <a:rPr lang="en-US" sz="1900" dirty="0"/>
              <a:t> sang EU </a:t>
            </a:r>
            <a:r>
              <a:rPr lang="en-US" sz="1900" dirty="0" err="1"/>
              <a:t>cần</a:t>
            </a:r>
            <a:r>
              <a:rPr lang="en-US" sz="1900" dirty="0"/>
              <a:t> </a:t>
            </a:r>
            <a:r>
              <a:rPr lang="en-US" sz="1900" b="1" dirty="0" err="1"/>
              <a:t>thỏa</a:t>
            </a:r>
            <a:r>
              <a:rPr lang="en-US" sz="1900" b="1" dirty="0"/>
              <a:t> </a:t>
            </a:r>
            <a:r>
              <a:rPr lang="en-US" sz="1900" b="1" dirty="0" err="1"/>
              <a:t>mãn</a:t>
            </a:r>
            <a:r>
              <a:rPr lang="en-US" sz="1900" b="1" dirty="0"/>
              <a:t> </a:t>
            </a:r>
            <a:r>
              <a:rPr lang="en-US" sz="1900" b="1" dirty="0" err="1"/>
              <a:t>quy</a:t>
            </a:r>
            <a:r>
              <a:rPr lang="en-US" sz="1900" b="1" dirty="0"/>
              <a:t> </a:t>
            </a:r>
            <a:r>
              <a:rPr lang="en-US" sz="1900" b="1" dirty="0" err="1"/>
              <a:t>tắc</a:t>
            </a:r>
            <a:r>
              <a:rPr lang="en-US" sz="1900" b="1" dirty="0"/>
              <a:t> </a:t>
            </a:r>
            <a:r>
              <a:rPr lang="en-US" sz="1900" b="1" dirty="0" err="1"/>
              <a:t>xuất</a:t>
            </a:r>
            <a:r>
              <a:rPr lang="en-US" sz="1900" b="1" dirty="0"/>
              <a:t> </a:t>
            </a:r>
            <a:r>
              <a:rPr lang="en-US" sz="1900" b="1" dirty="0" err="1"/>
              <a:t>xứ</a:t>
            </a:r>
            <a:r>
              <a:rPr lang="en-US" sz="1900" dirty="0"/>
              <a:t>, </a:t>
            </a:r>
            <a:r>
              <a:rPr lang="en-US" sz="1900" dirty="0" err="1"/>
              <a:t>đây</a:t>
            </a:r>
            <a:r>
              <a:rPr lang="en-US" sz="1900" dirty="0"/>
              <a:t> </a:t>
            </a:r>
            <a:r>
              <a:rPr lang="en-US" sz="1900" dirty="0" err="1"/>
              <a:t>có</a:t>
            </a:r>
            <a:r>
              <a:rPr lang="en-US" sz="1900" dirty="0"/>
              <a:t> </a:t>
            </a:r>
            <a:r>
              <a:rPr lang="en-US" sz="1900" dirty="0" err="1"/>
              <a:t>thể</a:t>
            </a:r>
            <a:r>
              <a:rPr lang="en-US" sz="1900" dirty="0"/>
              <a:t> </a:t>
            </a:r>
            <a:r>
              <a:rPr lang="en-US" sz="1900" dirty="0" err="1"/>
              <a:t>là</a:t>
            </a:r>
            <a:r>
              <a:rPr lang="en-US" sz="1900" dirty="0"/>
              <a:t> </a:t>
            </a:r>
            <a:r>
              <a:rPr lang="en-US" sz="1900" dirty="0" err="1"/>
              <a:t>một</a:t>
            </a:r>
            <a:r>
              <a:rPr lang="en-US" sz="1900" dirty="0"/>
              <a:t> </a:t>
            </a:r>
            <a:r>
              <a:rPr lang="en-US" sz="1900" dirty="0" err="1"/>
              <a:t>cản</a:t>
            </a:r>
            <a:r>
              <a:rPr lang="en-US" sz="1900" dirty="0"/>
              <a:t> </a:t>
            </a:r>
            <a:r>
              <a:rPr lang="en-US" sz="1900" dirty="0" err="1"/>
              <a:t>trở</a:t>
            </a:r>
            <a:r>
              <a:rPr lang="en-US" sz="1900" dirty="0"/>
              <a:t> </a:t>
            </a:r>
            <a:r>
              <a:rPr lang="en-US" sz="1900" dirty="0" err="1"/>
              <a:t>đối</a:t>
            </a:r>
            <a:r>
              <a:rPr lang="en-US" sz="1900" dirty="0"/>
              <a:t> </a:t>
            </a:r>
            <a:r>
              <a:rPr lang="en-US" sz="1900" dirty="0" err="1"/>
              <a:t>với</a:t>
            </a:r>
            <a:r>
              <a:rPr lang="en-US" sz="1900" dirty="0"/>
              <a:t> </a:t>
            </a:r>
            <a:r>
              <a:rPr lang="en-US" sz="1900" dirty="0" err="1"/>
              <a:t>hàng</a:t>
            </a:r>
            <a:r>
              <a:rPr lang="en-US" sz="1900" dirty="0"/>
              <a:t> </a:t>
            </a:r>
            <a:r>
              <a:rPr lang="en-US" sz="1900" dirty="0" err="1"/>
              <a:t>xuất</a:t>
            </a:r>
            <a:r>
              <a:rPr lang="en-US" sz="1900" dirty="0"/>
              <a:t> </a:t>
            </a:r>
            <a:r>
              <a:rPr lang="en-US" sz="1900" dirty="0" err="1"/>
              <a:t>khẩu</a:t>
            </a:r>
            <a:r>
              <a:rPr lang="en-US" sz="1900" dirty="0"/>
              <a:t> </a:t>
            </a:r>
            <a:r>
              <a:rPr lang="en-US" sz="1900" dirty="0" err="1"/>
              <a:t>Việt</a:t>
            </a:r>
            <a:r>
              <a:rPr lang="en-US" sz="1900" dirty="0"/>
              <a:t> Nam </a:t>
            </a:r>
            <a:r>
              <a:rPr lang="en-US" sz="1900" dirty="0" err="1"/>
              <a:t>bởi</a:t>
            </a:r>
            <a:r>
              <a:rPr lang="en-US" sz="1900" dirty="0"/>
              <a:t> </a:t>
            </a:r>
            <a:r>
              <a:rPr lang="en-US" sz="1900" dirty="0" err="1"/>
              <a:t>nguồn</a:t>
            </a:r>
            <a:r>
              <a:rPr lang="en-US" sz="1900" dirty="0"/>
              <a:t> </a:t>
            </a:r>
            <a:r>
              <a:rPr lang="en-US" sz="1900" dirty="0" err="1"/>
              <a:t>nguyên</a:t>
            </a:r>
            <a:r>
              <a:rPr lang="en-US" sz="1900" dirty="0"/>
              <a:t> </a:t>
            </a:r>
            <a:r>
              <a:rPr lang="en-US" sz="1900" dirty="0" err="1"/>
              <a:t>liệu</a:t>
            </a:r>
            <a:r>
              <a:rPr lang="en-US" sz="1900" dirty="0"/>
              <a:t> </a:t>
            </a:r>
            <a:r>
              <a:rPr lang="en-US" sz="1900" dirty="0" err="1"/>
              <a:t>cho</a:t>
            </a:r>
            <a:r>
              <a:rPr lang="en-US" sz="1900" dirty="0"/>
              <a:t> </a:t>
            </a:r>
            <a:r>
              <a:rPr lang="en-US" sz="1900" dirty="0" err="1"/>
              <a:t>các</a:t>
            </a:r>
            <a:r>
              <a:rPr lang="en-US" sz="1900" dirty="0"/>
              <a:t> </a:t>
            </a:r>
            <a:r>
              <a:rPr lang="en-US" sz="1900" dirty="0" err="1"/>
              <a:t>mặt</a:t>
            </a:r>
            <a:r>
              <a:rPr lang="en-US" sz="1900" dirty="0"/>
              <a:t> </a:t>
            </a:r>
            <a:r>
              <a:rPr lang="en-US" sz="1900" dirty="0" err="1"/>
              <a:t>hàng</a:t>
            </a:r>
            <a:r>
              <a:rPr lang="en-US" sz="1900" dirty="0"/>
              <a:t> </a:t>
            </a:r>
            <a:r>
              <a:rPr lang="en-US" sz="1900" dirty="0" err="1"/>
              <a:t>xuất</a:t>
            </a:r>
            <a:r>
              <a:rPr lang="en-US" sz="1900" dirty="0"/>
              <a:t> </a:t>
            </a:r>
            <a:r>
              <a:rPr lang="en-US" sz="1900" dirty="0" err="1"/>
              <a:t>khẩu</a:t>
            </a:r>
            <a:r>
              <a:rPr lang="en-US" sz="1900" dirty="0"/>
              <a:t> </a:t>
            </a:r>
            <a:r>
              <a:rPr lang="en-US" sz="1900" dirty="0" err="1"/>
              <a:t>của</a:t>
            </a:r>
            <a:r>
              <a:rPr lang="en-US" sz="1900" dirty="0"/>
              <a:t> </a:t>
            </a:r>
            <a:r>
              <a:rPr lang="en-US" sz="1900" dirty="0" err="1"/>
              <a:t>Việt</a:t>
            </a:r>
            <a:r>
              <a:rPr lang="en-US" sz="1900" dirty="0"/>
              <a:t> Nam </a:t>
            </a:r>
            <a:r>
              <a:rPr lang="en-US" sz="1900" dirty="0" err="1"/>
              <a:t>hiện</a:t>
            </a:r>
            <a:r>
              <a:rPr lang="en-US" sz="1900" dirty="0"/>
              <a:t> nay </a:t>
            </a:r>
            <a:r>
              <a:rPr lang="en-US" sz="1900" dirty="0" err="1"/>
              <a:t>chủ</a:t>
            </a:r>
            <a:r>
              <a:rPr lang="en-US" sz="1900" dirty="0"/>
              <a:t> </a:t>
            </a:r>
            <a:r>
              <a:rPr lang="en-US" sz="1900" dirty="0" err="1"/>
              <a:t>yếu</a:t>
            </a:r>
            <a:r>
              <a:rPr lang="en-US" sz="1900" dirty="0"/>
              <a:t> </a:t>
            </a:r>
            <a:r>
              <a:rPr lang="en-US" sz="1900" dirty="0" err="1"/>
              <a:t>được</a:t>
            </a:r>
            <a:r>
              <a:rPr lang="en-US" sz="1900" dirty="0"/>
              <a:t> </a:t>
            </a:r>
            <a:r>
              <a:rPr lang="en-US" sz="1900" dirty="0" err="1"/>
              <a:t>nhập</a:t>
            </a:r>
            <a:r>
              <a:rPr lang="en-US" sz="1900" dirty="0"/>
              <a:t> </a:t>
            </a:r>
            <a:r>
              <a:rPr lang="en-US" sz="1900" dirty="0" err="1"/>
              <a:t>khẩu</a:t>
            </a:r>
            <a:r>
              <a:rPr lang="en-US" sz="1900" dirty="0"/>
              <a:t> </a:t>
            </a:r>
            <a:r>
              <a:rPr lang="en-US" sz="1900" dirty="0" err="1"/>
              <a:t>từ</a:t>
            </a:r>
            <a:r>
              <a:rPr lang="en-US" sz="1900" dirty="0"/>
              <a:t> </a:t>
            </a:r>
            <a:r>
              <a:rPr lang="en-US" sz="1900" dirty="0" err="1"/>
              <a:t>Trung</a:t>
            </a:r>
            <a:r>
              <a:rPr lang="en-US" sz="1900" dirty="0"/>
              <a:t> </a:t>
            </a:r>
            <a:r>
              <a:rPr lang="en-US" sz="1900" dirty="0" err="1"/>
              <a:t>Quốc</a:t>
            </a:r>
            <a:r>
              <a:rPr lang="en-US" sz="1900" dirty="0"/>
              <a:t> </a:t>
            </a:r>
            <a:r>
              <a:rPr lang="en-US" sz="1900" dirty="0" err="1"/>
              <a:t>và</a:t>
            </a:r>
            <a:r>
              <a:rPr lang="en-US" sz="1900" dirty="0"/>
              <a:t> ASEAN.</a:t>
            </a:r>
          </a:p>
          <a:p>
            <a:pPr algn="just">
              <a:lnSpc>
                <a:spcPct val="114000"/>
              </a:lnSpc>
              <a:spcBef>
                <a:spcPts val="300"/>
              </a:spcBef>
              <a:spcAft>
                <a:spcPts val="300"/>
              </a:spcAft>
              <a:buClr>
                <a:srgbClr val="C00000"/>
              </a:buClr>
              <a:buSzPct val="120000"/>
              <a:buFont typeface="Wingdings" pitchFamily="2" charset="2"/>
              <a:buChar char="û"/>
            </a:pPr>
            <a:r>
              <a:rPr lang="en-US" sz="1900" dirty="0" err="1"/>
              <a:t>Mặc</a:t>
            </a:r>
            <a:r>
              <a:rPr lang="en-US" sz="1900" dirty="0"/>
              <a:t> </a:t>
            </a:r>
            <a:r>
              <a:rPr lang="en-US" sz="1900" dirty="0" err="1"/>
              <a:t>dù</a:t>
            </a:r>
            <a:r>
              <a:rPr lang="en-US" sz="1900" dirty="0"/>
              <a:t> EVFTA </a:t>
            </a:r>
            <a:r>
              <a:rPr lang="en-US" sz="1900" dirty="0" err="1"/>
              <a:t>có</a:t>
            </a:r>
            <a:r>
              <a:rPr lang="en-US" sz="1900" dirty="0"/>
              <a:t> </a:t>
            </a:r>
            <a:r>
              <a:rPr lang="en-US" sz="1900" dirty="0" err="1"/>
              <a:t>ưu</a:t>
            </a:r>
            <a:r>
              <a:rPr lang="en-US" sz="1900" dirty="0"/>
              <a:t> </a:t>
            </a:r>
            <a:r>
              <a:rPr lang="en-US" sz="1900" dirty="0" err="1"/>
              <a:t>đãi</a:t>
            </a:r>
            <a:r>
              <a:rPr lang="en-US" sz="1900" dirty="0"/>
              <a:t> </a:t>
            </a:r>
            <a:r>
              <a:rPr lang="en-US" sz="1900" b="1" dirty="0" err="1"/>
              <a:t>linh</a:t>
            </a:r>
            <a:r>
              <a:rPr lang="en-US" sz="1900" b="1" dirty="0"/>
              <a:t> </a:t>
            </a:r>
            <a:r>
              <a:rPr lang="en-US" sz="1900" b="1" dirty="0" err="1"/>
              <a:t>hoạt</a:t>
            </a:r>
            <a:r>
              <a:rPr lang="en-US" sz="1900" b="1" dirty="0"/>
              <a:t> </a:t>
            </a:r>
            <a:r>
              <a:rPr lang="en-US" sz="1900" dirty="0" err="1"/>
              <a:t>với</a:t>
            </a:r>
            <a:r>
              <a:rPr lang="en-US" sz="1900" dirty="0"/>
              <a:t> </a:t>
            </a:r>
            <a:r>
              <a:rPr lang="en-US" sz="1900" dirty="0" err="1"/>
              <a:t>những</a:t>
            </a:r>
            <a:r>
              <a:rPr lang="en-US" sz="1900" dirty="0"/>
              <a:t> </a:t>
            </a:r>
            <a:r>
              <a:rPr lang="en-US" sz="1900" dirty="0" err="1"/>
              <a:t>quy</a:t>
            </a:r>
            <a:r>
              <a:rPr lang="en-US" sz="1900" dirty="0"/>
              <a:t> </a:t>
            </a:r>
            <a:r>
              <a:rPr lang="en-US" sz="1900" dirty="0" err="1"/>
              <a:t>định</a:t>
            </a:r>
            <a:r>
              <a:rPr lang="en-US" sz="1900" dirty="0"/>
              <a:t> </a:t>
            </a:r>
            <a:r>
              <a:rPr lang="en-US" sz="1900" dirty="0" err="1"/>
              <a:t>kiểm</a:t>
            </a:r>
            <a:r>
              <a:rPr lang="en-US" sz="1900" dirty="0"/>
              <a:t> </a:t>
            </a:r>
            <a:r>
              <a:rPr lang="en-US" sz="1900" dirty="0" err="1"/>
              <a:t>dịch</a:t>
            </a:r>
            <a:r>
              <a:rPr lang="en-US" sz="1900" dirty="0"/>
              <a:t> </a:t>
            </a:r>
            <a:r>
              <a:rPr lang="en-US" sz="1900" dirty="0" err="1"/>
              <a:t>động</a:t>
            </a:r>
            <a:r>
              <a:rPr lang="en-US" sz="1900" dirty="0"/>
              <a:t> </a:t>
            </a:r>
            <a:r>
              <a:rPr lang="en-US" sz="1900" dirty="0" err="1"/>
              <a:t>thực</a:t>
            </a:r>
            <a:r>
              <a:rPr lang="en-US" sz="1900" dirty="0"/>
              <a:t> </a:t>
            </a:r>
            <a:r>
              <a:rPr lang="en-US" sz="1900" dirty="0" err="1"/>
              <a:t>vật</a:t>
            </a:r>
            <a:r>
              <a:rPr lang="en-US" sz="1900" dirty="0"/>
              <a:t> (SPS) </a:t>
            </a:r>
            <a:r>
              <a:rPr lang="en-US" sz="1900" dirty="0" err="1"/>
              <a:t>nhưng</a:t>
            </a:r>
            <a:r>
              <a:rPr lang="en-US" sz="1900" dirty="0"/>
              <a:t> </a:t>
            </a:r>
            <a:r>
              <a:rPr lang="en-US" sz="1900" dirty="0" err="1"/>
              <a:t>các</a:t>
            </a:r>
            <a:r>
              <a:rPr lang="en-US" sz="1900" dirty="0"/>
              <a:t> </a:t>
            </a:r>
            <a:r>
              <a:rPr lang="en-US" sz="1900" dirty="0" err="1"/>
              <a:t>mặt</a:t>
            </a:r>
            <a:r>
              <a:rPr lang="en-US" sz="1900" dirty="0"/>
              <a:t> </a:t>
            </a:r>
            <a:r>
              <a:rPr lang="en-US" sz="1900" dirty="0" err="1"/>
              <a:t>hàng</a:t>
            </a:r>
            <a:r>
              <a:rPr lang="en-US" sz="1900" dirty="0"/>
              <a:t> </a:t>
            </a:r>
            <a:r>
              <a:rPr lang="en-US" sz="1900" b="1" dirty="0" err="1"/>
              <a:t>có</a:t>
            </a:r>
            <a:r>
              <a:rPr lang="en-US" sz="1900" b="1" dirty="0"/>
              <a:t> </a:t>
            </a:r>
            <a:r>
              <a:rPr lang="en-US" sz="1900" b="1" dirty="0" err="1"/>
              <a:t>sử</a:t>
            </a:r>
            <a:r>
              <a:rPr lang="en-US" sz="1900" b="1" dirty="0"/>
              <a:t> </a:t>
            </a:r>
            <a:r>
              <a:rPr lang="en-US" sz="1900" b="1" dirty="0" err="1"/>
              <a:t>dụng</a:t>
            </a:r>
            <a:r>
              <a:rPr lang="en-US" sz="1900" b="1" dirty="0"/>
              <a:t> </a:t>
            </a:r>
            <a:r>
              <a:rPr lang="en-US" sz="1900" b="1" dirty="0" err="1"/>
              <a:t>thuốc</a:t>
            </a:r>
            <a:r>
              <a:rPr lang="en-US" sz="1900" b="1" dirty="0"/>
              <a:t> </a:t>
            </a:r>
            <a:r>
              <a:rPr lang="en-US" sz="1900" b="1" dirty="0" err="1"/>
              <a:t>bảo</a:t>
            </a:r>
            <a:r>
              <a:rPr lang="en-US" sz="1900" b="1" dirty="0"/>
              <a:t> </a:t>
            </a:r>
            <a:r>
              <a:rPr lang="en-US" sz="1900" b="1" dirty="0" err="1"/>
              <a:t>vệ</a:t>
            </a:r>
            <a:r>
              <a:rPr lang="en-US" sz="1900" b="1" dirty="0"/>
              <a:t> </a:t>
            </a:r>
            <a:r>
              <a:rPr lang="en-US" sz="1900" b="1" dirty="0" err="1"/>
              <a:t>thực</a:t>
            </a:r>
            <a:r>
              <a:rPr lang="en-US" sz="1900" b="1" dirty="0"/>
              <a:t> </a:t>
            </a:r>
            <a:r>
              <a:rPr lang="en-US" sz="1900" b="1" dirty="0" err="1"/>
              <a:t>vật</a:t>
            </a:r>
            <a:r>
              <a:rPr lang="en-US" sz="1900" b="1" dirty="0"/>
              <a:t> </a:t>
            </a:r>
            <a:r>
              <a:rPr lang="en-US" sz="1900" dirty="0" err="1"/>
              <a:t>thì</a:t>
            </a:r>
            <a:r>
              <a:rPr lang="en-US" sz="1900" dirty="0"/>
              <a:t> </a:t>
            </a:r>
            <a:r>
              <a:rPr lang="en-US" sz="1900" dirty="0" err="1"/>
              <a:t>phải</a:t>
            </a:r>
            <a:r>
              <a:rPr lang="en-US" sz="1900" dirty="0"/>
              <a:t> </a:t>
            </a:r>
            <a:r>
              <a:rPr lang="en-US" sz="1900" b="1" dirty="0" err="1"/>
              <a:t>tuân</a:t>
            </a:r>
            <a:r>
              <a:rPr lang="en-US" sz="1900" b="1" dirty="0"/>
              <a:t> </a:t>
            </a:r>
            <a:r>
              <a:rPr lang="en-US" sz="1900" b="1" dirty="0" err="1"/>
              <a:t>thủ</a:t>
            </a:r>
            <a:r>
              <a:rPr lang="en-US" sz="1900" b="1" dirty="0"/>
              <a:t> </a:t>
            </a:r>
            <a:r>
              <a:rPr lang="en-US" sz="1900" dirty="0" err="1"/>
              <a:t>các</a:t>
            </a:r>
            <a:r>
              <a:rPr lang="en-US" sz="1900" dirty="0"/>
              <a:t> </a:t>
            </a:r>
            <a:r>
              <a:rPr lang="en-US" sz="1900" b="1" dirty="0" err="1"/>
              <a:t>quy</a:t>
            </a:r>
            <a:r>
              <a:rPr lang="en-US" sz="1900" b="1" dirty="0"/>
              <a:t> </a:t>
            </a:r>
            <a:r>
              <a:rPr lang="en-US" sz="1900" b="1" dirty="0" err="1"/>
              <a:t>định</a:t>
            </a:r>
            <a:r>
              <a:rPr lang="en-US" sz="1900" dirty="0"/>
              <a:t>. </a:t>
            </a:r>
            <a:r>
              <a:rPr lang="en-US" sz="1900" dirty="0" err="1"/>
              <a:t>Tuy</a:t>
            </a:r>
            <a:r>
              <a:rPr lang="en-US" sz="1900" dirty="0"/>
              <a:t> </a:t>
            </a:r>
            <a:r>
              <a:rPr lang="en-US" sz="1900" dirty="0" err="1"/>
              <a:t>nhiên</a:t>
            </a:r>
            <a:r>
              <a:rPr lang="en-US" sz="1900" dirty="0"/>
              <a:t>, </a:t>
            </a:r>
            <a:r>
              <a:rPr lang="en-US" sz="1900" dirty="0" err="1"/>
              <a:t>đa</a:t>
            </a:r>
            <a:r>
              <a:rPr lang="en-US" sz="1900" dirty="0"/>
              <a:t> </a:t>
            </a:r>
            <a:r>
              <a:rPr lang="en-US" sz="1900" dirty="0" err="1"/>
              <a:t>số</a:t>
            </a:r>
            <a:r>
              <a:rPr lang="en-US" sz="1900" dirty="0"/>
              <a:t> </a:t>
            </a:r>
            <a:r>
              <a:rPr lang="en-US" sz="1900" dirty="0" err="1"/>
              <a:t>ngành</a:t>
            </a:r>
            <a:r>
              <a:rPr lang="en-US" sz="1900" dirty="0"/>
              <a:t> </a:t>
            </a:r>
            <a:r>
              <a:rPr lang="en-US" sz="1900" dirty="0" err="1"/>
              <a:t>hàng</a:t>
            </a:r>
            <a:r>
              <a:rPr lang="en-US" sz="1900" dirty="0"/>
              <a:t> </a:t>
            </a:r>
            <a:r>
              <a:rPr lang="en-US" sz="1900" dirty="0" err="1"/>
              <a:t>nông</a:t>
            </a:r>
            <a:r>
              <a:rPr lang="en-US" sz="1900" dirty="0"/>
              <a:t> </a:t>
            </a:r>
            <a:r>
              <a:rPr lang="en-US" sz="1900" dirty="0" err="1"/>
              <a:t>sản</a:t>
            </a:r>
            <a:r>
              <a:rPr lang="en-US" sz="1900" dirty="0"/>
              <a:t> </a:t>
            </a:r>
            <a:r>
              <a:rPr lang="en-US" sz="1900" dirty="0" err="1"/>
              <a:t>của</a:t>
            </a:r>
            <a:r>
              <a:rPr lang="en-US" sz="1900" dirty="0"/>
              <a:t> </a:t>
            </a:r>
            <a:r>
              <a:rPr lang="en-US" sz="1900" dirty="0" err="1"/>
              <a:t>nước</a:t>
            </a:r>
            <a:r>
              <a:rPr lang="en-US" sz="1900" dirty="0"/>
              <a:t> </a:t>
            </a:r>
            <a:r>
              <a:rPr lang="en-US" sz="1900" dirty="0" err="1"/>
              <a:t>ta</a:t>
            </a:r>
            <a:r>
              <a:rPr lang="en-US" sz="1900" dirty="0"/>
              <a:t> </a:t>
            </a:r>
            <a:r>
              <a:rPr lang="en-US" sz="1900" dirty="0" err="1"/>
              <a:t>như</a:t>
            </a:r>
            <a:r>
              <a:rPr lang="en-US" sz="1900" dirty="0"/>
              <a:t> </a:t>
            </a:r>
            <a:r>
              <a:rPr lang="en-US" sz="1900" dirty="0" err="1"/>
              <a:t>chè</a:t>
            </a:r>
            <a:r>
              <a:rPr lang="en-US" sz="1900" dirty="0"/>
              <a:t>, </a:t>
            </a:r>
            <a:r>
              <a:rPr lang="en-US" sz="1900" dirty="0" err="1"/>
              <a:t>rau</a:t>
            </a:r>
            <a:r>
              <a:rPr lang="en-US" sz="1900" dirty="0"/>
              <a:t> </a:t>
            </a:r>
            <a:r>
              <a:rPr lang="en-US" sz="1900" dirty="0" err="1"/>
              <a:t>quả</a:t>
            </a:r>
            <a:r>
              <a:rPr lang="en-US" sz="1900" dirty="0"/>
              <a:t>… </a:t>
            </a:r>
            <a:r>
              <a:rPr lang="en-US" sz="1900" dirty="0" err="1"/>
              <a:t>sản</a:t>
            </a:r>
            <a:r>
              <a:rPr lang="en-US" sz="1900" dirty="0"/>
              <a:t> </a:t>
            </a:r>
            <a:r>
              <a:rPr lang="en-US" sz="1900" dirty="0" err="1"/>
              <a:t>xuất</a:t>
            </a:r>
            <a:r>
              <a:rPr lang="en-US" sz="1900" dirty="0"/>
              <a:t> </a:t>
            </a:r>
            <a:r>
              <a:rPr lang="en-US" sz="1900" dirty="0" err="1"/>
              <a:t>vẫn</a:t>
            </a:r>
            <a:r>
              <a:rPr lang="en-US" sz="1900" dirty="0"/>
              <a:t> </a:t>
            </a:r>
            <a:r>
              <a:rPr lang="en-US" sz="1900" dirty="0" err="1"/>
              <a:t>nhỏ</a:t>
            </a:r>
            <a:r>
              <a:rPr lang="en-US" sz="1900" dirty="0"/>
              <a:t> </a:t>
            </a:r>
            <a:r>
              <a:rPr lang="en-US" sz="1900" dirty="0" err="1"/>
              <a:t>lẻ</a:t>
            </a:r>
            <a:r>
              <a:rPr lang="en-US" sz="1900" dirty="0"/>
              <a:t>, </a:t>
            </a:r>
            <a:r>
              <a:rPr lang="en-US" sz="1900" dirty="0" err="1"/>
              <a:t>tự</a:t>
            </a:r>
            <a:r>
              <a:rPr lang="en-US" sz="1900" dirty="0"/>
              <a:t> </a:t>
            </a:r>
            <a:r>
              <a:rPr lang="en-US" sz="1900" dirty="0" err="1"/>
              <a:t>phát</a:t>
            </a:r>
            <a:r>
              <a:rPr lang="en-US" sz="1900" dirty="0"/>
              <a:t>, </a:t>
            </a:r>
            <a:r>
              <a:rPr lang="en-US" sz="1900" dirty="0" err="1"/>
              <a:t>trong</a:t>
            </a:r>
            <a:r>
              <a:rPr lang="en-US" sz="1900" dirty="0"/>
              <a:t> </a:t>
            </a:r>
            <a:r>
              <a:rPr lang="en-US" sz="1900" dirty="0" err="1"/>
              <a:t>khi</a:t>
            </a:r>
            <a:r>
              <a:rPr lang="en-US" sz="1900" dirty="0"/>
              <a:t> ở </a:t>
            </a:r>
            <a:r>
              <a:rPr lang="en-US" sz="1900" dirty="0" err="1"/>
              <a:t>một</a:t>
            </a:r>
            <a:r>
              <a:rPr lang="en-US" sz="1900" dirty="0"/>
              <a:t> </a:t>
            </a:r>
            <a:r>
              <a:rPr lang="en-US" sz="1900" dirty="0" err="1"/>
              <a:t>số</a:t>
            </a:r>
            <a:r>
              <a:rPr lang="en-US" sz="1900" dirty="0"/>
              <a:t> </a:t>
            </a:r>
            <a:r>
              <a:rPr lang="en-US" sz="1900" dirty="0" err="1"/>
              <a:t>nơi</a:t>
            </a:r>
            <a:r>
              <a:rPr lang="en-US" sz="1900" dirty="0"/>
              <a:t>, </a:t>
            </a:r>
            <a:r>
              <a:rPr lang="en-US" sz="1900" dirty="0" err="1"/>
              <a:t>nông</a:t>
            </a:r>
            <a:r>
              <a:rPr lang="en-US" sz="1900" dirty="0"/>
              <a:t> </a:t>
            </a:r>
            <a:r>
              <a:rPr lang="en-US" sz="1900" dirty="0" err="1"/>
              <a:t>dân</a:t>
            </a:r>
            <a:r>
              <a:rPr lang="en-US" sz="1900" dirty="0"/>
              <a:t> </a:t>
            </a:r>
            <a:r>
              <a:rPr lang="en-US" sz="1900" dirty="0" err="1"/>
              <a:t>chưa</a:t>
            </a:r>
            <a:r>
              <a:rPr lang="en-US" sz="1900" dirty="0"/>
              <a:t> </a:t>
            </a:r>
            <a:r>
              <a:rPr lang="en-US" sz="1900" dirty="0" err="1"/>
              <a:t>được</a:t>
            </a:r>
            <a:r>
              <a:rPr lang="en-US" sz="1900" dirty="0"/>
              <a:t> </a:t>
            </a:r>
            <a:r>
              <a:rPr lang="en-US" sz="1900" dirty="0" err="1"/>
              <a:t>hướng</a:t>
            </a:r>
            <a:r>
              <a:rPr lang="en-US" sz="1900" dirty="0"/>
              <a:t> </a:t>
            </a:r>
            <a:r>
              <a:rPr lang="en-US" sz="1900" dirty="0" err="1"/>
              <a:t>dẫn</a:t>
            </a:r>
            <a:r>
              <a:rPr lang="en-US" sz="1900" dirty="0"/>
              <a:t> </a:t>
            </a:r>
            <a:r>
              <a:rPr lang="en-US" sz="1900" dirty="0" err="1"/>
              <a:t>cụ</a:t>
            </a:r>
            <a:r>
              <a:rPr lang="en-US" sz="1900" dirty="0"/>
              <a:t> </a:t>
            </a:r>
            <a:r>
              <a:rPr lang="en-US" sz="1900" dirty="0" err="1" smtClean="0"/>
              <a:t>thể</a:t>
            </a:r>
            <a:r>
              <a:rPr lang="en-US" sz="1900" dirty="0" smtClean="0"/>
              <a:t> </a:t>
            </a:r>
            <a:r>
              <a:rPr lang="en-US" sz="1900" dirty="0" err="1"/>
              <a:t>về</a:t>
            </a:r>
            <a:r>
              <a:rPr lang="en-US" sz="1900" dirty="0"/>
              <a:t> </a:t>
            </a:r>
            <a:r>
              <a:rPr lang="en-US" sz="1900" dirty="0" err="1"/>
              <a:t>sản</a:t>
            </a:r>
            <a:r>
              <a:rPr lang="en-US" sz="1900" dirty="0"/>
              <a:t> </a:t>
            </a:r>
            <a:r>
              <a:rPr lang="en-US" sz="1900" dirty="0" err="1"/>
              <a:t>xuất</a:t>
            </a:r>
            <a:r>
              <a:rPr lang="en-US" sz="1900" dirty="0"/>
              <a:t> </a:t>
            </a:r>
            <a:r>
              <a:rPr lang="en-US" sz="1900" dirty="0" err="1"/>
              <a:t>sạch</a:t>
            </a:r>
            <a:r>
              <a:rPr lang="en-US" sz="1900" dirty="0"/>
              <a:t>, an </a:t>
            </a:r>
            <a:r>
              <a:rPr lang="en-US" sz="1900" dirty="0" err="1"/>
              <a:t>toàn</a:t>
            </a:r>
            <a:r>
              <a:rPr lang="en-US" sz="1900" dirty="0"/>
              <a:t>, </a:t>
            </a:r>
            <a:r>
              <a:rPr lang="en-US" sz="1900" dirty="0" err="1"/>
              <a:t>xây</a:t>
            </a:r>
            <a:r>
              <a:rPr lang="en-US" sz="1900" dirty="0"/>
              <a:t> </a:t>
            </a:r>
            <a:r>
              <a:rPr lang="en-US" sz="1900" dirty="0" err="1"/>
              <a:t>dựng</a:t>
            </a:r>
            <a:r>
              <a:rPr lang="en-US" sz="1900" dirty="0"/>
              <a:t> </a:t>
            </a:r>
            <a:r>
              <a:rPr lang="en-US" sz="1900" dirty="0" err="1"/>
              <a:t>thương</a:t>
            </a:r>
            <a:r>
              <a:rPr lang="en-US" sz="1900" dirty="0"/>
              <a:t> </a:t>
            </a:r>
            <a:r>
              <a:rPr lang="en-US" sz="1900" dirty="0" err="1"/>
              <a:t>hiệu</a:t>
            </a:r>
            <a:r>
              <a:rPr lang="en-US" sz="1900" dirty="0"/>
              <a:t>, </a:t>
            </a:r>
            <a:r>
              <a:rPr lang="en-US" sz="1900" dirty="0" err="1"/>
              <a:t>nhãn</a:t>
            </a:r>
            <a:r>
              <a:rPr lang="en-US" sz="1900" dirty="0"/>
              <a:t> </a:t>
            </a:r>
            <a:r>
              <a:rPr lang="en-US" sz="1900" dirty="0" err="1"/>
              <a:t>hiệu</a:t>
            </a:r>
            <a:r>
              <a:rPr lang="en-US" sz="1900" dirty="0"/>
              <a:t>, </a:t>
            </a:r>
            <a:r>
              <a:rPr lang="en-US" sz="1900" dirty="0" err="1"/>
              <a:t>tiêu</a:t>
            </a:r>
            <a:r>
              <a:rPr lang="en-US" sz="1900" dirty="0"/>
              <a:t> </a:t>
            </a:r>
            <a:r>
              <a:rPr lang="en-US" sz="1900" dirty="0" err="1"/>
              <a:t>chuẩn</a:t>
            </a:r>
            <a:r>
              <a:rPr lang="en-US" sz="1900" dirty="0"/>
              <a:t> </a:t>
            </a:r>
            <a:r>
              <a:rPr lang="en-US" sz="1900" dirty="0" err="1"/>
              <a:t>chất</a:t>
            </a:r>
            <a:r>
              <a:rPr lang="en-US" sz="1900" dirty="0"/>
              <a:t> </a:t>
            </a:r>
            <a:r>
              <a:rPr lang="en-US" sz="1900" dirty="0" err="1"/>
              <a:t>lượng</a:t>
            </a:r>
            <a:r>
              <a:rPr lang="en-US" sz="1900" dirty="0"/>
              <a:t>, </a:t>
            </a:r>
            <a:r>
              <a:rPr lang="en-US" sz="1900" dirty="0" err="1"/>
              <a:t>xây</a:t>
            </a:r>
            <a:r>
              <a:rPr lang="en-US" sz="1900" dirty="0"/>
              <a:t> </a:t>
            </a:r>
            <a:r>
              <a:rPr lang="en-US" sz="1900" dirty="0" err="1"/>
              <a:t>dựng</a:t>
            </a:r>
            <a:r>
              <a:rPr lang="en-US" sz="1900" dirty="0"/>
              <a:t> </a:t>
            </a:r>
            <a:r>
              <a:rPr lang="en-US" sz="1900" dirty="0" err="1"/>
              <a:t>chuỗi</a:t>
            </a:r>
            <a:r>
              <a:rPr lang="en-US" sz="1900" dirty="0"/>
              <a:t> </a:t>
            </a:r>
            <a:r>
              <a:rPr lang="en-US" sz="1900" dirty="0" err="1"/>
              <a:t>giá</a:t>
            </a:r>
            <a:r>
              <a:rPr lang="en-US" sz="1900" dirty="0"/>
              <a:t> </a:t>
            </a:r>
            <a:r>
              <a:rPr lang="en-US" sz="1900" dirty="0" err="1"/>
              <a:t>trị</a:t>
            </a:r>
            <a:r>
              <a:rPr lang="en-US" sz="1900" dirty="0"/>
              <a:t> </a:t>
            </a:r>
            <a:r>
              <a:rPr lang="en-US" sz="1900" dirty="0" err="1"/>
              <a:t>toàn</a:t>
            </a:r>
            <a:r>
              <a:rPr lang="en-US" sz="1900" dirty="0"/>
              <a:t> </a:t>
            </a:r>
            <a:r>
              <a:rPr lang="en-US" sz="1900" dirty="0" err="1"/>
              <a:t>cầu</a:t>
            </a:r>
            <a:r>
              <a:rPr lang="en-US" sz="1900" dirty="0"/>
              <a:t> </a:t>
            </a:r>
            <a:r>
              <a:rPr lang="en-US" sz="1900" dirty="0" err="1"/>
              <a:t>cho</a:t>
            </a:r>
            <a:r>
              <a:rPr lang="en-US" sz="1900" dirty="0"/>
              <a:t> </a:t>
            </a:r>
            <a:r>
              <a:rPr lang="en-US" sz="1900" dirty="0" err="1"/>
              <a:t>nông</a:t>
            </a:r>
            <a:r>
              <a:rPr lang="en-US" sz="1900" dirty="0"/>
              <a:t> </a:t>
            </a:r>
            <a:r>
              <a:rPr lang="en-US" sz="1900" dirty="0" err="1"/>
              <a:t>sản</a:t>
            </a:r>
            <a:r>
              <a:rPr lang="en-US" sz="1900" dirty="0"/>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19</a:t>
            </a:fld>
            <a:endParaRPr lang="en-US" dirty="0"/>
          </a:p>
        </p:txBody>
      </p:sp>
      <p:sp>
        <p:nvSpPr>
          <p:cNvPr id="8" name="Title 1"/>
          <p:cNvSpPr>
            <a:spLocks noGrp="1"/>
          </p:cNvSpPr>
          <p:nvPr>
            <p:ph type="title"/>
          </p:nvPr>
        </p:nvSpPr>
        <p:spPr>
          <a:xfrm>
            <a:off x="1143000" y="76200"/>
            <a:ext cx="7498080" cy="914400"/>
          </a:xfrm>
        </p:spPr>
        <p:txBody>
          <a:bodyPr>
            <a:normAutofit/>
          </a:bodyPr>
          <a:lstStyle/>
          <a:p>
            <a:r>
              <a:rPr lang="en-US" sz="2800" b="1" dirty="0"/>
              <a:t>2.2 </a:t>
            </a:r>
            <a:r>
              <a:rPr lang="en-US" sz="2800" b="1" dirty="0" err="1"/>
              <a:t>Khó</a:t>
            </a:r>
            <a:r>
              <a:rPr lang="en-US" sz="2800" b="1" dirty="0"/>
              <a:t> </a:t>
            </a:r>
            <a:r>
              <a:rPr lang="en-US" sz="2800" b="1" dirty="0" err="1"/>
              <a:t>khăn</a:t>
            </a:r>
            <a:r>
              <a:rPr lang="en-US" sz="2800" b="1" dirty="0"/>
              <a:t> </a:t>
            </a:r>
            <a:r>
              <a:rPr lang="en-US" sz="1400" b="1" dirty="0"/>
              <a:t>(</a:t>
            </a:r>
            <a:r>
              <a:rPr lang="en-US" sz="1400" b="1" dirty="0" err="1"/>
              <a:t>tiếp</a:t>
            </a:r>
            <a:r>
              <a:rPr lang="en-US" sz="1400" b="1" dirty="0"/>
              <a:t> </a:t>
            </a:r>
            <a:r>
              <a:rPr lang="en-US" sz="1400" b="1" dirty="0" err="1"/>
              <a:t>theo</a:t>
            </a:r>
            <a:r>
              <a:rPr lang="en-US" sz="1400" b="1" dirty="0"/>
              <a:t>)</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90600" y="152400"/>
            <a:ext cx="7498080" cy="914400"/>
          </a:xfrm>
        </p:spPr>
        <p:txBody>
          <a:bodyPr>
            <a:noAutofit/>
          </a:bodyPr>
          <a:lstStyle/>
          <a:p>
            <a:pPr algn="ct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a:t>
            </a:r>
            <a:endParaRPr lang="en-US" dirty="0">
              <a:latin typeface="Times New Roman" pitchFamily="18" charset="0"/>
              <a:cs typeface="Times New Roman" pitchFamily="18" charset="0"/>
            </a:endParaRPr>
          </a:p>
        </p:txBody>
      </p:sp>
      <p:sp>
        <p:nvSpPr>
          <p:cNvPr id="5" name="Date Placeholder 4"/>
          <p:cNvSpPr>
            <a:spLocks noGrp="1"/>
          </p:cNvSpPr>
          <p:nvPr>
            <p:ph type="dt" sz="half" idx="2"/>
          </p:nvPr>
        </p:nvSpPr>
        <p:spPr/>
        <p:txBody>
          <a:bodyPr/>
          <a:lstStyle/>
          <a:p>
            <a:pPr algn="l"/>
            <a:r>
              <a:rPr lang="en-US" i="1"/>
              <a:t>Đỗ Tuyết Mai</a:t>
            </a:r>
            <a:endParaRPr lang="en-US" i="1" dirty="0"/>
          </a:p>
        </p:txBody>
      </p:sp>
      <p:sp>
        <p:nvSpPr>
          <p:cNvPr id="6" name="Slide Number Placeholder 5"/>
          <p:cNvSpPr>
            <a:spLocks noGrp="1"/>
          </p:cNvSpPr>
          <p:nvPr>
            <p:ph type="sldNum" sz="quarter" idx="4"/>
          </p:nvPr>
        </p:nvSpPr>
        <p:spPr/>
        <p:txBody>
          <a:bodyPr/>
          <a:lstStyle/>
          <a:p>
            <a:pPr algn="r"/>
            <a:r>
              <a:rPr lang="en-US"/>
              <a:t>Trang</a:t>
            </a:r>
            <a:fld id="{0073B9D0-39C7-41F2-82A8-7A1737E90240}" type="slidenum">
              <a:rPr lang="en-US" smtClean="0"/>
              <a:pPr algn="r"/>
              <a:t>2</a:t>
            </a:fld>
            <a:endParaRPr lang="en-US" dirty="0"/>
          </a:p>
        </p:txBody>
      </p:sp>
      <p:sp>
        <p:nvSpPr>
          <p:cNvPr id="7" name="Footer Placeholder 6"/>
          <p:cNvSpPr>
            <a:spLocks noGrp="1"/>
          </p:cNvSpPr>
          <p:nvPr>
            <p:ph type="ftr" sz="quarter" idx="3"/>
          </p:nvPr>
        </p:nvSpPr>
        <p:spPr/>
        <p:txBody>
          <a:bodyPr/>
          <a:lstStyle/>
          <a:p>
            <a:r>
              <a:rPr lang="en-US"/>
              <a:t>Nông nghiệp Việt Nam khi thực thi  EVFTA T9 -2020</a:t>
            </a:r>
            <a:endParaRPr lang="en-US" dirty="0"/>
          </a:p>
        </p:txBody>
      </p:sp>
      <p:graphicFrame>
        <p:nvGraphicFramePr>
          <p:cNvPr id="21" name="Diagram 20"/>
          <p:cNvGraphicFramePr/>
          <p:nvPr>
            <p:extLst>
              <p:ext uri="{D42A27DB-BD31-4B8C-83A1-F6EECF244321}">
                <p14:modId xmlns="" xmlns:p14="http://schemas.microsoft.com/office/powerpoint/2010/main" val="1497433592"/>
              </p:ext>
            </p:extLst>
          </p:nvPr>
        </p:nvGraphicFramePr>
        <p:xfrm>
          <a:off x="1295400" y="1295400"/>
          <a:ext cx="7543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924800" cy="4800600"/>
          </a:xfrm>
        </p:spPr>
        <p:txBody>
          <a:bodyPr>
            <a:noAutofit/>
          </a:bodyPr>
          <a:lstStyle/>
          <a:p>
            <a:pPr algn="just">
              <a:lnSpc>
                <a:spcPct val="100000"/>
              </a:lnSpc>
              <a:spcBef>
                <a:spcPts val="0"/>
              </a:spcBef>
              <a:spcAft>
                <a:spcPts val="0"/>
              </a:spcAft>
              <a:buClr>
                <a:srgbClr val="C00000"/>
              </a:buClr>
              <a:buSzPct val="120000"/>
              <a:buFont typeface="Wingdings" pitchFamily="2" charset="2"/>
              <a:buChar char="û"/>
            </a:pPr>
            <a:r>
              <a:rPr lang="en-US" sz="2000" dirty="0"/>
              <a:t>EU </a:t>
            </a:r>
            <a:r>
              <a:rPr lang="en-US" sz="2000" dirty="0" err="1"/>
              <a:t>rất</a:t>
            </a:r>
            <a:r>
              <a:rPr lang="en-US" sz="2000" dirty="0"/>
              <a:t> </a:t>
            </a:r>
            <a:r>
              <a:rPr lang="en-US" sz="2000" dirty="0" err="1"/>
              <a:t>coi</a:t>
            </a:r>
            <a:r>
              <a:rPr lang="en-US" sz="2000" dirty="0"/>
              <a:t> </a:t>
            </a:r>
            <a:r>
              <a:rPr lang="en-US" sz="2000" dirty="0" err="1"/>
              <a:t>trọng</a:t>
            </a:r>
            <a:r>
              <a:rPr lang="en-US" sz="2000" dirty="0"/>
              <a:t> </a:t>
            </a:r>
            <a:r>
              <a:rPr lang="en-US" sz="2000" b="1" dirty="0" err="1"/>
              <a:t>trách</a:t>
            </a:r>
            <a:r>
              <a:rPr lang="en-US" sz="2000" b="1" dirty="0"/>
              <a:t> </a:t>
            </a:r>
            <a:r>
              <a:rPr lang="en-US" sz="2000" b="1" dirty="0" err="1"/>
              <a:t>nhiệm</a:t>
            </a:r>
            <a:r>
              <a:rPr lang="en-US" sz="2000" b="1" dirty="0"/>
              <a:t> </a:t>
            </a:r>
            <a:r>
              <a:rPr lang="en-US" sz="2000" b="1" dirty="0" err="1"/>
              <a:t>xã</a:t>
            </a:r>
            <a:r>
              <a:rPr lang="en-US" sz="2000" b="1" dirty="0"/>
              <a:t> </a:t>
            </a:r>
            <a:r>
              <a:rPr lang="en-US" sz="2000" b="1" dirty="0" err="1"/>
              <a:t>hội</a:t>
            </a:r>
            <a:r>
              <a:rPr lang="en-US" sz="2000" b="1" dirty="0"/>
              <a:t>, minh </a:t>
            </a:r>
            <a:r>
              <a:rPr lang="en-US" sz="2000" b="1" dirty="0" err="1"/>
              <a:t>bạch</a:t>
            </a:r>
            <a:r>
              <a:rPr lang="en-US" sz="2000" b="1" dirty="0"/>
              <a:t> </a:t>
            </a:r>
            <a:r>
              <a:rPr lang="en-US" sz="2000" b="1" dirty="0" err="1"/>
              <a:t>hóa</a:t>
            </a:r>
            <a:r>
              <a:rPr lang="en-US" sz="2000" b="1" dirty="0"/>
              <a:t> </a:t>
            </a:r>
            <a:r>
              <a:rPr lang="en-US" sz="2000" b="1" dirty="0" err="1"/>
              <a:t>thông</a:t>
            </a:r>
            <a:r>
              <a:rPr lang="en-US" sz="2000" b="1" dirty="0"/>
              <a:t> tin</a:t>
            </a:r>
            <a:r>
              <a:rPr lang="en-US" sz="2000" dirty="0"/>
              <a:t> </a:t>
            </a:r>
            <a:r>
              <a:rPr lang="en-US" sz="2000" dirty="0" err="1"/>
              <a:t>về</a:t>
            </a:r>
            <a:r>
              <a:rPr lang="en-US" sz="2000" dirty="0"/>
              <a:t> </a:t>
            </a:r>
            <a:r>
              <a:rPr lang="en-US" sz="2000" dirty="0" err="1"/>
              <a:t>lao</a:t>
            </a:r>
            <a:r>
              <a:rPr lang="en-US" sz="2000" dirty="0"/>
              <a:t> </a:t>
            </a:r>
            <a:r>
              <a:rPr lang="en-US" sz="2000" dirty="0" err="1"/>
              <a:t>động</a:t>
            </a:r>
            <a:r>
              <a:rPr lang="en-US" sz="2000" dirty="0"/>
              <a:t>, </a:t>
            </a:r>
            <a:r>
              <a:rPr lang="en-US" sz="2000" dirty="0" err="1"/>
              <a:t>môi</a:t>
            </a:r>
            <a:r>
              <a:rPr lang="en-US" sz="2000" dirty="0"/>
              <a:t> </a:t>
            </a:r>
            <a:r>
              <a:rPr lang="en-US" sz="2000" dirty="0" err="1"/>
              <a:t>trường</a:t>
            </a:r>
            <a:r>
              <a:rPr lang="en-US" sz="2000" dirty="0"/>
              <a:t> </a:t>
            </a:r>
            <a:r>
              <a:rPr lang="en-US" sz="2000" dirty="0" err="1"/>
              <a:t>sản</a:t>
            </a:r>
            <a:r>
              <a:rPr lang="en-US" sz="2000" dirty="0"/>
              <a:t> </a:t>
            </a:r>
            <a:r>
              <a:rPr lang="en-US" sz="2000" dirty="0" err="1"/>
              <a:t>xuất</a:t>
            </a:r>
            <a:r>
              <a:rPr lang="en-US" sz="2000" dirty="0"/>
              <a:t>, </a:t>
            </a:r>
            <a:r>
              <a:rPr lang="en-US" sz="2000" dirty="0" err="1"/>
              <a:t>sở</a:t>
            </a:r>
            <a:r>
              <a:rPr lang="en-US" sz="2000" dirty="0"/>
              <a:t> </a:t>
            </a:r>
            <a:r>
              <a:rPr lang="en-US" sz="2000" dirty="0" err="1"/>
              <a:t>hữu</a:t>
            </a:r>
            <a:r>
              <a:rPr lang="en-US" sz="2000" dirty="0"/>
              <a:t> </a:t>
            </a:r>
            <a:r>
              <a:rPr lang="en-US" sz="2000" dirty="0" err="1"/>
              <a:t>trí</a:t>
            </a:r>
            <a:r>
              <a:rPr lang="en-US" sz="2000" dirty="0"/>
              <a:t> </a:t>
            </a:r>
            <a:r>
              <a:rPr lang="en-US" sz="2000" dirty="0" err="1" smtClean="0"/>
              <a:t>tuệ</a:t>
            </a:r>
            <a:r>
              <a:rPr lang="en-US" sz="2000" dirty="0" smtClean="0"/>
              <a:t>, </a:t>
            </a:r>
            <a:r>
              <a:rPr lang="en-US" sz="2000" dirty="0" err="1" smtClean="0"/>
              <a:t>bảo</a:t>
            </a:r>
            <a:r>
              <a:rPr lang="en-US" sz="2000" dirty="0" smtClean="0"/>
              <a:t> </a:t>
            </a:r>
            <a:r>
              <a:rPr lang="en-US" sz="2000" dirty="0" err="1"/>
              <a:t>vệ</a:t>
            </a:r>
            <a:r>
              <a:rPr lang="en-US" sz="2000" dirty="0"/>
              <a:t> </a:t>
            </a:r>
            <a:r>
              <a:rPr lang="en-US" sz="2000" dirty="0" err="1"/>
              <a:t>môi</a:t>
            </a:r>
            <a:r>
              <a:rPr lang="en-US" sz="2000" dirty="0"/>
              <a:t> </a:t>
            </a:r>
            <a:r>
              <a:rPr lang="en-US" sz="2000" dirty="0" err="1"/>
              <a:t>trường</a:t>
            </a:r>
            <a:r>
              <a:rPr lang="en-US" sz="2000" dirty="0"/>
              <a:t> </a:t>
            </a:r>
            <a:r>
              <a:rPr lang="en-US" sz="2000" dirty="0" err="1"/>
              <a:t>cũng</a:t>
            </a:r>
            <a:r>
              <a:rPr lang="en-US" sz="2000" dirty="0"/>
              <a:t> </a:t>
            </a:r>
            <a:r>
              <a:rPr lang="en-US" sz="2000" dirty="0" err="1"/>
              <a:t>là</a:t>
            </a:r>
            <a:r>
              <a:rPr lang="en-US" sz="2000" dirty="0"/>
              <a:t> </a:t>
            </a:r>
            <a:r>
              <a:rPr lang="en-US" sz="2000" dirty="0" err="1"/>
              <a:t>những</a:t>
            </a:r>
            <a:r>
              <a:rPr lang="en-US" sz="2000" dirty="0"/>
              <a:t> </a:t>
            </a:r>
            <a:r>
              <a:rPr lang="en-US" sz="2000" dirty="0" err="1"/>
              <a:t>thách</a:t>
            </a:r>
            <a:r>
              <a:rPr lang="en-US" sz="2000" dirty="0"/>
              <a:t> </a:t>
            </a:r>
            <a:r>
              <a:rPr lang="en-US" sz="2000" dirty="0" err="1"/>
              <a:t>thức</a:t>
            </a:r>
            <a:r>
              <a:rPr lang="en-US" sz="2000" dirty="0"/>
              <a:t> </a:t>
            </a:r>
            <a:r>
              <a:rPr lang="en-US" sz="2000" dirty="0" err="1"/>
              <a:t>đối</a:t>
            </a:r>
            <a:r>
              <a:rPr lang="en-US" sz="2000" dirty="0"/>
              <a:t> </a:t>
            </a:r>
            <a:r>
              <a:rPr lang="en-US" sz="2000" dirty="0" err="1"/>
              <a:t>với</a:t>
            </a:r>
            <a:r>
              <a:rPr lang="en-US" sz="2000" dirty="0"/>
              <a:t> </a:t>
            </a:r>
            <a:r>
              <a:rPr lang="en-US" sz="2000" dirty="0" err="1"/>
              <a:t>doanh</a:t>
            </a:r>
            <a:r>
              <a:rPr lang="en-US" sz="2000" dirty="0"/>
              <a:t> </a:t>
            </a:r>
            <a:r>
              <a:rPr lang="en-US" sz="2000" dirty="0" err="1"/>
              <a:t>nghiệp</a:t>
            </a:r>
            <a:r>
              <a:rPr lang="en-US" sz="2000" dirty="0"/>
              <a:t>, </a:t>
            </a:r>
            <a:r>
              <a:rPr lang="en-US" sz="2000" dirty="0" err="1"/>
              <a:t>cụ</a:t>
            </a:r>
            <a:r>
              <a:rPr lang="en-US" sz="2000" dirty="0"/>
              <a:t> </a:t>
            </a:r>
            <a:r>
              <a:rPr lang="en-US" sz="2000" dirty="0" err="1"/>
              <a:t>thể</a:t>
            </a:r>
            <a:r>
              <a:rPr lang="en-US" sz="2000" dirty="0"/>
              <a:t>:</a:t>
            </a:r>
          </a:p>
          <a:p>
            <a:pPr lvl="1" algn="just">
              <a:lnSpc>
                <a:spcPct val="100000"/>
              </a:lnSpc>
              <a:spcAft>
                <a:spcPts val="0"/>
              </a:spcAft>
              <a:buFont typeface="Wingdings" pitchFamily="2" charset="2"/>
              <a:buChar char="Ø"/>
            </a:pPr>
            <a:r>
              <a:rPr lang="en-US" sz="2000" i="1" dirty="0" err="1"/>
              <a:t>Về</a:t>
            </a:r>
            <a:r>
              <a:rPr lang="en-US" sz="2000" i="1" dirty="0"/>
              <a:t> </a:t>
            </a:r>
            <a:r>
              <a:rPr lang="en-US" sz="2000" i="1" dirty="0" err="1"/>
              <a:t>sở</a:t>
            </a:r>
            <a:r>
              <a:rPr lang="en-US" sz="2000" i="1" dirty="0"/>
              <a:t> </a:t>
            </a:r>
            <a:r>
              <a:rPr lang="en-US" sz="2000" i="1" dirty="0" err="1"/>
              <a:t>hữu</a:t>
            </a:r>
            <a:r>
              <a:rPr lang="en-US" sz="2000" i="1" dirty="0"/>
              <a:t> </a:t>
            </a:r>
            <a:r>
              <a:rPr lang="en-US" sz="2000" i="1" dirty="0" err="1"/>
              <a:t>trí</a:t>
            </a:r>
            <a:r>
              <a:rPr lang="en-US" sz="2000" i="1" dirty="0"/>
              <a:t> </a:t>
            </a:r>
            <a:r>
              <a:rPr lang="en-US" sz="2000" i="1" dirty="0" err="1"/>
              <a:t>tuệ</a:t>
            </a:r>
            <a:r>
              <a:rPr lang="en-US" sz="2000" dirty="0"/>
              <a:t>, </a:t>
            </a:r>
            <a:r>
              <a:rPr lang="en-US" sz="2000" dirty="0" err="1"/>
              <a:t>trong</a:t>
            </a:r>
            <a:r>
              <a:rPr lang="en-US" sz="2000" dirty="0"/>
              <a:t> </a:t>
            </a:r>
            <a:r>
              <a:rPr lang="en-US" sz="2000" dirty="0" err="1"/>
              <a:t>khi</a:t>
            </a:r>
            <a:r>
              <a:rPr lang="en-US" sz="2000" dirty="0"/>
              <a:t> </a:t>
            </a:r>
            <a:r>
              <a:rPr lang="en-US" sz="2000" dirty="0" err="1"/>
              <a:t>Việt</a:t>
            </a:r>
            <a:r>
              <a:rPr lang="en-US" sz="2000" dirty="0"/>
              <a:t> Nam </a:t>
            </a:r>
            <a:r>
              <a:rPr lang="en-US" sz="2000" dirty="0" err="1"/>
              <a:t>còn</a:t>
            </a:r>
            <a:r>
              <a:rPr lang="en-US" sz="2000" dirty="0"/>
              <a:t> </a:t>
            </a:r>
            <a:r>
              <a:rPr lang="en-US" sz="2000" dirty="0" err="1"/>
              <a:t>khá</a:t>
            </a:r>
            <a:r>
              <a:rPr lang="en-US" sz="2000" dirty="0"/>
              <a:t> </a:t>
            </a:r>
            <a:r>
              <a:rPr lang="en-US" sz="2000" dirty="0" err="1"/>
              <a:t>thờ</a:t>
            </a:r>
            <a:r>
              <a:rPr lang="en-US" sz="2000" dirty="0"/>
              <a:t> ơ </a:t>
            </a:r>
            <a:r>
              <a:rPr lang="en-US" sz="2000" dirty="0" err="1"/>
              <a:t>với</a:t>
            </a:r>
            <a:r>
              <a:rPr lang="en-US" sz="2000" dirty="0"/>
              <a:t> </a:t>
            </a:r>
            <a:r>
              <a:rPr lang="en-US" sz="2000" dirty="0" err="1"/>
              <a:t>vấn</a:t>
            </a:r>
            <a:r>
              <a:rPr lang="en-US" sz="2000" dirty="0"/>
              <a:t> </a:t>
            </a:r>
            <a:r>
              <a:rPr lang="en-US" sz="2000" dirty="0" err="1"/>
              <a:t>đề</a:t>
            </a:r>
            <a:r>
              <a:rPr lang="en-US" sz="2000" dirty="0"/>
              <a:t> </a:t>
            </a:r>
            <a:r>
              <a:rPr lang="en-US" sz="2000" dirty="0" err="1"/>
              <a:t>sở</a:t>
            </a:r>
            <a:r>
              <a:rPr lang="en-US" sz="2000" dirty="0"/>
              <a:t> </a:t>
            </a:r>
            <a:r>
              <a:rPr lang="en-US" sz="2000" dirty="0" err="1"/>
              <a:t>hữu</a:t>
            </a:r>
            <a:r>
              <a:rPr lang="en-US" sz="2000" dirty="0"/>
              <a:t> </a:t>
            </a:r>
            <a:r>
              <a:rPr lang="en-US" sz="2000" dirty="0" err="1"/>
              <a:t>trí</a:t>
            </a:r>
            <a:r>
              <a:rPr lang="en-US" sz="2000" dirty="0"/>
              <a:t> </a:t>
            </a:r>
            <a:r>
              <a:rPr lang="en-US" sz="2000" dirty="0" err="1"/>
              <a:t>tuệ</a:t>
            </a:r>
            <a:r>
              <a:rPr lang="en-US" sz="2000" dirty="0"/>
              <a:t>, </a:t>
            </a:r>
            <a:r>
              <a:rPr lang="en-US" sz="2000" dirty="0" err="1"/>
              <a:t>thì</a:t>
            </a:r>
            <a:r>
              <a:rPr lang="en-US" sz="2000" dirty="0"/>
              <a:t> </a:t>
            </a:r>
            <a:r>
              <a:rPr lang="en-US" sz="2000" dirty="0" err="1"/>
              <a:t>đây</a:t>
            </a:r>
            <a:r>
              <a:rPr lang="en-US" sz="2000" dirty="0"/>
              <a:t> </a:t>
            </a:r>
            <a:r>
              <a:rPr lang="en-US" sz="2000" dirty="0" err="1"/>
              <a:t>lại</a:t>
            </a:r>
            <a:r>
              <a:rPr lang="en-US" sz="2000" dirty="0"/>
              <a:t> </a:t>
            </a:r>
            <a:r>
              <a:rPr lang="en-US" sz="2000" dirty="0" err="1"/>
              <a:t>là</a:t>
            </a:r>
            <a:r>
              <a:rPr lang="en-US" sz="2000" dirty="0"/>
              <a:t> </a:t>
            </a:r>
            <a:r>
              <a:rPr lang="en-US" sz="2000" dirty="0" err="1"/>
              <a:t>yêu</a:t>
            </a:r>
            <a:r>
              <a:rPr lang="en-US" sz="2000" dirty="0"/>
              <a:t> </a:t>
            </a:r>
            <a:r>
              <a:rPr lang="en-US" sz="2000" dirty="0" err="1"/>
              <a:t>cầu</a:t>
            </a:r>
            <a:r>
              <a:rPr lang="en-US" sz="2000" dirty="0"/>
              <a:t> </a:t>
            </a:r>
            <a:r>
              <a:rPr lang="en-US" sz="2000" dirty="0" err="1"/>
              <a:t>đặt</a:t>
            </a:r>
            <a:r>
              <a:rPr lang="en-US" sz="2000" dirty="0"/>
              <a:t> </a:t>
            </a:r>
            <a:r>
              <a:rPr lang="en-US" sz="2000" dirty="0" err="1"/>
              <a:t>lên</a:t>
            </a:r>
            <a:r>
              <a:rPr lang="en-US" sz="2000" dirty="0"/>
              <a:t> </a:t>
            </a:r>
            <a:r>
              <a:rPr lang="en-US" sz="2000" dirty="0" err="1"/>
              <a:t>hàng</a:t>
            </a:r>
            <a:r>
              <a:rPr lang="en-US" sz="2000" dirty="0"/>
              <a:t> </a:t>
            </a:r>
            <a:r>
              <a:rPr lang="en-US" sz="2000" dirty="0" err="1"/>
              <a:t>đầu</a:t>
            </a:r>
            <a:r>
              <a:rPr lang="en-US" sz="2000" dirty="0"/>
              <a:t> </a:t>
            </a:r>
            <a:r>
              <a:rPr lang="en-US" sz="2000" dirty="0" err="1"/>
              <a:t>từ</a:t>
            </a:r>
            <a:r>
              <a:rPr lang="en-US" sz="2000" dirty="0"/>
              <a:t> </a:t>
            </a:r>
            <a:r>
              <a:rPr lang="en-US" sz="2000" dirty="0" err="1"/>
              <a:t>phía</a:t>
            </a:r>
            <a:r>
              <a:rPr lang="en-US" sz="2000" dirty="0"/>
              <a:t> </a:t>
            </a:r>
            <a:r>
              <a:rPr lang="en-US" sz="2000" dirty="0" smtClean="0"/>
              <a:t>EU (</a:t>
            </a:r>
            <a:r>
              <a:rPr lang="en-US" sz="2000" dirty="0" err="1" smtClean="0"/>
              <a:t>Chỉ</a:t>
            </a:r>
            <a:r>
              <a:rPr lang="en-US" sz="2000" dirty="0" smtClean="0"/>
              <a:t> </a:t>
            </a:r>
            <a:r>
              <a:rPr lang="en-US" sz="2000" dirty="0" err="1" smtClean="0"/>
              <a:t>dẫn</a:t>
            </a:r>
            <a:r>
              <a:rPr lang="en-US" sz="2000" dirty="0" smtClean="0"/>
              <a:t> </a:t>
            </a:r>
            <a:r>
              <a:rPr lang="en-US" sz="2000" dirty="0" err="1" smtClean="0"/>
              <a:t>địa</a:t>
            </a:r>
            <a:r>
              <a:rPr lang="en-US" sz="2000" dirty="0" smtClean="0"/>
              <a:t> </a:t>
            </a:r>
            <a:r>
              <a:rPr lang="en-US" sz="2000" dirty="0" err="1" smtClean="0"/>
              <a:t>lý</a:t>
            </a:r>
            <a:r>
              <a:rPr lang="en-US" sz="2000" dirty="0" smtClean="0"/>
              <a:t>, </a:t>
            </a:r>
            <a:r>
              <a:rPr lang="en-US" sz="2000" dirty="0" err="1" smtClean="0"/>
              <a:t>giống</a:t>
            </a:r>
            <a:r>
              <a:rPr lang="en-US" sz="2000" dirty="0" smtClean="0"/>
              <a:t> </a:t>
            </a:r>
            <a:r>
              <a:rPr lang="en-US" sz="2000" dirty="0" err="1" smtClean="0"/>
              <a:t>cây</a:t>
            </a:r>
            <a:r>
              <a:rPr lang="en-US" sz="2000" dirty="0" smtClean="0"/>
              <a:t> </a:t>
            </a:r>
            <a:r>
              <a:rPr lang="en-US" sz="2000" dirty="0" err="1" smtClean="0"/>
              <a:t>trồng</a:t>
            </a:r>
            <a:r>
              <a:rPr lang="en-US" sz="2000" dirty="0" smtClean="0"/>
              <a:t>);</a:t>
            </a:r>
            <a:endParaRPr lang="en-US" sz="2000" dirty="0"/>
          </a:p>
          <a:p>
            <a:pPr lvl="1" algn="just">
              <a:lnSpc>
                <a:spcPct val="100000"/>
              </a:lnSpc>
              <a:spcAft>
                <a:spcPts val="0"/>
              </a:spcAft>
              <a:buFont typeface="Wingdings" pitchFamily="2" charset="2"/>
              <a:buChar char="Ø"/>
            </a:pPr>
            <a:r>
              <a:rPr lang="en-US" sz="2000" i="1" dirty="0" err="1"/>
              <a:t>Về</a:t>
            </a:r>
            <a:r>
              <a:rPr lang="en-US" sz="2000" i="1" dirty="0"/>
              <a:t> </a:t>
            </a:r>
            <a:r>
              <a:rPr lang="en-US" sz="2000" i="1" dirty="0" err="1"/>
              <a:t>sử</a:t>
            </a:r>
            <a:r>
              <a:rPr lang="en-US" sz="2000" i="1" dirty="0"/>
              <a:t> </a:t>
            </a:r>
            <a:r>
              <a:rPr lang="en-US" sz="2000" i="1" dirty="0" err="1"/>
              <a:t>dụng</a:t>
            </a:r>
            <a:r>
              <a:rPr lang="en-US" sz="2000" i="1" dirty="0"/>
              <a:t> </a:t>
            </a:r>
            <a:r>
              <a:rPr lang="en-US" sz="2000" i="1" dirty="0" err="1"/>
              <a:t>lao</a:t>
            </a:r>
            <a:r>
              <a:rPr lang="en-US" sz="2000" i="1" dirty="0"/>
              <a:t> </a:t>
            </a:r>
            <a:r>
              <a:rPr lang="en-US" sz="2000" i="1" dirty="0" err="1"/>
              <a:t>động</a:t>
            </a:r>
            <a:r>
              <a:rPr lang="en-US" sz="2000" i="1" dirty="0"/>
              <a:t>,</a:t>
            </a:r>
            <a:r>
              <a:rPr lang="en-US" sz="2000" dirty="0"/>
              <a:t> </a:t>
            </a:r>
            <a:r>
              <a:rPr lang="en-US" sz="2000" dirty="0" err="1"/>
              <a:t>dù</a:t>
            </a:r>
            <a:r>
              <a:rPr lang="en-US" sz="2000" dirty="0"/>
              <a:t> </a:t>
            </a:r>
            <a:r>
              <a:rPr lang="en-US" sz="2000" dirty="0" err="1"/>
              <a:t>có</a:t>
            </a:r>
            <a:r>
              <a:rPr lang="en-US" sz="2000" dirty="0"/>
              <a:t> </a:t>
            </a:r>
            <a:r>
              <a:rPr lang="en-US" sz="2000" dirty="0" err="1"/>
              <a:t>nhiều</a:t>
            </a:r>
            <a:r>
              <a:rPr lang="en-US" sz="2000" dirty="0"/>
              <a:t> </a:t>
            </a:r>
            <a:r>
              <a:rPr lang="en-US" sz="2000" dirty="0" err="1"/>
              <a:t>nỗ</a:t>
            </a:r>
            <a:r>
              <a:rPr lang="en-US" sz="2000" dirty="0"/>
              <a:t> </a:t>
            </a:r>
            <a:r>
              <a:rPr lang="en-US" sz="2000" dirty="0" err="1"/>
              <a:t>lực</a:t>
            </a:r>
            <a:r>
              <a:rPr lang="en-US" sz="2000" dirty="0"/>
              <a:t> </a:t>
            </a:r>
            <a:r>
              <a:rPr lang="en-US" sz="2000" dirty="0" err="1"/>
              <a:t>nhưng</a:t>
            </a:r>
            <a:r>
              <a:rPr lang="en-US" sz="2000" dirty="0"/>
              <a:t> </a:t>
            </a:r>
            <a:r>
              <a:rPr lang="en-US" sz="2000" dirty="0" err="1"/>
              <a:t>tại</a:t>
            </a:r>
            <a:r>
              <a:rPr lang="en-US" sz="2000" dirty="0"/>
              <a:t> </a:t>
            </a:r>
            <a:r>
              <a:rPr lang="en-US" sz="2000" dirty="0" err="1"/>
              <a:t>các</a:t>
            </a:r>
            <a:r>
              <a:rPr lang="en-US" sz="2000" dirty="0"/>
              <a:t> </a:t>
            </a:r>
            <a:r>
              <a:rPr lang="en-US" sz="2000" dirty="0" err="1"/>
              <a:t>doanh</a:t>
            </a:r>
            <a:r>
              <a:rPr lang="en-US" sz="2000" dirty="0"/>
              <a:t> </a:t>
            </a:r>
            <a:r>
              <a:rPr lang="en-US" sz="2000" dirty="0" err="1"/>
              <a:t>nghiệp</a:t>
            </a:r>
            <a:r>
              <a:rPr lang="en-US" sz="2000" dirty="0"/>
              <a:t> </a:t>
            </a:r>
            <a:r>
              <a:rPr lang="en-US" sz="2000" dirty="0" err="1"/>
              <a:t>Việt</a:t>
            </a:r>
            <a:r>
              <a:rPr lang="en-US" sz="2000" dirty="0"/>
              <a:t> Nam </a:t>
            </a:r>
            <a:r>
              <a:rPr lang="en-US" sz="2000" dirty="0" err="1"/>
              <a:t>vẫn</a:t>
            </a:r>
            <a:r>
              <a:rPr lang="en-US" sz="2000" dirty="0"/>
              <a:t> </a:t>
            </a:r>
            <a:r>
              <a:rPr lang="en-US" sz="2000" dirty="0" err="1"/>
              <a:t>tồn</a:t>
            </a:r>
            <a:r>
              <a:rPr lang="en-US" sz="2000" dirty="0"/>
              <a:t> </a:t>
            </a:r>
            <a:r>
              <a:rPr lang="en-US" sz="2000" dirty="0" err="1"/>
              <a:t>tại</a:t>
            </a:r>
            <a:r>
              <a:rPr lang="en-US" sz="2000" dirty="0"/>
              <a:t> </a:t>
            </a:r>
            <a:r>
              <a:rPr lang="en-US" sz="2000" dirty="0" err="1"/>
              <a:t>vướng</a:t>
            </a:r>
            <a:r>
              <a:rPr lang="en-US" sz="2000" dirty="0"/>
              <a:t> </a:t>
            </a:r>
            <a:r>
              <a:rPr lang="en-US" sz="2000" dirty="0" err="1"/>
              <a:t>mắc</a:t>
            </a:r>
            <a:r>
              <a:rPr lang="en-US" sz="2000" dirty="0"/>
              <a:t> </a:t>
            </a:r>
            <a:r>
              <a:rPr lang="en-US" sz="2000" dirty="0" err="1"/>
              <a:t>khi</a:t>
            </a:r>
            <a:r>
              <a:rPr lang="en-US" sz="2000" dirty="0"/>
              <a:t> </a:t>
            </a:r>
            <a:r>
              <a:rPr lang="en-US" sz="2000" dirty="0" err="1"/>
              <a:t>áp</a:t>
            </a:r>
            <a:r>
              <a:rPr lang="en-US" sz="2000" dirty="0"/>
              <a:t> </a:t>
            </a:r>
            <a:r>
              <a:rPr lang="en-US" sz="2000" dirty="0" err="1"/>
              <a:t>dụng</a:t>
            </a:r>
            <a:r>
              <a:rPr lang="en-US" sz="2000" dirty="0"/>
              <a:t> </a:t>
            </a:r>
            <a:r>
              <a:rPr lang="en-US" sz="2000" dirty="0" err="1"/>
              <a:t>các</a:t>
            </a:r>
            <a:r>
              <a:rPr lang="en-US" sz="2000" dirty="0"/>
              <a:t> </a:t>
            </a:r>
            <a:r>
              <a:rPr lang="en-US" sz="2000" dirty="0" err="1"/>
              <a:t>tiêu</a:t>
            </a:r>
            <a:r>
              <a:rPr lang="en-US" sz="2000" dirty="0"/>
              <a:t> </a:t>
            </a:r>
            <a:r>
              <a:rPr lang="en-US" sz="2000" dirty="0" err="1"/>
              <a:t>chuẩn</a:t>
            </a:r>
            <a:r>
              <a:rPr lang="en-US" sz="2000" dirty="0"/>
              <a:t> </a:t>
            </a:r>
            <a:r>
              <a:rPr lang="en-US" sz="2000" dirty="0" err="1"/>
              <a:t>lao</a:t>
            </a:r>
            <a:r>
              <a:rPr lang="en-US" sz="2000" dirty="0"/>
              <a:t> </a:t>
            </a:r>
            <a:r>
              <a:rPr lang="en-US" sz="2000" dirty="0" err="1"/>
              <a:t>động</a:t>
            </a:r>
            <a:r>
              <a:rPr lang="en-US" sz="2000" dirty="0"/>
              <a:t> (</a:t>
            </a:r>
            <a:r>
              <a:rPr lang="en-US" sz="2000" dirty="0" err="1"/>
              <a:t>số</a:t>
            </a:r>
            <a:r>
              <a:rPr lang="en-US" sz="2000" dirty="0"/>
              <a:t> </a:t>
            </a:r>
            <a:r>
              <a:rPr lang="en-US" sz="2000" dirty="0" err="1"/>
              <a:t>giờ</a:t>
            </a:r>
            <a:r>
              <a:rPr lang="en-US" sz="2000" dirty="0"/>
              <a:t> </a:t>
            </a:r>
            <a:r>
              <a:rPr lang="en-US" sz="2000" dirty="0" err="1"/>
              <a:t>làm</a:t>
            </a:r>
            <a:r>
              <a:rPr lang="en-US" sz="2000" dirty="0"/>
              <a:t> </a:t>
            </a:r>
            <a:r>
              <a:rPr lang="en-US" sz="2000" dirty="0" err="1"/>
              <a:t>thêm</a:t>
            </a:r>
            <a:r>
              <a:rPr lang="en-US" sz="2000" dirty="0"/>
              <a:t>, </a:t>
            </a:r>
            <a:r>
              <a:rPr lang="en-US" sz="2000" dirty="0" err="1"/>
              <a:t>nghỉ</a:t>
            </a:r>
            <a:r>
              <a:rPr lang="en-US" sz="2000" dirty="0"/>
              <a:t> </a:t>
            </a:r>
            <a:r>
              <a:rPr lang="en-US" sz="2000" dirty="0" err="1"/>
              <a:t>tuần</a:t>
            </a:r>
            <a:r>
              <a:rPr lang="en-US" sz="2000" dirty="0"/>
              <a:t>, </a:t>
            </a:r>
            <a:r>
              <a:rPr lang="en-US" sz="2000" dirty="0" err="1"/>
              <a:t>lễ</a:t>
            </a:r>
            <a:r>
              <a:rPr lang="en-US" sz="2000" dirty="0"/>
              <a:t>, </a:t>
            </a:r>
            <a:r>
              <a:rPr lang="en-US" sz="2000" dirty="0" err="1"/>
              <a:t>bảo</a:t>
            </a:r>
            <a:r>
              <a:rPr lang="en-US" sz="2000" dirty="0"/>
              <a:t> </a:t>
            </a:r>
            <a:r>
              <a:rPr lang="en-US" sz="2000" dirty="0" err="1"/>
              <a:t>hiểm</a:t>
            </a:r>
            <a:r>
              <a:rPr lang="en-US" sz="2000" dirty="0"/>
              <a:t> </a:t>
            </a:r>
            <a:r>
              <a:rPr lang="en-US" sz="2000" dirty="0" err="1"/>
              <a:t>xh</a:t>
            </a:r>
            <a:r>
              <a:rPr lang="en-US" sz="2000" dirty="0"/>
              <a:t>, </a:t>
            </a:r>
            <a:r>
              <a:rPr lang="en-US" sz="2000" dirty="0" err="1"/>
              <a:t>môi</a:t>
            </a:r>
            <a:r>
              <a:rPr lang="en-US" sz="2000" dirty="0"/>
              <a:t> </a:t>
            </a:r>
            <a:r>
              <a:rPr lang="en-US" sz="2000" dirty="0" err="1"/>
              <a:t>trường</a:t>
            </a:r>
            <a:r>
              <a:rPr lang="en-US" sz="2000" dirty="0"/>
              <a:t> </a:t>
            </a:r>
            <a:r>
              <a:rPr lang="en-US" sz="2000" dirty="0" err="1"/>
              <a:t>làm</a:t>
            </a:r>
            <a:r>
              <a:rPr lang="en-US" sz="2000" dirty="0"/>
              <a:t> </a:t>
            </a:r>
            <a:r>
              <a:rPr lang="en-US" sz="2000" dirty="0" err="1"/>
              <a:t>việc</a:t>
            </a:r>
            <a:r>
              <a:rPr lang="en-US" sz="2000" dirty="0"/>
              <a:t>….);</a:t>
            </a:r>
          </a:p>
          <a:p>
            <a:pPr lvl="1" algn="just">
              <a:lnSpc>
                <a:spcPct val="100000"/>
              </a:lnSpc>
              <a:spcAft>
                <a:spcPts val="0"/>
              </a:spcAft>
              <a:buFont typeface="Wingdings" pitchFamily="2" charset="2"/>
              <a:buChar char="Ø"/>
            </a:pPr>
            <a:r>
              <a:rPr lang="en-US" sz="2000" i="1" dirty="0" err="1"/>
              <a:t>Về</a:t>
            </a:r>
            <a:r>
              <a:rPr lang="en-US" sz="2000" i="1" dirty="0"/>
              <a:t> </a:t>
            </a:r>
            <a:r>
              <a:rPr lang="en-US" sz="2000" i="1" dirty="0" err="1"/>
              <a:t>bảo</a:t>
            </a:r>
            <a:r>
              <a:rPr lang="en-US" sz="2000" i="1" dirty="0"/>
              <a:t> </a:t>
            </a:r>
            <a:r>
              <a:rPr lang="en-US" sz="2000" i="1" dirty="0" err="1"/>
              <a:t>vệ</a:t>
            </a:r>
            <a:r>
              <a:rPr lang="en-US" sz="2000" i="1" dirty="0"/>
              <a:t> </a:t>
            </a:r>
            <a:r>
              <a:rPr lang="en-US" sz="2000" i="1" dirty="0" err="1"/>
              <a:t>môi</a:t>
            </a:r>
            <a:r>
              <a:rPr lang="en-US" sz="2000" i="1" dirty="0"/>
              <a:t> </a:t>
            </a:r>
            <a:r>
              <a:rPr lang="en-US" sz="2000" i="1" dirty="0" err="1"/>
              <a:t>trường</a:t>
            </a:r>
            <a:r>
              <a:rPr lang="en-US" sz="2000" i="1" dirty="0"/>
              <a:t>,</a:t>
            </a:r>
            <a:r>
              <a:rPr lang="en-US" sz="2000" dirty="0"/>
              <a:t> </a:t>
            </a:r>
            <a:r>
              <a:rPr lang="en-US" sz="2000" dirty="0" err="1"/>
              <a:t>Việt</a:t>
            </a:r>
            <a:r>
              <a:rPr lang="en-US" sz="2000" dirty="0"/>
              <a:t> Nam </a:t>
            </a:r>
            <a:r>
              <a:rPr lang="en-US" sz="2000" dirty="0" err="1"/>
              <a:t>cần</a:t>
            </a:r>
            <a:r>
              <a:rPr lang="en-US" sz="2000" dirty="0"/>
              <a:t> </a:t>
            </a:r>
            <a:r>
              <a:rPr lang="en-US" sz="2000" dirty="0" err="1"/>
              <a:t>tuân</a:t>
            </a:r>
            <a:r>
              <a:rPr lang="en-US" sz="2000" dirty="0"/>
              <a:t> </a:t>
            </a:r>
            <a:r>
              <a:rPr lang="en-US" sz="2000" dirty="0" err="1"/>
              <a:t>thủ</a:t>
            </a:r>
            <a:r>
              <a:rPr lang="en-US" sz="2000" dirty="0"/>
              <a:t> </a:t>
            </a:r>
            <a:r>
              <a:rPr lang="en-US" sz="2000" dirty="0" err="1"/>
              <a:t>khi</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sang EU </a:t>
            </a:r>
            <a:r>
              <a:rPr lang="en-US" sz="2000" dirty="0" err="1"/>
              <a:t>như</a:t>
            </a:r>
            <a:r>
              <a:rPr lang="en-US" sz="2000" dirty="0"/>
              <a:t>: </a:t>
            </a:r>
            <a:r>
              <a:rPr lang="en-US" sz="2000" dirty="0" err="1"/>
              <a:t>Đa</a:t>
            </a:r>
            <a:r>
              <a:rPr lang="en-US" sz="2000" dirty="0"/>
              <a:t> </a:t>
            </a:r>
            <a:r>
              <a:rPr lang="en-US" sz="2000" dirty="0" err="1"/>
              <a:t>dạng</a:t>
            </a:r>
            <a:r>
              <a:rPr lang="en-US" sz="2000" dirty="0"/>
              <a:t> </a:t>
            </a:r>
            <a:r>
              <a:rPr lang="en-US" sz="2000" dirty="0" err="1"/>
              <a:t>sinh</a:t>
            </a:r>
            <a:r>
              <a:rPr lang="en-US" sz="2000" dirty="0"/>
              <a:t> </a:t>
            </a:r>
            <a:r>
              <a:rPr lang="en-US" sz="2000" dirty="0" err="1"/>
              <a:t>học</a:t>
            </a:r>
            <a:r>
              <a:rPr lang="en-US" sz="2000" dirty="0"/>
              <a:t> </a:t>
            </a:r>
            <a:r>
              <a:rPr lang="en-US" sz="2000" dirty="0" err="1"/>
              <a:t>và</a:t>
            </a:r>
            <a:r>
              <a:rPr lang="en-US" sz="2000" dirty="0"/>
              <a:t> </a:t>
            </a:r>
            <a:r>
              <a:rPr lang="en-US" sz="2000" dirty="0" err="1"/>
              <a:t>sinh</a:t>
            </a:r>
            <a:r>
              <a:rPr lang="en-US" sz="2000" dirty="0"/>
              <a:t> </a:t>
            </a:r>
            <a:r>
              <a:rPr lang="en-US" sz="2000" dirty="0" err="1"/>
              <a:t>vật</a:t>
            </a:r>
            <a:r>
              <a:rPr lang="en-US" sz="2000" dirty="0"/>
              <a:t> </a:t>
            </a:r>
            <a:r>
              <a:rPr lang="en-US" sz="2000" dirty="0" err="1"/>
              <a:t>ngoại</a:t>
            </a:r>
            <a:r>
              <a:rPr lang="en-US" sz="2000" dirty="0"/>
              <a:t> </a:t>
            </a:r>
            <a:r>
              <a:rPr lang="en-US" sz="2000" dirty="0" err="1"/>
              <a:t>lai</a:t>
            </a:r>
            <a:r>
              <a:rPr lang="en-US" sz="2000" dirty="0"/>
              <a:t>; </a:t>
            </a:r>
            <a:r>
              <a:rPr lang="en-US" sz="2000" dirty="0" err="1"/>
              <a:t>biến</a:t>
            </a:r>
            <a:r>
              <a:rPr lang="en-US" sz="2000" dirty="0"/>
              <a:t> </a:t>
            </a:r>
            <a:r>
              <a:rPr lang="en-US" sz="2000" dirty="0" err="1"/>
              <a:t>đổi</a:t>
            </a:r>
            <a:r>
              <a:rPr lang="en-US" sz="2000" dirty="0"/>
              <a:t> </a:t>
            </a:r>
            <a:r>
              <a:rPr lang="en-US" sz="2000" dirty="0" err="1"/>
              <a:t>khí</a:t>
            </a:r>
            <a:r>
              <a:rPr lang="en-US" sz="2000" dirty="0"/>
              <a:t> </a:t>
            </a:r>
            <a:r>
              <a:rPr lang="en-US" sz="2000" dirty="0" err="1"/>
              <a:t>hậu</a:t>
            </a:r>
            <a:r>
              <a:rPr lang="en-US" sz="2000" dirty="0"/>
              <a:t>; </a:t>
            </a:r>
            <a:r>
              <a:rPr lang="en-US" sz="2000" dirty="0" err="1"/>
              <a:t>bảo</a:t>
            </a:r>
            <a:r>
              <a:rPr lang="en-US" sz="2000" dirty="0"/>
              <a:t> </a:t>
            </a:r>
            <a:r>
              <a:rPr lang="en-US" sz="2000" dirty="0" err="1"/>
              <a:t>vệ</a:t>
            </a:r>
            <a:r>
              <a:rPr lang="en-US" sz="2000" dirty="0"/>
              <a:t> </a:t>
            </a:r>
            <a:r>
              <a:rPr lang="en-US" sz="2000" dirty="0" err="1"/>
              <a:t>tầng</a:t>
            </a:r>
            <a:r>
              <a:rPr lang="en-US" sz="2000" dirty="0"/>
              <a:t> ô </a:t>
            </a:r>
            <a:r>
              <a:rPr lang="en-US" sz="2000" dirty="0" err="1"/>
              <a:t>zôn</a:t>
            </a:r>
            <a:r>
              <a:rPr lang="en-US" sz="2000" dirty="0"/>
              <a:t>; </a:t>
            </a:r>
            <a:r>
              <a:rPr lang="en-US" sz="2000" dirty="0" err="1"/>
              <a:t>đánh</a:t>
            </a:r>
            <a:r>
              <a:rPr lang="en-US" sz="2000" dirty="0"/>
              <a:t> </a:t>
            </a:r>
            <a:r>
              <a:rPr lang="en-US" sz="2000" dirty="0" err="1"/>
              <a:t>bắt</a:t>
            </a:r>
            <a:r>
              <a:rPr lang="en-US" sz="2000" dirty="0"/>
              <a:t> </a:t>
            </a:r>
            <a:r>
              <a:rPr lang="en-US" sz="2000" dirty="0" err="1"/>
              <a:t>hải</a:t>
            </a:r>
            <a:r>
              <a:rPr lang="en-US" sz="2000" dirty="0"/>
              <a:t> </a:t>
            </a:r>
            <a:r>
              <a:rPr lang="en-US" sz="2000" dirty="0" err="1"/>
              <a:t>sản</a:t>
            </a:r>
            <a:r>
              <a:rPr lang="en-US" sz="2000" dirty="0"/>
              <a:t>; </a:t>
            </a:r>
            <a:r>
              <a:rPr lang="en-US" sz="2000" dirty="0" err="1"/>
              <a:t>hàng</a:t>
            </a:r>
            <a:r>
              <a:rPr lang="en-US" sz="2000" dirty="0"/>
              <a:t> </a:t>
            </a:r>
            <a:r>
              <a:rPr lang="en-US" sz="2000" dirty="0" err="1"/>
              <a:t>hóa</a:t>
            </a:r>
            <a:r>
              <a:rPr lang="en-US" sz="2000" dirty="0"/>
              <a:t> </a:t>
            </a:r>
            <a:r>
              <a:rPr lang="en-US" sz="2000" dirty="0" err="1"/>
              <a:t>và</a:t>
            </a:r>
            <a:r>
              <a:rPr lang="en-US" sz="2000" dirty="0"/>
              <a:t> </a:t>
            </a:r>
            <a:r>
              <a:rPr lang="en-US" sz="2000" dirty="0" err="1"/>
              <a:t>dịch</a:t>
            </a:r>
            <a:r>
              <a:rPr lang="en-US" sz="2000" dirty="0"/>
              <a:t> </a:t>
            </a:r>
            <a:r>
              <a:rPr lang="en-US" sz="2000" dirty="0" err="1"/>
              <a:t>vụ</a:t>
            </a:r>
            <a:r>
              <a:rPr lang="en-US" sz="2000" dirty="0"/>
              <a:t> </a:t>
            </a:r>
            <a:r>
              <a:rPr lang="en-US" sz="2000" dirty="0" err="1"/>
              <a:t>môi</a:t>
            </a:r>
            <a:r>
              <a:rPr lang="en-US" sz="2000" dirty="0"/>
              <a:t> </a:t>
            </a:r>
            <a:r>
              <a:rPr lang="en-US" sz="2000" dirty="0" err="1"/>
              <a:t>trường</a:t>
            </a:r>
            <a:r>
              <a:rPr lang="en-US" sz="2000" dirty="0"/>
              <a:t>; </a:t>
            </a:r>
            <a:r>
              <a:rPr lang="en-US" sz="2000" dirty="0" err="1"/>
              <a:t>trách</a:t>
            </a:r>
            <a:r>
              <a:rPr lang="en-US" sz="2000" dirty="0"/>
              <a:t> </a:t>
            </a:r>
            <a:r>
              <a:rPr lang="en-US" sz="2000" dirty="0" err="1"/>
              <a:t>nhiệm</a:t>
            </a:r>
            <a:r>
              <a:rPr lang="en-US" sz="2000" dirty="0"/>
              <a:t> </a:t>
            </a:r>
            <a:r>
              <a:rPr lang="en-US" sz="2000" dirty="0" err="1"/>
              <a:t>xã</a:t>
            </a:r>
            <a:r>
              <a:rPr lang="en-US" sz="2000" dirty="0"/>
              <a:t> </a:t>
            </a:r>
            <a:r>
              <a:rPr lang="en-US" sz="2000" dirty="0" err="1"/>
              <a:t>hội</a:t>
            </a:r>
            <a:r>
              <a:rPr lang="en-US" sz="2000" dirty="0"/>
              <a:t> </a:t>
            </a:r>
            <a:r>
              <a:rPr lang="en-US" sz="2000" dirty="0" err="1"/>
              <a:t>của</a:t>
            </a:r>
            <a:r>
              <a:rPr lang="en-US" sz="2000" dirty="0"/>
              <a:t> </a:t>
            </a:r>
            <a:r>
              <a:rPr lang="en-US" sz="2000" dirty="0" err="1"/>
              <a:t>doanh</a:t>
            </a:r>
            <a:r>
              <a:rPr lang="en-US" sz="2000" dirty="0"/>
              <a:t> </a:t>
            </a:r>
            <a:r>
              <a:rPr lang="en-US" sz="2000" dirty="0" err="1"/>
              <a:t>nghiệp</a:t>
            </a:r>
            <a:r>
              <a:rPr lang="en-US" sz="2000" dirty="0"/>
              <a:t>; </a:t>
            </a:r>
            <a:r>
              <a:rPr lang="en-US" sz="2000" dirty="0" err="1"/>
              <a:t>cơ</a:t>
            </a:r>
            <a:r>
              <a:rPr lang="en-US" sz="2000" dirty="0"/>
              <a:t> </a:t>
            </a:r>
            <a:r>
              <a:rPr lang="en-US" sz="2000" dirty="0" err="1"/>
              <a:t>chế</a:t>
            </a:r>
            <a:r>
              <a:rPr lang="en-US" sz="2000" dirty="0"/>
              <a:t> </a:t>
            </a:r>
            <a:r>
              <a:rPr lang="en-US" sz="2000" dirty="0" err="1"/>
              <a:t>tự</a:t>
            </a:r>
            <a:r>
              <a:rPr lang="en-US" sz="2000" dirty="0"/>
              <a:t> </a:t>
            </a:r>
            <a:r>
              <a:rPr lang="en-US" sz="2000" dirty="0" err="1"/>
              <a:t>nguyện</a:t>
            </a:r>
            <a:r>
              <a:rPr lang="en-US" sz="2000" dirty="0"/>
              <a:t> </a:t>
            </a:r>
            <a:r>
              <a:rPr lang="en-US" sz="2000" dirty="0" err="1"/>
              <a:t>bảo</a:t>
            </a:r>
            <a:r>
              <a:rPr lang="en-US" sz="2000" dirty="0"/>
              <a:t> </a:t>
            </a:r>
            <a:r>
              <a:rPr lang="en-US" sz="2000" dirty="0" err="1"/>
              <a:t>vệ</a:t>
            </a:r>
            <a:r>
              <a:rPr lang="en-US" sz="2000" dirty="0"/>
              <a:t> </a:t>
            </a:r>
            <a:r>
              <a:rPr lang="en-US" sz="2000" dirty="0" err="1"/>
              <a:t>môi</a:t>
            </a:r>
            <a:r>
              <a:rPr lang="en-US" sz="2000" dirty="0"/>
              <a:t> </a:t>
            </a:r>
            <a:r>
              <a:rPr lang="en-US" sz="2000" dirty="0" err="1" smtClean="0"/>
              <a:t>trường</a:t>
            </a:r>
            <a:r>
              <a:rPr lang="en-US" sz="2000" dirty="0" smtClean="0"/>
              <a:t>…</a:t>
            </a:r>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20</a:t>
            </a:fld>
            <a:endParaRPr lang="en-US" dirty="0"/>
          </a:p>
        </p:txBody>
      </p:sp>
      <p:sp>
        <p:nvSpPr>
          <p:cNvPr id="9" name="Title 1"/>
          <p:cNvSpPr txBox="1">
            <a:spLocks/>
          </p:cNvSpPr>
          <p:nvPr/>
        </p:nvSpPr>
        <p:spPr>
          <a:xfrm>
            <a:off x="11430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2">
                    <a:satMod val="130000"/>
                  </a:schemeClr>
                </a:solidFill>
                <a:effectLst/>
                <a:uLnTx/>
                <a:uFillTx/>
                <a:latin typeface="+mj-lt"/>
                <a:ea typeface="+mj-ea"/>
                <a:cs typeface="+mj-cs"/>
              </a:rPr>
              <a:t>2.2 </a:t>
            </a:r>
            <a:r>
              <a:rPr kumimoji="0" lang="en-US" sz="2800" b="1" i="0" u="none" strike="noStrike" kern="1200" cap="none" spc="0" normalizeH="0" baseline="0" noProof="0" dirty="0" err="1">
                <a:ln>
                  <a:noFill/>
                </a:ln>
                <a:solidFill>
                  <a:schemeClr val="tx2">
                    <a:satMod val="130000"/>
                  </a:schemeClr>
                </a:solidFill>
                <a:effectLst/>
                <a:uLnTx/>
                <a:uFillTx/>
                <a:latin typeface="+mj-lt"/>
                <a:ea typeface="+mj-ea"/>
                <a:cs typeface="+mj-cs"/>
              </a:rPr>
              <a:t>Khó</a:t>
            </a:r>
            <a:r>
              <a:rPr kumimoji="0" lang="en-US" sz="2800" b="1" i="0" u="none" strike="noStrike" kern="1200" cap="none" spc="0" normalizeH="0" baseline="0" noProof="0" dirty="0">
                <a:ln>
                  <a:noFill/>
                </a:ln>
                <a:solidFill>
                  <a:schemeClr val="tx2">
                    <a:satMod val="130000"/>
                  </a:schemeClr>
                </a:solidFill>
                <a:effectLst/>
                <a:uLnTx/>
                <a:uFillTx/>
                <a:latin typeface="+mj-lt"/>
                <a:ea typeface="+mj-ea"/>
                <a:cs typeface="+mj-cs"/>
              </a:rPr>
              <a:t> </a:t>
            </a:r>
            <a:r>
              <a:rPr kumimoji="0" lang="en-US" sz="2800" b="1" i="0" u="none" strike="noStrike" kern="1200" cap="none" spc="0" normalizeH="0" baseline="0" noProof="0" dirty="0" err="1">
                <a:ln>
                  <a:noFill/>
                </a:ln>
                <a:solidFill>
                  <a:schemeClr val="tx2">
                    <a:satMod val="130000"/>
                  </a:schemeClr>
                </a:solidFill>
                <a:effectLst/>
                <a:uLnTx/>
                <a:uFillTx/>
                <a:latin typeface="+mj-lt"/>
                <a:ea typeface="+mj-ea"/>
                <a:cs typeface="+mj-cs"/>
              </a:rPr>
              <a:t>khăn</a:t>
            </a:r>
            <a:r>
              <a:rPr kumimoji="0" lang="en-US" sz="2800" b="1" i="0" u="none" strike="noStrike" kern="1200" cap="none" spc="0" normalizeH="0" baseline="0" noProof="0" dirty="0">
                <a:ln>
                  <a:noFill/>
                </a:ln>
                <a:solidFill>
                  <a:schemeClr val="tx2">
                    <a:satMod val="130000"/>
                  </a:schemeClr>
                </a:solidFill>
                <a:effectLst/>
                <a:uLnTx/>
                <a:uFillTx/>
                <a:latin typeface="+mj-lt"/>
                <a:ea typeface="+mj-ea"/>
                <a:cs typeface="+mj-cs"/>
              </a:rPr>
              <a:t> </a:t>
            </a:r>
            <a:r>
              <a:rPr kumimoji="0" lang="en-US" sz="1400" b="1" i="0" u="none" strike="noStrike" kern="1200" cap="none" spc="0" normalizeH="0" baseline="0" noProof="0" dirty="0">
                <a:ln>
                  <a:noFill/>
                </a:ln>
                <a:solidFill>
                  <a:schemeClr val="tx2">
                    <a:satMod val="130000"/>
                  </a:schemeClr>
                </a:solidFill>
                <a:effectLst/>
                <a:uLnTx/>
                <a:uFillTx/>
                <a:latin typeface="+mj-lt"/>
                <a:ea typeface="+mj-ea"/>
                <a:cs typeface="+mj-cs"/>
              </a:rPr>
              <a:t>(</a:t>
            </a:r>
            <a:r>
              <a:rPr kumimoji="0" lang="en-US" sz="1400" b="1" i="0" u="none" strike="noStrike" kern="1200" cap="none" spc="0" normalizeH="0" baseline="0" noProof="0" dirty="0" err="1">
                <a:ln>
                  <a:noFill/>
                </a:ln>
                <a:solidFill>
                  <a:schemeClr val="tx2">
                    <a:satMod val="130000"/>
                  </a:schemeClr>
                </a:solidFill>
                <a:effectLst/>
                <a:uLnTx/>
                <a:uFillTx/>
                <a:latin typeface="+mj-lt"/>
                <a:ea typeface="+mj-ea"/>
                <a:cs typeface="+mj-cs"/>
              </a:rPr>
              <a:t>tiếp</a:t>
            </a:r>
            <a:r>
              <a:rPr kumimoji="0" lang="en-US" sz="1400" b="1" i="0" u="none" strike="noStrike" kern="1200" cap="none" spc="0" normalizeH="0" baseline="0" noProof="0" dirty="0">
                <a:ln>
                  <a:noFill/>
                </a:ln>
                <a:solidFill>
                  <a:schemeClr val="tx2">
                    <a:satMod val="130000"/>
                  </a:schemeClr>
                </a:solidFill>
                <a:effectLst/>
                <a:uLnTx/>
                <a:uFillTx/>
                <a:latin typeface="+mj-lt"/>
                <a:ea typeface="+mj-ea"/>
                <a:cs typeface="+mj-cs"/>
              </a:rPr>
              <a:t> </a:t>
            </a:r>
            <a:r>
              <a:rPr kumimoji="0" lang="en-US" sz="1400" b="1" i="0" u="none" strike="noStrike" kern="1200" cap="none" spc="0" normalizeH="0" baseline="0" noProof="0" dirty="0" err="1">
                <a:ln>
                  <a:noFill/>
                </a:ln>
                <a:solidFill>
                  <a:schemeClr val="tx2">
                    <a:satMod val="130000"/>
                  </a:schemeClr>
                </a:solidFill>
                <a:effectLst/>
                <a:uLnTx/>
                <a:uFillTx/>
                <a:latin typeface="+mj-lt"/>
                <a:ea typeface="+mj-ea"/>
                <a:cs typeface="+mj-cs"/>
              </a:rPr>
              <a:t>theo</a:t>
            </a:r>
            <a:r>
              <a:rPr kumimoji="0" lang="en-US" sz="1400" b="1" i="0" u="none" strike="noStrike" kern="1200" cap="none" spc="0" normalizeH="0" baseline="0" noProof="0" dirty="0">
                <a:ln>
                  <a:noFill/>
                </a:ln>
                <a:solidFill>
                  <a:schemeClr val="tx2">
                    <a:satMod val="130000"/>
                  </a:schemeClr>
                </a:solidFill>
                <a:effectLst/>
                <a:uLnTx/>
                <a:uFillTx/>
                <a:latin typeface="+mj-lt"/>
                <a:ea typeface="+mj-ea"/>
                <a:cs typeface="+mj-cs"/>
              </a:rPr>
              <a:t>)</a:t>
            </a: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21</a:t>
            </a:fld>
            <a:endParaRPr lang="en-US" dirty="0"/>
          </a:p>
        </p:txBody>
      </p:sp>
      <p:pic>
        <p:nvPicPr>
          <p:cNvPr id="7" name="Picture 3"/>
          <p:cNvPicPr>
            <a:picLocks noChangeAspect="1" noChangeArrowheads="1"/>
          </p:cNvPicPr>
          <p:nvPr/>
        </p:nvPicPr>
        <p:blipFill>
          <a:blip r:embed="rId3"/>
          <a:srcRect/>
          <a:stretch>
            <a:fillRect/>
          </a:stretch>
        </p:blipFill>
        <p:spPr bwMode="auto">
          <a:xfrm>
            <a:off x="1295400" y="4800600"/>
            <a:ext cx="1524000" cy="1245503"/>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4" cstate="print"/>
          <a:srcRect/>
          <a:stretch>
            <a:fillRect/>
          </a:stretch>
        </p:blipFill>
        <p:spPr>
          <a:xfrm>
            <a:off x="2895600" y="4800600"/>
            <a:ext cx="1447800" cy="1270593"/>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5" cstate="print"/>
          <a:srcRect/>
          <a:stretch>
            <a:fillRect/>
          </a:stretch>
        </p:blipFill>
        <p:spPr>
          <a:xfrm>
            <a:off x="4572000" y="4800600"/>
            <a:ext cx="1752600" cy="1233768"/>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1143000" y="76200"/>
            <a:ext cx="7498080" cy="914400"/>
          </a:xfrm>
        </p:spPr>
        <p:txBody>
          <a:bodyPr>
            <a:normAutofit/>
          </a:bodyPr>
          <a:lstStyle/>
          <a:p>
            <a:r>
              <a:rPr lang="en-US" sz="2800" b="1" dirty="0"/>
              <a:t>2.2 </a:t>
            </a:r>
            <a:r>
              <a:rPr lang="en-US" sz="2800" b="1" dirty="0" err="1"/>
              <a:t>Khó</a:t>
            </a:r>
            <a:r>
              <a:rPr lang="en-US" sz="2800" b="1" dirty="0"/>
              <a:t> </a:t>
            </a:r>
            <a:r>
              <a:rPr lang="en-US" sz="2800" b="1" dirty="0" err="1"/>
              <a:t>khăn</a:t>
            </a:r>
            <a:r>
              <a:rPr lang="en-US" sz="2800" b="1" dirty="0"/>
              <a:t> </a:t>
            </a:r>
            <a:r>
              <a:rPr lang="en-US" sz="1400" b="1" dirty="0"/>
              <a:t>(</a:t>
            </a:r>
            <a:r>
              <a:rPr lang="en-US" sz="1400" b="1" dirty="0" err="1"/>
              <a:t>tiếp</a:t>
            </a:r>
            <a:r>
              <a:rPr lang="en-US" sz="1400" b="1" dirty="0"/>
              <a:t> </a:t>
            </a:r>
            <a:r>
              <a:rPr lang="en-US" sz="1400" b="1" dirty="0" err="1"/>
              <a:t>theo</a:t>
            </a:r>
            <a:r>
              <a:rPr lang="en-US" sz="1400" b="1" dirty="0"/>
              <a:t>)</a:t>
            </a:r>
          </a:p>
        </p:txBody>
      </p:sp>
      <p:pic>
        <p:nvPicPr>
          <p:cNvPr id="30722" name="Picture 2" descr="Nhãn xanh Việt Nam - Xu thế mới trong phát triển kinh tế xanh - Tạp chí  điện tử Môi trường &amp; Cuộc sống"/>
          <p:cNvPicPr>
            <a:picLocks noChangeAspect="1" noChangeArrowheads="1"/>
          </p:cNvPicPr>
          <p:nvPr/>
        </p:nvPicPr>
        <p:blipFill>
          <a:blip r:embed="rId6"/>
          <a:srcRect/>
          <a:stretch>
            <a:fillRect/>
          </a:stretch>
        </p:blipFill>
        <p:spPr bwMode="auto">
          <a:xfrm>
            <a:off x="6324600" y="4724400"/>
            <a:ext cx="2210936" cy="1371600"/>
          </a:xfrm>
          <a:prstGeom prst="rect">
            <a:avLst/>
          </a:prstGeom>
          <a:noFill/>
        </p:spPr>
      </p:pic>
      <p:sp>
        <p:nvSpPr>
          <p:cNvPr id="12" name="Content Placeholder 11"/>
          <p:cNvSpPr>
            <a:spLocks noGrp="1"/>
          </p:cNvSpPr>
          <p:nvPr>
            <p:ph idx="1"/>
          </p:nvPr>
        </p:nvSpPr>
        <p:spPr>
          <a:xfrm>
            <a:off x="1066800" y="1066800"/>
            <a:ext cx="7848600" cy="3505200"/>
          </a:xfrm>
        </p:spPr>
        <p:txBody>
          <a:bodyPr>
            <a:noAutofit/>
          </a:bodyPr>
          <a:lstStyle/>
          <a:p>
            <a:pPr marL="57150" indent="0" algn="just">
              <a:buNone/>
            </a:pPr>
            <a:r>
              <a:rPr lang="en-US" sz="1500" dirty="0" err="1" smtClean="0">
                <a:latin typeface="+mj-lt"/>
                <a:cs typeface="Arial" pitchFamily="34" charset="0"/>
              </a:rPr>
              <a:t>Xu</a:t>
            </a:r>
            <a:r>
              <a:rPr lang="en-US" sz="1500" dirty="0" smtClean="0">
                <a:latin typeface="+mj-lt"/>
                <a:cs typeface="Arial" pitchFamily="34" charset="0"/>
              </a:rPr>
              <a:t> </a:t>
            </a:r>
            <a:r>
              <a:rPr lang="en-US" sz="1500" dirty="0" err="1" smtClean="0">
                <a:latin typeface="+mj-lt"/>
                <a:cs typeface="Arial" pitchFamily="34" charset="0"/>
              </a:rPr>
              <a:t>hướng</a:t>
            </a:r>
            <a:r>
              <a:rPr lang="en-US" sz="1500" dirty="0" smtClean="0">
                <a:latin typeface="+mj-lt"/>
                <a:cs typeface="Arial" pitchFamily="34" charset="0"/>
              </a:rPr>
              <a:t> </a:t>
            </a:r>
            <a:r>
              <a:rPr lang="en-US" sz="1500" dirty="0" err="1" smtClean="0">
                <a:latin typeface="+mj-lt"/>
                <a:cs typeface="Arial" pitchFamily="34" charset="0"/>
              </a:rPr>
              <a:t>khách</a:t>
            </a:r>
            <a:r>
              <a:rPr lang="en-US" sz="1500" dirty="0" smtClean="0">
                <a:latin typeface="+mj-lt"/>
                <a:cs typeface="Arial" pitchFamily="34" charset="0"/>
              </a:rPr>
              <a:t> </a:t>
            </a:r>
            <a:r>
              <a:rPr lang="en-US" sz="1500" dirty="0" err="1" smtClean="0">
                <a:latin typeface="+mj-lt"/>
                <a:cs typeface="Arial" pitchFamily="34" charset="0"/>
              </a:rPr>
              <a:t>hàng</a:t>
            </a:r>
            <a:r>
              <a:rPr lang="en-US" sz="1500" dirty="0" smtClean="0">
                <a:latin typeface="+mj-lt"/>
                <a:cs typeface="Arial" pitchFamily="34" charset="0"/>
              </a:rPr>
              <a:t> EU </a:t>
            </a:r>
            <a:r>
              <a:rPr lang="en-US" sz="1500" dirty="0" err="1" smtClean="0">
                <a:latin typeface="+mj-lt"/>
                <a:cs typeface="Arial" pitchFamily="34" charset="0"/>
              </a:rPr>
              <a:t>không</a:t>
            </a:r>
            <a:r>
              <a:rPr lang="en-US" sz="1500" dirty="0" smtClean="0">
                <a:latin typeface="+mj-lt"/>
                <a:cs typeface="Arial" pitchFamily="34" charset="0"/>
              </a:rPr>
              <a:t> </a:t>
            </a:r>
            <a:r>
              <a:rPr lang="en-US" sz="1500" dirty="0" err="1" smtClean="0">
                <a:latin typeface="+mj-lt"/>
                <a:cs typeface="Arial" pitchFamily="34" charset="0"/>
              </a:rPr>
              <a:t>chỉ</a:t>
            </a:r>
            <a:r>
              <a:rPr lang="en-US" sz="1500" dirty="0" smtClean="0">
                <a:latin typeface="+mj-lt"/>
                <a:cs typeface="Arial" pitchFamily="34" charset="0"/>
              </a:rPr>
              <a:t> </a:t>
            </a:r>
            <a:r>
              <a:rPr lang="en-US" sz="1500" dirty="0" err="1" smtClean="0">
                <a:latin typeface="+mj-lt"/>
                <a:cs typeface="Arial" pitchFamily="34" charset="0"/>
              </a:rPr>
              <a:t>chú</a:t>
            </a:r>
            <a:r>
              <a:rPr lang="en-US" sz="1500" dirty="0" smtClean="0">
                <a:latin typeface="+mj-lt"/>
                <a:cs typeface="Arial" pitchFamily="34" charset="0"/>
              </a:rPr>
              <a:t> </a:t>
            </a:r>
            <a:r>
              <a:rPr lang="en-US" sz="1500" dirty="0" err="1" smtClean="0">
                <a:latin typeface="+mj-lt"/>
                <a:cs typeface="Arial" pitchFamily="34" charset="0"/>
              </a:rPr>
              <a:t>trọng</a:t>
            </a:r>
            <a:r>
              <a:rPr lang="en-US" sz="1500" dirty="0" smtClean="0">
                <a:latin typeface="+mj-lt"/>
                <a:cs typeface="Arial" pitchFamily="34" charset="0"/>
              </a:rPr>
              <a:t> </a:t>
            </a:r>
            <a:r>
              <a:rPr lang="en-US" sz="1500" dirty="0" err="1" smtClean="0">
                <a:latin typeface="+mj-lt"/>
                <a:cs typeface="Arial" pitchFamily="34" charset="0"/>
              </a:rPr>
              <a:t>đến</a:t>
            </a:r>
            <a:r>
              <a:rPr lang="en-US" sz="1500" dirty="0" smtClean="0">
                <a:latin typeface="+mj-lt"/>
                <a:cs typeface="Arial" pitchFamily="34" charset="0"/>
              </a:rPr>
              <a:t> </a:t>
            </a:r>
            <a:r>
              <a:rPr lang="en-US" sz="1500" dirty="0" err="1" smtClean="0">
                <a:latin typeface="+mj-lt"/>
                <a:cs typeface="Arial" pitchFamily="34" charset="0"/>
              </a:rPr>
              <a:t>chất</a:t>
            </a:r>
            <a:r>
              <a:rPr lang="en-US" sz="1500" dirty="0" smtClean="0">
                <a:latin typeface="+mj-lt"/>
                <a:cs typeface="Arial" pitchFamily="34" charset="0"/>
              </a:rPr>
              <a:t> </a:t>
            </a:r>
            <a:r>
              <a:rPr lang="en-US" sz="1500" dirty="0" err="1" smtClean="0">
                <a:latin typeface="+mj-lt"/>
                <a:cs typeface="Arial" pitchFamily="34" charset="0"/>
              </a:rPr>
              <a:t>lượng</a:t>
            </a:r>
            <a:r>
              <a:rPr lang="en-US" sz="1500" dirty="0" smtClean="0">
                <a:latin typeface="+mj-lt"/>
                <a:cs typeface="Arial" pitchFamily="34" charset="0"/>
              </a:rPr>
              <a:t>, ATTP </a:t>
            </a:r>
            <a:r>
              <a:rPr lang="en-US" sz="1500" dirty="0" err="1" smtClean="0">
                <a:latin typeface="+mj-lt"/>
                <a:cs typeface="Arial" pitchFamily="34" charset="0"/>
              </a:rPr>
              <a:t>mà</a:t>
            </a:r>
            <a:r>
              <a:rPr lang="en-US" sz="1500" dirty="0" smtClean="0">
                <a:latin typeface="+mj-lt"/>
                <a:cs typeface="Arial" pitchFamily="34" charset="0"/>
              </a:rPr>
              <a:t> </a:t>
            </a:r>
            <a:r>
              <a:rPr lang="en-US" sz="1500" dirty="0" err="1" smtClean="0">
                <a:latin typeface="+mj-lt"/>
                <a:cs typeface="Arial" pitchFamily="34" charset="0"/>
              </a:rPr>
              <a:t>còn</a:t>
            </a:r>
            <a:r>
              <a:rPr lang="en-US" sz="1500" dirty="0" smtClean="0">
                <a:latin typeface="+mj-lt"/>
                <a:cs typeface="Arial" pitchFamily="34" charset="0"/>
              </a:rPr>
              <a:t> </a:t>
            </a:r>
            <a:r>
              <a:rPr lang="en-US" sz="1500" dirty="0" err="1" smtClean="0">
                <a:latin typeface="+mj-lt"/>
                <a:cs typeface="Arial" pitchFamily="34" charset="0"/>
              </a:rPr>
              <a:t>quan</a:t>
            </a:r>
            <a:r>
              <a:rPr lang="en-US" sz="1500" dirty="0" smtClean="0">
                <a:latin typeface="+mj-lt"/>
                <a:cs typeface="Arial" pitchFamily="34" charset="0"/>
              </a:rPr>
              <a:t> </a:t>
            </a:r>
            <a:r>
              <a:rPr lang="en-US" sz="1500" dirty="0" err="1" smtClean="0">
                <a:latin typeface="+mj-lt"/>
                <a:cs typeface="Arial" pitchFamily="34" charset="0"/>
              </a:rPr>
              <a:t>tâm</a:t>
            </a:r>
            <a:r>
              <a:rPr lang="en-US" sz="1500" dirty="0" smtClean="0">
                <a:latin typeface="+mj-lt"/>
                <a:cs typeface="Arial" pitchFamily="34" charset="0"/>
              </a:rPr>
              <a:t> </a:t>
            </a:r>
            <a:r>
              <a:rPr lang="en-US" sz="1500" dirty="0" err="1" smtClean="0">
                <a:latin typeface="+mj-lt"/>
                <a:cs typeface="Arial" pitchFamily="34" charset="0"/>
              </a:rPr>
              <a:t>đến</a:t>
            </a:r>
            <a:r>
              <a:rPr lang="en-US" sz="1500" dirty="0" smtClean="0">
                <a:latin typeface="+mj-lt"/>
                <a:cs typeface="Arial" pitchFamily="34" charset="0"/>
              </a:rPr>
              <a:t> </a:t>
            </a:r>
            <a:r>
              <a:rPr lang="en-US" sz="1500" b="1" dirty="0" err="1" smtClean="0">
                <a:latin typeface="+mj-lt"/>
                <a:cs typeface="Arial" pitchFamily="34" charset="0"/>
              </a:rPr>
              <a:t>sản</a:t>
            </a:r>
            <a:r>
              <a:rPr lang="en-US" sz="1500" b="1" dirty="0" smtClean="0">
                <a:latin typeface="+mj-lt"/>
                <a:cs typeface="Arial" pitchFamily="34" charset="0"/>
              </a:rPr>
              <a:t> </a:t>
            </a:r>
            <a:r>
              <a:rPr lang="en-US" sz="1500" b="1" dirty="0" err="1" smtClean="0">
                <a:latin typeface="+mj-lt"/>
                <a:cs typeface="Arial" pitchFamily="34" charset="0"/>
              </a:rPr>
              <a:t>phẩm</a:t>
            </a:r>
            <a:r>
              <a:rPr lang="en-US" sz="1500" b="1" dirty="0" smtClean="0">
                <a:latin typeface="+mj-lt"/>
                <a:cs typeface="Arial" pitchFamily="34" charset="0"/>
              </a:rPr>
              <a:t> </a:t>
            </a:r>
            <a:r>
              <a:rPr lang="en-US" sz="1500" b="1" dirty="0" err="1" smtClean="0">
                <a:latin typeface="+mj-lt"/>
                <a:cs typeface="Arial" pitchFamily="34" charset="0"/>
              </a:rPr>
              <a:t>đó</a:t>
            </a:r>
            <a:r>
              <a:rPr lang="en-US" sz="1500" b="1" dirty="0" smtClean="0">
                <a:latin typeface="+mj-lt"/>
                <a:cs typeface="Arial" pitchFamily="34" charset="0"/>
              </a:rPr>
              <a:t> </a:t>
            </a:r>
            <a:r>
              <a:rPr lang="en-US" sz="1500" b="1" dirty="0" err="1" smtClean="0">
                <a:latin typeface="+mj-lt"/>
                <a:cs typeface="Arial" pitchFamily="34" charset="0"/>
              </a:rPr>
              <a:t>được</a:t>
            </a:r>
            <a:r>
              <a:rPr lang="en-US" sz="1500" b="1" dirty="0" smtClean="0">
                <a:latin typeface="+mj-lt"/>
                <a:cs typeface="Arial" pitchFamily="34" charset="0"/>
              </a:rPr>
              <a:t> </a:t>
            </a:r>
            <a:r>
              <a:rPr lang="en-US" sz="1500" b="1" dirty="0" err="1" smtClean="0">
                <a:latin typeface="+mj-lt"/>
                <a:cs typeface="Arial" pitchFamily="34" charset="0"/>
              </a:rPr>
              <a:t>sản</a:t>
            </a:r>
            <a:r>
              <a:rPr lang="en-US" sz="1500" b="1" dirty="0" smtClean="0">
                <a:latin typeface="+mj-lt"/>
                <a:cs typeface="Arial" pitchFamily="34" charset="0"/>
              </a:rPr>
              <a:t> </a:t>
            </a:r>
            <a:r>
              <a:rPr lang="en-US" sz="1500" b="1" dirty="0" err="1" smtClean="0">
                <a:latin typeface="+mj-lt"/>
                <a:cs typeface="Arial" pitchFamily="34" charset="0"/>
              </a:rPr>
              <a:t>xuất</a:t>
            </a:r>
            <a:r>
              <a:rPr lang="en-US" sz="1500" b="1" dirty="0" smtClean="0">
                <a:latin typeface="+mj-lt"/>
                <a:cs typeface="Arial" pitchFamily="34" charset="0"/>
              </a:rPr>
              <a:t> </a:t>
            </a:r>
            <a:r>
              <a:rPr lang="en-US" sz="1500" b="1" dirty="0" err="1" smtClean="0">
                <a:latin typeface="+mj-lt"/>
                <a:cs typeface="Arial" pitchFamily="34" charset="0"/>
              </a:rPr>
              <a:t>như</a:t>
            </a:r>
            <a:r>
              <a:rPr lang="en-US" sz="1500" b="1" dirty="0" smtClean="0">
                <a:latin typeface="+mj-lt"/>
                <a:cs typeface="Arial" pitchFamily="34" charset="0"/>
              </a:rPr>
              <a:t> </a:t>
            </a:r>
            <a:r>
              <a:rPr lang="en-US" sz="1500" b="1" dirty="0" err="1" smtClean="0">
                <a:latin typeface="+mj-lt"/>
                <a:cs typeface="Arial" pitchFamily="34" charset="0"/>
              </a:rPr>
              <a:t>thế</a:t>
            </a:r>
            <a:r>
              <a:rPr lang="en-US" sz="1500" b="1" dirty="0" smtClean="0">
                <a:latin typeface="+mj-lt"/>
                <a:cs typeface="Arial" pitchFamily="34" charset="0"/>
              </a:rPr>
              <a:t> </a:t>
            </a:r>
            <a:r>
              <a:rPr lang="en-US" sz="1500" b="1" dirty="0" err="1" smtClean="0">
                <a:latin typeface="+mj-lt"/>
                <a:cs typeface="Arial" pitchFamily="34" charset="0"/>
              </a:rPr>
              <a:t>nào</a:t>
            </a:r>
            <a:r>
              <a:rPr lang="en-US" sz="1500" dirty="0" smtClean="0">
                <a:latin typeface="+mj-lt"/>
                <a:cs typeface="Arial" pitchFamily="34" charset="0"/>
              </a:rPr>
              <a:t>, </a:t>
            </a:r>
            <a:r>
              <a:rPr lang="en-US" sz="1500" dirty="0" err="1" smtClean="0">
                <a:latin typeface="+mj-lt"/>
                <a:cs typeface="Arial" pitchFamily="34" charset="0"/>
              </a:rPr>
              <a:t>có</a:t>
            </a:r>
            <a:r>
              <a:rPr lang="en-US" sz="1500" dirty="0" smtClean="0">
                <a:latin typeface="+mj-lt"/>
                <a:cs typeface="Arial" pitchFamily="34" charset="0"/>
              </a:rPr>
              <a:t> </a:t>
            </a:r>
            <a:r>
              <a:rPr lang="en-US" sz="1500" dirty="0" err="1" smtClean="0">
                <a:latin typeface="+mj-lt"/>
                <a:cs typeface="Arial" pitchFamily="34" charset="0"/>
              </a:rPr>
              <a:t>bảo</a:t>
            </a:r>
            <a:r>
              <a:rPr lang="en-US" sz="1500" dirty="0" smtClean="0">
                <a:latin typeface="+mj-lt"/>
                <a:cs typeface="Arial" pitchFamily="34" charset="0"/>
              </a:rPr>
              <a:t> </a:t>
            </a:r>
            <a:r>
              <a:rPr lang="en-US" sz="1500" dirty="0" err="1" smtClean="0">
                <a:latin typeface="+mj-lt"/>
                <a:cs typeface="Arial" pitchFamily="34" charset="0"/>
              </a:rPr>
              <a:t>vệ</a:t>
            </a:r>
            <a:r>
              <a:rPr lang="en-US" sz="1500" dirty="0" smtClean="0">
                <a:latin typeface="+mj-lt"/>
                <a:cs typeface="Arial" pitchFamily="34" charset="0"/>
              </a:rPr>
              <a:t> </a:t>
            </a:r>
            <a:r>
              <a:rPr lang="en-US" sz="1500" dirty="0" err="1" smtClean="0">
                <a:latin typeface="+mj-lt"/>
                <a:cs typeface="Arial" pitchFamily="34" charset="0"/>
              </a:rPr>
              <a:t>môi</a:t>
            </a:r>
            <a:r>
              <a:rPr lang="en-US" sz="1500" dirty="0" smtClean="0">
                <a:latin typeface="+mj-lt"/>
                <a:cs typeface="Arial" pitchFamily="34" charset="0"/>
              </a:rPr>
              <a:t> </a:t>
            </a:r>
            <a:r>
              <a:rPr lang="en-US" sz="1500" dirty="0" err="1" smtClean="0">
                <a:latin typeface="+mj-lt"/>
                <a:cs typeface="Arial" pitchFamily="34" charset="0"/>
              </a:rPr>
              <a:t>trường</a:t>
            </a:r>
            <a:r>
              <a:rPr lang="en-US" sz="1500" dirty="0" smtClean="0">
                <a:latin typeface="+mj-lt"/>
                <a:cs typeface="Arial" pitchFamily="34" charset="0"/>
              </a:rPr>
              <a:t>? </a:t>
            </a:r>
            <a:r>
              <a:rPr lang="en-US" sz="1500" dirty="0" err="1" smtClean="0">
                <a:latin typeface="+mj-lt"/>
                <a:cs typeface="Arial" pitchFamily="34" charset="0"/>
              </a:rPr>
              <a:t>có</a:t>
            </a:r>
            <a:r>
              <a:rPr lang="en-US" sz="1500" dirty="0" smtClean="0">
                <a:latin typeface="+mj-lt"/>
                <a:cs typeface="Arial" pitchFamily="34" charset="0"/>
              </a:rPr>
              <a:t> </a:t>
            </a:r>
            <a:r>
              <a:rPr lang="en-US" sz="1500" dirty="0" err="1" smtClean="0">
                <a:latin typeface="+mj-lt"/>
                <a:cs typeface="Arial" pitchFamily="34" charset="0"/>
              </a:rPr>
              <a:t>bảo</a:t>
            </a:r>
            <a:r>
              <a:rPr lang="en-US" sz="1500" dirty="0" smtClean="0">
                <a:latin typeface="+mj-lt"/>
                <a:cs typeface="Arial" pitchFamily="34" charset="0"/>
              </a:rPr>
              <a:t> </a:t>
            </a:r>
            <a:r>
              <a:rPr lang="en-US" sz="1500" dirty="0" err="1" smtClean="0">
                <a:latin typeface="+mj-lt"/>
                <a:cs typeface="Arial" pitchFamily="34" charset="0"/>
              </a:rPr>
              <a:t>đảm</a:t>
            </a:r>
            <a:r>
              <a:rPr lang="en-US" sz="1500" dirty="0" smtClean="0">
                <a:latin typeface="+mj-lt"/>
                <a:cs typeface="Arial" pitchFamily="34" charset="0"/>
              </a:rPr>
              <a:t> </a:t>
            </a:r>
            <a:r>
              <a:rPr lang="en-US" sz="1500" dirty="0" err="1" smtClean="0">
                <a:latin typeface="+mj-lt"/>
                <a:cs typeface="Arial" pitchFamily="34" charset="0"/>
              </a:rPr>
              <a:t>công</a:t>
            </a:r>
            <a:r>
              <a:rPr lang="en-US" sz="1500" dirty="0" smtClean="0">
                <a:latin typeface="+mj-lt"/>
                <a:cs typeface="Arial" pitchFamily="34" charset="0"/>
              </a:rPr>
              <a:t> </a:t>
            </a:r>
            <a:r>
              <a:rPr lang="en-US" sz="1500" dirty="0" err="1" smtClean="0">
                <a:latin typeface="+mj-lt"/>
                <a:cs typeface="Arial" pitchFamily="34" charset="0"/>
              </a:rPr>
              <a:t>bằng</a:t>
            </a:r>
            <a:r>
              <a:rPr lang="en-US" sz="1500" dirty="0" smtClean="0">
                <a:latin typeface="+mj-lt"/>
                <a:cs typeface="Arial" pitchFamily="34" charset="0"/>
              </a:rPr>
              <a:t>, </a:t>
            </a:r>
            <a:r>
              <a:rPr lang="en-US" sz="1500" dirty="0" err="1" smtClean="0">
                <a:latin typeface="+mj-lt"/>
                <a:cs typeface="Arial" pitchFamily="34" charset="0"/>
              </a:rPr>
              <a:t>sức</a:t>
            </a:r>
            <a:r>
              <a:rPr lang="en-US" sz="1500" dirty="0" smtClean="0">
                <a:latin typeface="+mj-lt"/>
                <a:cs typeface="Arial" pitchFamily="34" charset="0"/>
              </a:rPr>
              <a:t> </a:t>
            </a:r>
            <a:r>
              <a:rPr lang="en-US" sz="1500" dirty="0" err="1" smtClean="0">
                <a:latin typeface="+mj-lt"/>
                <a:cs typeface="Arial" pitchFamily="34" charset="0"/>
              </a:rPr>
              <a:t>khỏe</a:t>
            </a:r>
            <a:r>
              <a:rPr lang="en-US" sz="1500" dirty="0" smtClean="0">
                <a:latin typeface="+mj-lt"/>
                <a:cs typeface="Arial" pitchFamily="34" charset="0"/>
              </a:rPr>
              <a:t> </a:t>
            </a:r>
            <a:r>
              <a:rPr lang="en-US" sz="1500" dirty="0" err="1" smtClean="0">
                <a:latin typeface="+mj-lt"/>
                <a:cs typeface="Arial" pitchFamily="34" charset="0"/>
              </a:rPr>
              <a:t>cho</a:t>
            </a:r>
            <a:r>
              <a:rPr lang="en-US" sz="1500" dirty="0" smtClean="0">
                <a:latin typeface="+mj-lt"/>
                <a:cs typeface="Arial" pitchFamily="34" charset="0"/>
              </a:rPr>
              <a:t> </a:t>
            </a:r>
            <a:r>
              <a:rPr lang="en-US" sz="1500" dirty="0" err="1" smtClean="0">
                <a:latin typeface="+mj-lt"/>
                <a:cs typeface="Arial" pitchFamily="34" charset="0"/>
              </a:rPr>
              <a:t>người</a:t>
            </a:r>
            <a:r>
              <a:rPr lang="en-US" sz="1500" dirty="0" smtClean="0">
                <a:latin typeface="+mj-lt"/>
                <a:cs typeface="Arial" pitchFamily="34" charset="0"/>
              </a:rPr>
              <a:t> </a:t>
            </a:r>
            <a:r>
              <a:rPr lang="en-US" sz="1500" dirty="0" err="1" smtClean="0">
                <a:latin typeface="+mj-lt"/>
                <a:cs typeface="Arial" pitchFamily="34" charset="0"/>
              </a:rPr>
              <a:t>lao</a:t>
            </a:r>
            <a:r>
              <a:rPr lang="en-US" sz="1500" dirty="0" smtClean="0">
                <a:latin typeface="+mj-lt"/>
                <a:cs typeface="Arial" pitchFamily="34" charset="0"/>
              </a:rPr>
              <a:t> </a:t>
            </a:r>
            <a:r>
              <a:rPr lang="en-US" sz="1500" dirty="0" err="1" smtClean="0">
                <a:latin typeface="+mj-lt"/>
                <a:cs typeface="Arial" pitchFamily="34" charset="0"/>
              </a:rPr>
              <a:t>động</a:t>
            </a:r>
            <a:r>
              <a:rPr lang="en-US" sz="1500" dirty="0" smtClean="0">
                <a:latin typeface="+mj-lt"/>
                <a:cs typeface="Arial" pitchFamily="34" charset="0"/>
              </a:rPr>
              <a:t>? </a:t>
            </a:r>
            <a:r>
              <a:rPr lang="en-US" sz="1500" dirty="0" err="1" smtClean="0">
                <a:latin typeface="+mj-lt"/>
                <a:cs typeface="Arial" pitchFamily="34" charset="0"/>
              </a:rPr>
              <a:t>có</a:t>
            </a:r>
            <a:r>
              <a:rPr lang="en-US" sz="1500" dirty="0" smtClean="0">
                <a:latin typeface="+mj-lt"/>
                <a:cs typeface="Arial" pitchFamily="34" charset="0"/>
              </a:rPr>
              <a:t> </a:t>
            </a:r>
            <a:r>
              <a:rPr lang="en-US" sz="1500" dirty="0" err="1" smtClean="0">
                <a:latin typeface="+mj-lt"/>
                <a:cs typeface="Arial" pitchFamily="34" charset="0"/>
              </a:rPr>
              <a:t>sử</a:t>
            </a:r>
            <a:r>
              <a:rPr lang="en-US" sz="1500" dirty="0" smtClean="0">
                <a:latin typeface="+mj-lt"/>
                <a:cs typeface="Arial" pitchFamily="34" charset="0"/>
              </a:rPr>
              <a:t> </a:t>
            </a:r>
            <a:r>
              <a:rPr lang="en-US" sz="1500" dirty="0" err="1" smtClean="0">
                <a:latin typeface="+mj-lt"/>
                <a:cs typeface="Arial" pitchFamily="34" charset="0"/>
              </a:rPr>
              <a:t>dụng</a:t>
            </a:r>
            <a:r>
              <a:rPr lang="en-US" sz="1500" dirty="0" smtClean="0">
                <a:latin typeface="+mj-lt"/>
                <a:cs typeface="Arial" pitchFamily="34" charset="0"/>
              </a:rPr>
              <a:t> </a:t>
            </a:r>
            <a:r>
              <a:rPr lang="en-US" sz="1500" dirty="0" err="1" smtClean="0">
                <a:latin typeface="+mj-lt"/>
                <a:cs typeface="Arial" pitchFamily="34" charset="0"/>
              </a:rPr>
              <a:t>lao</a:t>
            </a:r>
            <a:r>
              <a:rPr lang="en-US" sz="1500" dirty="0" smtClean="0">
                <a:latin typeface="+mj-lt"/>
                <a:cs typeface="Arial" pitchFamily="34" charset="0"/>
              </a:rPr>
              <a:t> </a:t>
            </a:r>
            <a:r>
              <a:rPr lang="en-US" sz="1500" dirty="0" err="1" smtClean="0">
                <a:latin typeface="+mj-lt"/>
                <a:cs typeface="Arial" pitchFamily="34" charset="0"/>
              </a:rPr>
              <a:t>động</a:t>
            </a:r>
            <a:r>
              <a:rPr lang="en-US" sz="1500" dirty="0" smtClean="0">
                <a:latin typeface="+mj-lt"/>
                <a:cs typeface="Arial" pitchFamily="34" charset="0"/>
              </a:rPr>
              <a:t> </a:t>
            </a:r>
            <a:r>
              <a:rPr lang="en-US" sz="1500" dirty="0" err="1" smtClean="0">
                <a:latin typeface="+mj-lt"/>
                <a:cs typeface="Arial" pitchFamily="34" charset="0"/>
              </a:rPr>
              <a:t>trẻ</a:t>
            </a:r>
            <a:r>
              <a:rPr lang="en-US" sz="1500" dirty="0" smtClean="0">
                <a:latin typeface="+mj-lt"/>
                <a:cs typeface="Arial" pitchFamily="34" charset="0"/>
              </a:rPr>
              <a:t> </a:t>
            </a:r>
            <a:r>
              <a:rPr lang="en-US" sz="1500" dirty="0" err="1" smtClean="0">
                <a:latin typeface="+mj-lt"/>
                <a:cs typeface="Arial" pitchFamily="34" charset="0"/>
              </a:rPr>
              <a:t>em</a:t>
            </a:r>
            <a:r>
              <a:rPr lang="en-US" sz="1500" dirty="0" smtClean="0">
                <a:latin typeface="+mj-lt"/>
                <a:cs typeface="Arial" pitchFamily="34" charset="0"/>
              </a:rPr>
              <a:t>?... </a:t>
            </a:r>
            <a:r>
              <a:rPr lang="en-US" sz="1500" dirty="0" err="1" smtClean="0">
                <a:latin typeface="+mj-lt"/>
                <a:cs typeface="Arial" pitchFamily="34" charset="0"/>
              </a:rPr>
              <a:t>Nên</a:t>
            </a:r>
            <a:r>
              <a:rPr lang="en-US" sz="1500" dirty="0" smtClean="0">
                <a:latin typeface="+mj-lt"/>
                <a:cs typeface="Arial" pitchFamily="34" charset="0"/>
              </a:rPr>
              <a:t> </a:t>
            </a:r>
            <a:r>
              <a:rPr lang="en-US" sz="1500" dirty="0" err="1" smtClean="0">
                <a:latin typeface="+mj-lt"/>
                <a:cs typeface="Arial" pitchFamily="34" charset="0"/>
              </a:rPr>
              <a:t>ngoài</a:t>
            </a:r>
            <a:r>
              <a:rPr lang="en-US" sz="1500" dirty="0" smtClean="0">
                <a:latin typeface="+mj-lt"/>
                <a:cs typeface="Arial" pitchFamily="34" charset="0"/>
              </a:rPr>
              <a:t> </a:t>
            </a:r>
            <a:r>
              <a:rPr lang="en-US" sz="1500" dirty="0" err="1" smtClean="0">
                <a:latin typeface="+mj-lt"/>
                <a:cs typeface="Arial" pitchFamily="34" charset="0"/>
              </a:rPr>
              <a:t>các</a:t>
            </a:r>
            <a:r>
              <a:rPr lang="en-US" sz="1500" dirty="0" smtClean="0">
                <a:latin typeface="+mj-lt"/>
                <a:cs typeface="Arial" pitchFamily="34" charset="0"/>
              </a:rPr>
              <a:t> </a:t>
            </a:r>
            <a:r>
              <a:rPr lang="en-US" sz="1500" dirty="0" err="1" smtClean="0">
                <a:latin typeface="+mj-lt"/>
                <a:cs typeface="Arial" pitchFamily="34" charset="0"/>
              </a:rPr>
              <a:t>quy</a:t>
            </a:r>
            <a:r>
              <a:rPr lang="en-US" sz="1500" dirty="0" smtClean="0">
                <a:latin typeface="+mj-lt"/>
                <a:cs typeface="Arial" pitchFamily="34" charset="0"/>
              </a:rPr>
              <a:t> </a:t>
            </a:r>
            <a:r>
              <a:rPr lang="en-US" sz="1500" dirty="0" err="1" smtClean="0">
                <a:latin typeface="+mj-lt"/>
                <a:cs typeface="Arial" pitchFamily="34" charset="0"/>
              </a:rPr>
              <a:t>định</a:t>
            </a:r>
            <a:r>
              <a:rPr lang="en-US" sz="1500" dirty="0" smtClean="0">
                <a:latin typeface="+mj-lt"/>
                <a:cs typeface="Arial" pitchFamily="34" charset="0"/>
              </a:rPr>
              <a:t> </a:t>
            </a:r>
            <a:r>
              <a:rPr lang="en-US" sz="1500" dirty="0" err="1" smtClean="0">
                <a:latin typeface="+mj-lt"/>
                <a:cs typeface="Arial" pitchFamily="34" charset="0"/>
              </a:rPr>
              <a:t>bắt</a:t>
            </a:r>
            <a:r>
              <a:rPr lang="en-US" sz="1500" dirty="0" smtClean="0">
                <a:latin typeface="+mj-lt"/>
                <a:cs typeface="Arial" pitchFamily="34" charset="0"/>
              </a:rPr>
              <a:t> </a:t>
            </a:r>
            <a:r>
              <a:rPr lang="en-US" sz="1500" dirty="0" err="1" smtClean="0">
                <a:latin typeface="+mj-lt"/>
                <a:cs typeface="Arial" pitchFamily="34" charset="0"/>
              </a:rPr>
              <a:t>buộc</a:t>
            </a:r>
            <a:r>
              <a:rPr lang="en-US" sz="1500" dirty="0" smtClean="0">
                <a:latin typeface="+mj-lt"/>
                <a:cs typeface="Arial" pitchFamily="34" charset="0"/>
              </a:rPr>
              <a:t> do EC ban </a:t>
            </a:r>
            <a:r>
              <a:rPr lang="en-US" sz="1500" dirty="0" err="1" smtClean="0">
                <a:latin typeface="+mj-lt"/>
                <a:cs typeface="Arial" pitchFamily="34" charset="0"/>
              </a:rPr>
              <a:t>hành</a:t>
            </a:r>
            <a:r>
              <a:rPr lang="en-US" sz="1500" dirty="0" smtClean="0">
                <a:latin typeface="+mj-lt"/>
                <a:cs typeface="Arial" pitchFamily="34" charset="0"/>
              </a:rPr>
              <a:t>, </a:t>
            </a:r>
            <a:r>
              <a:rPr lang="en-US" sz="1500" dirty="0" err="1" smtClean="0">
                <a:latin typeface="+mj-lt"/>
                <a:cs typeface="Arial" pitchFamily="34" charset="0"/>
              </a:rPr>
              <a:t>nhiều</a:t>
            </a:r>
            <a:r>
              <a:rPr lang="en-US" sz="1500" dirty="0" smtClean="0">
                <a:latin typeface="+mj-lt"/>
                <a:cs typeface="Arial" pitchFamily="34" charset="0"/>
              </a:rPr>
              <a:t> </a:t>
            </a:r>
            <a:r>
              <a:rPr lang="en-US" sz="1500" dirty="0" err="1" smtClean="0">
                <a:latin typeface="+mj-lt"/>
                <a:cs typeface="Arial" pitchFamily="34" charset="0"/>
              </a:rPr>
              <a:t>khách</a:t>
            </a:r>
            <a:r>
              <a:rPr lang="en-US" sz="1500" dirty="0" smtClean="0">
                <a:latin typeface="+mj-lt"/>
                <a:cs typeface="Arial" pitchFamily="34" charset="0"/>
              </a:rPr>
              <a:t> </a:t>
            </a:r>
            <a:r>
              <a:rPr lang="en-US" sz="1500" dirty="0" err="1" smtClean="0">
                <a:latin typeface="+mj-lt"/>
                <a:cs typeface="Arial" pitchFamily="34" charset="0"/>
              </a:rPr>
              <a:t>hàng</a:t>
            </a:r>
            <a:r>
              <a:rPr lang="en-US" sz="1500" dirty="0" smtClean="0">
                <a:latin typeface="+mj-lt"/>
                <a:cs typeface="Arial" pitchFamily="34" charset="0"/>
              </a:rPr>
              <a:t> EU </a:t>
            </a:r>
            <a:r>
              <a:rPr lang="en-US" sz="1500" dirty="0" err="1" smtClean="0">
                <a:latin typeface="+mj-lt"/>
                <a:cs typeface="Arial" pitchFamily="34" charset="0"/>
              </a:rPr>
              <a:t>còn</a:t>
            </a:r>
            <a:r>
              <a:rPr lang="en-US" sz="1500" dirty="0" smtClean="0">
                <a:latin typeface="+mj-lt"/>
                <a:cs typeface="Arial" pitchFamily="34" charset="0"/>
              </a:rPr>
              <a:t> </a:t>
            </a:r>
            <a:r>
              <a:rPr lang="en-US" sz="1500" dirty="0" err="1" smtClean="0">
                <a:latin typeface="+mj-lt"/>
                <a:cs typeface="Arial" pitchFamily="34" charset="0"/>
              </a:rPr>
              <a:t>yêu</a:t>
            </a:r>
            <a:r>
              <a:rPr lang="en-US" sz="1500" dirty="0" smtClean="0">
                <a:latin typeface="+mj-lt"/>
                <a:cs typeface="Arial" pitchFamily="34" charset="0"/>
              </a:rPr>
              <a:t> </a:t>
            </a:r>
            <a:r>
              <a:rPr lang="en-US" sz="1500" dirty="0" err="1" smtClean="0">
                <a:latin typeface="+mj-lt"/>
                <a:cs typeface="Arial" pitchFamily="34" charset="0"/>
              </a:rPr>
              <a:t>cầu</a:t>
            </a:r>
            <a:r>
              <a:rPr lang="en-US" sz="1500" dirty="0" smtClean="0">
                <a:latin typeface="+mj-lt"/>
                <a:cs typeface="Arial" pitchFamily="34" charset="0"/>
              </a:rPr>
              <a:t> </a:t>
            </a:r>
            <a:r>
              <a:rPr lang="en-US" sz="1500" dirty="0" err="1" smtClean="0">
                <a:latin typeface="+mj-lt"/>
                <a:cs typeface="Arial" pitchFamily="34" charset="0"/>
              </a:rPr>
              <a:t>sản</a:t>
            </a:r>
            <a:r>
              <a:rPr lang="en-US" sz="1500" dirty="0" smtClean="0">
                <a:latin typeface="+mj-lt"/>
                <a:cs typeface="Arial" pitchFamily="34" charset="0"/>
              </a:rPr>
              <a:t> </a:t>
            </a:r>
            <a:r>
              <a:rPr lang="en-US" sz="1500" dirty="0" err="1" smtClean="0">
                <a:latin typeface="+mj-lt"/>
                <a:cs typeface="Arial" pitchFamily="34" charset="0"/>
              </a:rPr>
              <a:t>phẩm</a:t>
            </a:r>
            <a:r>
              <a:rPr lang="en-US" sz="1500" dirty="0" smtClean="0">
                <a:latin typeface="+mj-lt"/>
                <a:cs typeface="Arial" pitchFamily="34" charset="0"/>
              </a:rPr>
              <a:t> </a:t>
            </a:r>
            <a:r>
              <a:rPr lang="en-US" sz="1500" dirty="0" err="1" smtClean="0">
                <a:latin typeface="+mj-lt"/>
                <a:cs typeface="Arial" pitchFamily="34" charset="0"/>
              </a:rPr>
              <a:t>được</a:t>
            </a:r>
            <a:r>
              <a:rPr lang="en-US" sz="1500" dirty="0" smtClean="0">
                <a:latin typeface="+mj-lt"/>
                <a:cs typeface="Arial" pitchFamily="34" charset="0"/>
              </a:rPr>
              <a:t> </a:t>
            </a:r>
            <a:r>
              <a:rPr lang="en-US" sz="1500" dirty="0" err="1" smtClean="0">
                <a:latin typeface="+mj-lt"/>
                <a:cs typeface="Arial" pitchFamily="34" charset="0"/>
              </a:rPr>
              <a:t>chứng</a:t>
            </a:r>
            <a:r>
              <a:rPr lang="en-US" sz="1500" dirty="0" smtClean="0">
                <a:latin typeface="+mj-lt"/>
                <a:cs typeface="Arial" pitchFamily="34" charset="0"/>
              </a:rPr>
              <a:t> </a:t>
            </a:r>
            <a:r>
              <a:rPr lang="en-US" sz="1500" dirty="0" err="1" smtClean="0">
                <a:latin typeface="+mj-lt"/>
                <a:cs typeface="Arial" pitchFamily="34" charset="0"/>
              </a:rPr>
              <a:t>nhận</a:t>
            </a:r>
            <a:r>
              <a:rPr lang="en-US" sz="1500" dirty="0" smtClean="0">
                <a:latin typeface="+mj-lt"/>
                <a:cs typeface="Arial" pitchFamily="34" charset="0"/>
              </a:rPr>
              <a:t> </a:t>
            </a:r>
            <a:r>
              <a:rPr lang="en-US" sz="1500" dirty="0" err="1" smtClean="0">
                <a:latin typeface="+mj-lt"/>
                <a:cs typeface="Arial" pitchFamily="34" charset="0"/>
              </a:rPr>
              <a:t>các</a:t>
            </a:r>
            <a:r>
              <a:rPr lang="en-US" sz="1500" dirty="0" smtClean="0">
                <a:latin typeface="+mj-lt"/>
                <a:cs typeface="Arial" pitchFamily="34" charset="0"/>
              </a:rPr>
              <a:t> </a:t>
            </a:r>
            <a:r>
              <a:rPr lang="en-US" sz="1500" dirty="0" err="1" smtClean="0">
                <a:latin typeface="+mj-lt"/>
                <a:cs typeface="Arial" pitchFamily="34" charset="0"/>
              </a:rPr>
              <a:t>tiêu</a:t>
            </a:r>
            <a:r>
              <a:rPr lang="en-US" sz="1500" dirty="0" smtClean="0">
                <a:latin typeface="+mj-lt"/>
                <a:cs typeface="Arial" pitchFamily="34" charset="0"/>
              </a:rPr>
              <a:t> </a:t>
            </a:r>
            <a:r>
              <a:rPr lang="en-US" sz="1500" dirty="0" err="1" smtClean="0">
                <a:latin typeface="+mj-lt"/>
                <a:cs typeface="Arial" pitchFamily="34" charset="0"/>
              </a:rPr>
              <a:t>chuẩn</a:t>
            </a:r>
            <a:r>
              <a:rPr lang="en-US" sz="1500" dirty="0" smtClean="0">
                <a:latin typeface="+mj-lt"/>
                <a:cs typeface="Arial" pitchFamily="34" charset="0"/>
              </a:rPr>
              <a:t> </a:t>
            </a:r>
            <a:r>
              <a:rPr lang="en-US" sz="1500" dirty="0" err="1" smtClean="0">
                <a:latin typeface="+mj-lt"/>
                <a:cs typeface="Arial" pitchFamily="34" charset="0"/>
              </a:rPr>
              <a:t>sản</a:t>
            </a:r>
            <a:r>
              <a:rPr lang="en-US" sz="1500" dirty="0" smtClean="0">
                <a:latin typeface="+mj-lt"/>
                <a:cs typeface="Arial" pitchFamily="34" charset="0"/>
              </a:rPr>
              <a:t> </a:t>
            </a:r>
            <a:r>
              <a:rPr lang="en-US" sz="1500" dirty="0" err="1" smtClean="0">
                <a:latin typeface="+mj-lt"/>
                <a:cs typeface="Arial" pitchFamily="34" charset="0"/>
              </a:rPr>
              <a:t>xuất</a:t>
            </a:r>
            <a:r>
              <a:rPr lang="en-US" sz="1500" dirty="0" smtClean="0">
                <a:latin typeface="+mj-lt"/>
                <a:cs typeface="Arial" pitchFamily="34" charset="0"/>
              </a:rPr>
              <a:t> </a:t>
            </a:r>
            <a:r>
              <a:rPr lang="en-US" sz="1500" dirty="0" err="1" smtClean="0">
                <a:latin typeface="+mj-lt"/>
                <a:cs typeface="Arial" pitchFamily="34" charset="0"/>
              </a:rPr>
              <a:t>bền</a:t>
            </a:r>
            <a:r>
              <a:rPr lang="en-US" sz="1500" dirty="0" smtClean="0">
                <a:latin typeface="+mj-lt"/>
                <a:cs typeface="Arial" pitchFamily="34" charset="0"/>
              </a:rPr>
              <a:t> </a:t>
            </a:r>
            <a:r>
              <a:rPr lang="en-US" sz="1500" dirty="0" err="1" smtClean="0">
                <a:latin typeface="+mj-lt"/>
                <a:cs typeface="Arial" pitchFamily="34" charset="0"/>
              </a:rPr>
              <a:t>vững</a:t>
            </a:r>
            <a:r>
              <a:rPr lang="en-US" sz="1500" dirty="0" smtClean="0">
                <a:latin typeface="+mj-lt"/>
                <a:cs typeface="Arial" pitchFamily="34" charset="0"/>
              </a:rPr>
              <a:t> (</a:t>
            </a:r>
            <a:r>
              <a:rPr lang="en-US" sz="1500" dirty="0" err="1" smtClean="0">
                <a:latin typeface="+mj-lt"/>
                <a:cs typeface="Arial" pitchFamily="34" charset="0"/>
              </a:rPr>
              <a:t>tiêu</a:t>
            </a:r>
            <a:r>
              <a:rPr lang="en-US" sz="1500" dirty="0" smtClean="0">
                <a:latin typeface="+mj-lt"/>
                <a:cs typeface="Arial" pitchFamily="34" charset="0"/>
              </a:rPr>
              <a:t> </a:t>
            </a:r>
            <a:r>
              <a:rPr lang="en-US" sz="1500" dirty="0" err="1" smtClean="0">
                <a:latin typeface="+mj-lt"/>
                <a:cs typeface="Arial" pitchFamily="34" charset="0"/>
              </a:rPr>
              <a:t>chuẩn</a:t>
            </a:r>
            <a:r>
              <a:rPr lang="en-US" sz="1500" dirty="0" smtClean="0">
                <a:latin typeface="+mj-lt"/>
                <a:cs typeface="Arial" pitchFamily="34" charset="0"/>
              </a:rPr>
              <a:t> </a:t>
            </a:r>
            <a:r>
              <a:rPr lang="en-US" sz="1500" dirty="0" err="1" smtClean="0">
                <a:latin typeface="+mj-lt"/>
                <a:cs typeface="Arial" pitchFamily="34" charset="0"/>
              </a:rPr>
              <a:t>tự</a:t>
            </a:r>
            <a:r>
              <a:rPr lang="en-US" sz="1500" dirty="0" smtClean="0">
                <a:latin typeface="+mj-lt"/>
                <a:cs typeface="Arial" pitchFamily="34" charset="0"/>
              </a:rPr>
              <a:t> </a:t>
            </a:r>
            <a:r>
              <a:rPr lang="en-US" sz="1500" dirty="0" err="1" smtClean="0">
                <a:latin typeface="+mj-lt"/>
                <a:cs typeface="Arial" pitchFamily="34" charset="0"/>
              </a:rPr>
              <a:t>nguyện</a:t>
            </a:r>
            <a:r>
              <a:rPr lang="en-US" sz="1500" dirty="0" smtClean="0">
                <a:latin typeface="+mj-lt"/>
                <a:cs typeface="Arial" pitchFamily="34" charset="0"/>
              </a:rPr>
              <a:t>) </a:t>
            </a:r>
            <a:r>
              <a:rPr lang="vi-VN" sz="1500" dirty="0" smtClean="0">
                <a:latin typeface="+mj-lt"/>
                <a:cs typeface="Arial" pitchFamily="34" charset="0"/>
              </a:rPr>
              <a:t>do các NGOs hoặc tổ chức đại diện cho người mua đề ra</a:t>
            </a:r>
            <a:r>
              <a:rPr lang="en-US" sz="1500" dirty="0" smtClean="0">
                <a:latin typeface="+mj-lt"/>
                <a:cs typeface="Arial" pitchFamily="34" charset="0"/>
              </a:rPr>
              <a:t>. </a:t>
            </a:r>
            <a:r>
              <a:rPr lang="en-US" sz="1500" dirty="0" err="1" smtClean="0">
                <a:latin typeface="+mj-lt"/>
                <a:cs typeface="Arial" pitchFamily="34" charset="0"/>
              </a:rPr>
              <a:t>Người</a:t>
            </a:r>
            <a:r>
              <a:rPr lang="en-US" sz="1500" dirty="0" smtClean="0">
                <a:latin typeface="+mj-lt"/>
                <a:cs typeface="Arial" pitchFamily="34" charset="0"/>
              </a:rPr>
              <a:t> </a:t>
            </a:r>
            <a:r>
              <a:rPr lang="en-US" sz="1500" dirty="0" err="1" smtClean="0">
                <a:latin typeface="+mj-lt"/>
                <a:cs typeface="Arial" pitchFamily="34" charset="0"/>
              </a:rPr>
              <a:t>mua</a:t>
            </a:r>
            <a:r>
              <a:rPr lang="en-US" sz="1500" dirty="0" smtClean="0">
                <a:latin typeface="+mj-lt"/>
                <a:cs typeface="Arial" pitchFamily="34" charset="0"/>
              </a:rPr>
              <a:t> EU </a:t>
            </a:r>
            <a:r>
              <a:rPr lang="en-US" sz="1500" dirty="0" err="1" smtClean="0">
                <a:latin typeface="+mj-lt"/>
                <a:cs typeface="Arial" pitchFamily="34" charset="0"/>
              </a:rPr>
              <a:t>có</a:t>
            </a:r>
            <a:r>
              <a:rPr lang="en-US" sz="1500" dirty="0" smtClean="0">
                <a:latin typeface="+mj-lt"/>
                <a:cs typeface="Arial" pitchFamily="34" charset="0"/>
              </a:rPr>
              <a:t> </a:t>
            </a:r>
            <a:r>
              <a:rPr lang="en-US" sz="1500" dirty="0" err="1" smtClean="0">
                <a:latin typeface="+mj-lt"/>
                <a:cs typeface="Arial" pitchFamily="34" charset="0"/>
              </a:rPr>
              <a:t>thể</a:t>
            </a:r>
            <a:r>
              <a:rPr lang="en-US" sz="1500" dirty="0" smtClean="0">
                <a:latin typeface="+mj-lt"/>
                <a:cs typeface="Arial" pitchFamily="34" charset="0"/>
              </a:rPr>
              <a:t> </a:t>
            </a:r>
            <a:r>
              <a:rPr lang="en-US" sz="1500" b="1" dirty="0" err="1" smtClean="0">
                <a:latin typeface="+mj-lt"/>
                <a:cs typeface="Arial" pitchFamily="34" charset="0"/>
              </a:rPr>
              <a:t>yêu</a:t>
            </a:r>
            <a:r>
              <a:rPr lang="en-US" sz="1500" b="1" dirty="0" smtClean="0">
                <a:latin typeface="+mj-lt"/>
                <a:cs typeface="Arial" pitchFamily="34" charset="0"/>
              </a:rPr>
              <a:t> </a:t>
            </a:r>
            <a:r>
              <a:rPr lang="en-US" sz="1500" b="1" dirty="0" err="1" smtClean="0">
                <a:latin typeface="+mj-lt"/>
                <a:cs typeface="Arial" pitchFamily="34" charset="0"/>
              </a:rPr>
              <a:t>cầu</a:t>
            </a:r>
            <a:r>
              <a:rPr lang="en-US" sz="1500" b="1" dirty="0" smtClean="0">
                <a:latin typeface="+mj-lt"/>
                <a:cs typeface="Arial" pitchFamily="34" charset="0"/>
              </a:rPr>
              <a:t> </a:t>
            </a:r>
            <a:r>
              <a:rPr lang="en-US" sz="1500" b="1" dirty="0" err="1" smtClean="0">
                <a:latin typeface="+mj-lt"/>
                <a:cs typeface="Arial" pitchFamily="34" charset="0"/>
              </a:rPr>
              <a:t>bắt</a:t>
            </a:r>
            <a:r>
              <a:rPr lang="en-US" sz="1500" b="1" dirty="0" smtClean="0">
                <a:latin typeface="+mj-lt"/>
                <a:cs typeface="Arial" pitchFamily="34" charset="0"/>
              </a:rPr>
              <a:t> </a:t>
            </a:r>
            <a:r>
              <a:rPr lang="en-US" sz="1500" b="1" dirty="0" err="1" smtClean="0">
                <a:latin typeface="+mj-lt"/>
                <a:cs typeface="Arial" pitchFamily="34" charset="0"/>
              </a:rPr>
              <a:t>buộc</a:t>
            </a:r>
            <a:r>
              <a:rPr lang="en-US" sz="1500" b="1" dirty="0" smtClean="0">
                <a:latin typeface="+mj-lt"/>
                <a:cs typeface="Arial" pitchFamily="34" charset="0"/>
              </a:rPr>
              <a:t> </a:t>
            </a:r>
            <a:r>
              <a:rPr lang="en-US" sz="1500" dirty="0" smtClean="0">
                <a:latin typeface="+mj-lt"/>
                <a:cs typeface="Arial" pitchFamily="34" charset="0"/>
              </a:rPr>
              <a:t>( </a:t>
            </a:r>
            <a:r>
              <a:rPr lang="en-US" sz="1500" dirty="0" err="1" smtClean="0">
                <a:latin typeface="+mj-lt"/>
                <a:cs typeface="Arial" pitchFamily="34" charset="0"/>
              </a:rPr>
              <a:t>ví</a:t>
            </a:r>
            <a:r>
              <a:rPr lang="en-US" sz="1500" dirty="0" smtClean="0">
                <a:latin typeface="+mj-lt"/>
                <a:cs typeface="Arial" pitchFamily="34" charset="0"/>
              </a:rPr>
              <a:t> </a:t>
            </a:r>
            <a:r>
              <a:rPr lang="en-US" sz="1500" dirty="0" err="1" smtClean="0">
                <a:latin typeface="+mj-lt"/>
                <a:cs typeface="Arial" pitchFamily="34" charset="0"/>
              </a:rPr>
              <a:t>dụ</a:t>
            </a:r>
            <a:r>
              <a:rPr lang="en-US" sz="1500" dirty="0" smtClean="0">
                <a:latin typeface="+mj-lt"/>
                <a:cs typeface="Arial" pitchFamily="34" charset="0"/>
              </a:rPr>
              <a:t> </a:t>
            </a:r>
            <a:r>
              <a:rPr lang="en-US" sz="1500" dirty="0" err="1" smtClean="0">
                <a:latin typeface="+mj-lt"/>
                <a:cs typeface="Arial" pitchFamily="34" charset="0"/>
              </a:rPr>
              <a:t>Bắc</a:t>
            </a:r>
            <a:r>
              <a:rPr lang="en-US" sz="1500" dirty="0" smtClean="0">
                <a:latin typeface="+mj-lt"/>
                <a:cs typeface="Arial" pitchFamily="34" charset="0"/>
              </a:rPr>
              <a:t> </a:t>
            </a:r>
            <a:r>
              <a:rPr lang="en-US" sz="1500" dirty="0" err="1" smtClean="0">
                <a:latin typeface="+mj-lt"/>
                <a:cs typeface="Arial" pitchFamily="34" charset="0"/>
              </a:rPr>
              <a:t>Âu</a:t>
            </a:r>
            <a:r>
              <a:rPr lang="en-US" sz="1500" dirty="0" smtClean="0">
                <a:latin typeface="+mj-lt"/>
                <a:cs typeface="Arial" pitchFamily="34" charset="0"/>
              </a:rPr>
              <a:t>) </a:t>
            </a:r>
            <a:r>
              <a:rPr lang="en-US" sz="1500" dirty="0" err="1" smtClean="0">
                <a:latin typeface="+mj-lt"/>
                <a:cs typeface="Arial" pitchFamily="34" charset="0"/>
              </a:rPr>
              <a:t>hoặc</a:t>
            </a:r>
            <a:r>
              <a:rPr lang="en-US" sz="1500" dirty="0" smtClean="0">
                <a:latin typeface="+mj-lt"/>
                <a:cs typeface="Arial" pitchFamily="34" charset="0"/>
              </a:rPr>
              <a:t> </a:t>
            </a:r>
            <a:r>
              <a:rPr lang="en-US" sz="1500" dirty="0" err="1" smtClean="0">
                <a:latin typeface="+mj-lt"/>
                <a:cs typeface="Arial" pitchFamily="34" charset="0"/>
              </a:rPr>
              <a:t>trả</a:t>
            </a:r>
            <a:r>
              <a:rPr lang="en-US" sz="1500" dirty="0" smtClean="0">
                <a:latin typeface="+mj-lt"/>
                <a:cs typeface="Arial" pitchFamily="34" charset="0"/>
              </a:rPr>
              <a:t> </a:t>
            </a:r>
            <a:r>
              <a:rPr lang="en-US" sz="1500" dirty="0" err="1" smtClean="0">
                <a:latin typeface="+mj-lt"/>
                <a:cs typeface="Arial" pitchFamily="34" charset="0"/>
              </a:rPr>
              <a:t>giá</a:t>
            </a:r>
            <a:r>
              <a:rPr lang="en-US" sz="1500" dirty="0" smtClean="0">
                <a:latin typeface="+mj-lt"/>
                <a:cs typeface="Arial" pitchFamily="34" charset="0"/>
              </a:rPr>
              <a:t> </a:t>
            </a:r>
            <a:r>
              <a:rPr lang="en-US" sz="1500" dirty="0" err="1" smtClean="0">
                <a:latin typeface="+mj-lt"/>
                <a:cs typeface="Arial" pitchFamily="34" charset="0"/>
              </a:rPr>
              <a:t>cao</a:t>
            </a:r>
            <a:r>
              <a:rPr lang="en-US" sz="1500" dirty="0" smtClean="0">
                <a:latin typeface="+mj-lt"/>
                <a:cs typeface="Arial" pitchFamily="34" charset="0"/>
              </a:rPr>
              <a:t> </a:t>
            </a:r>
            <a:r>
              <a:rPr lang="en-US" sz="1500" dirty="0" err="1" smtClean="0">
                <a:latin typeface="+mj-lt"/>
                <a:cs typeface="Arial" pitchFamily="34" charset="0"/>
              </a:rPr>
              <a:t>hơn</a:t>
            </a:r>
            <a:r>
              <a:rPr lang="en-US" sz="1500" dirty="0" smtClean="0">
                <a:latin typeface="+mj-lt"/>
                <a:cs typeface="Arial" pitchFamily="34" charset="0"/>
              </a:rPr>
              <a:t> </a:t>
            </a:r>
            <a:r>
              <a:rPr lang="en-US" sz="1500" dirty="0" err="1" smtClean="0">
                <a:latin typeface="+mj-lt"/>
                <a:cs typeface="Arial" pitchFamily="34" charset="0"/>
              </a:rPr>
              <a:t>cho</a:t>
            </a:r>
            <a:r>
              <a:rPr lang="en-US" sz="1500" dirty="0" smtClean="0">
                <a:latin typeface="+mj-lt"/>
                <a:cs typeface="Arial" pitchFamily="34" charset="0"/>
              </a:rPr>
              <a:t> </a:t>
            </a:r>
            <a:r>
              <a:rPr lang="en-US" sz="1500" dirty="0" err="1" smtClean="0">
                <a:latin typeface="+mj-lt"/>
                <a:cs typeface="Arial" pitchFamily="34" charset="0"/>
              </a:rPr>
              <a:t>sản</a:t>
            </a:r>
            <a:r>
              <a:rPr lang="en-US" sz="1500" dirty="0" smtClean="0">
                <a:latin typeface="+mj-lt"/>
                <a:cs typeface="Arial" pitchFamily="34" charset="0"/>
              </a:rPr>
              <a:t> </a:t>
            </a:r>
            <a:r>
              <a:rPr lang="en-US" sz="1500" dirty="0" err="1" smtClean="0">
                <a:latin typeface="+mj-lt"/>
                <a:cs typeface="Arial" pitchFamily="34" charset="0"/>
              </a:rPr>
              <a:t>phẩm</a:t>
            </a:r>
            <a:r>
              <a:rPr lang="en-US" sz="1500" dirty="0" smtClean="0">
                <a:latin typeface="+mj-lt"/>
                <a:cs typeface="Arial" pitchFamily="34" charset="0"/>
              </a:rPr>
              <a:t> </a:t>
            </a:r>
            <a:r>
              <a:rPr lang="en-US" sz="1500" dirty="0" err="1" smtClean="0">
                <a:latin typeface="+mj-lt"/>
                <a:cs typeface="Arial" pitchFamily="34" charset="0"/>
              </a:rPr>
              <a:t>có</a:t>
            </a:r>
            <a:r>
              <a:rPr lang="en-US" sz="1500" dirty="0" smtClean="0">
                <a:latin typeface="+mj-lt"/>
                <a:cs typeface="Arial" pitchFamily="34" charset="0"/>
              </a:rPr>
              <a:t> </a:t>
            </a:r>
            <a:r>
              <a:rPr lang="en-US" sz="1500" dirty="0" err="1" smtClean="0">
                <a:latin typeface="+mj-lt"/>
                <a:cs typeface="Arial" pitchFamily="34" charset="0"/>
              </a:rPr>
              <a:t>chứng</a:t>
            </a:r>
            <a:r>
              <a:rPr lang="en-US" sz="1500" dirty="0" smtClean="0">
                <a:latin typeface="+mj-lt"/>
                <a:cs typeface="Arial" pitchFamily="34" charset="0"/>
              </a:rPr>
              <a:t> </a:t>
            </a:r>
            <a:r>
              <a:rPr lang="en-US" sz="1500" dirty="0" err="1" smtClean="0">
                <a:latin typeface="+mj-lt"/>
                <a:cs typeface="Arial" pitchFamily="34" charset="0"/>
              </a:rPr>
              <a:t>nhận</a:t>
            </a:r>
            <a:r>
              <a:rPr lang="en-US" sz="1500" dirty="0" smtClean="0">
                <a:latin typeface="+mj-lt"/>
                <a:cs typeface="Arial" pitchFamily="34" charset="0"/>
              </a:rPr>
              <a:t> </a:t>
            </a:r>
            <a:r>
              <a:rPr lang="en-US" sz="1500" b="1" dirty="0" err="1" smtClean="0">
                <a:latin typeface="+mj-lt"/>
                <a:cs typeface="Arial" pitchFamily="34" charset="0"/>
              </a:rPr>
              <a:t>các</a:t>
            </a:r>
            <a:r>
              <a:rPr lang="en-US" sz="1500" b="1" dirty="0" smtClean="0">
                <a:latin typeface="+mj-lt"/>
                <a:cs typeface="Arial" pitchFamily="34" charset="0"/>
              </a:rPr>
              <a:t> </a:t>
            </a:r>
            <a:r>
              <a:rPr lang="en-US" sz="1500" b="1" dirty="0" err="1" smtClean="0">
                <a:latin typeface="+mj-lt"/>
                <a:cs typeface="Arial" pitchFamily="34" charset="0"/>
              </a:rPr>
              <a:t>tiêu</a:t>
            </a:r>
            <a:r>
              <a:rPr lang="en-US" sz="1500" b="1" dirty="0" smtClean="0">
                <a:latin typeface="+mj-lt"/>
                <a:cs typeface="Arial" pitchFamily="34" charset="0"/>
              </a:rPr>
              <a:t> </a:t>
            </a:r>
            <a:r>
              <a:rPr lang="en-US" sz="1500" b="1" dirty="0" err="1" smtClean="0">
                <a:latin typeface="+mj-lt"/>
                <a:cs typeface="Arial" pitchFamily="34" charset="0"/>
              </a:rPr>
              <a:t>chuẩn</a:t>
            </a:r>
            <a:r>
              <a:rPr lang="en-US" sz="1500" b="1" dirty="0" smtClean="0">
                <a:latin typeface="+mj-lt"/>
                <a:cs typeface="Arial" pitchFamily="34" charset="0"/>
              </a:rPr>
              <a:t> </a:t>
            </a:r>
            <a:r>
              <a:rPr lang="en-US" sz="1500" b="1" dirty="0" err="1" smtClean="0">
                <a:latin typeface="+mj-lt"/>
                <a:cs typeface="Arial" pitchFamily="34" charset="0"/>
              </a:rPr>
              <a:t>sản</a:t>
            </a:r>
            <a:r>
              <a:rPr lang="en-US" sz="1500" b="1" dirty="0" smtClean="0">
                <a:latin typeface="+mj-lt"/>
                <a:cs typeface="Arial" pitchFamily="34" charset="0"/>
              </a:rPr>
              <a:t> </a:t>
            </a:r>
            <a:r>
              <a:rPr lang="en-US" sz="1500" b="1" dirty="0" err="1" smtClean="0">
                <a:latin typeface="+mj-lt"/>
                <a:cs typeface="Arial" pitchFamily="34" charset="0"/>
              </a:rPr>
              <a:t>xuất</a:t>
            </a:r>
            <a:r>
              <a:rPr lang="en-US" sz="1500" b="1" dirty="0" smtClean="0">
                <a:latin typeface="+mj-lt"/>
                <a:cs typeface="Arial" pitchFamily="34" charset="0"/>
              </a:rPr>
              <a:t> </a:t>
            </a:r>
            <a:r>
              <a:rPr lang="en-US" sz="1500" b="1" dirty="0" err="1" smtClean="0">
                <a:latin typeface="+mj-lt"/>
                <a:cs typeface="Arial" pitchFamily="34" charset="0"/>
              </a:rPr>
              <a:t>bền</a:t>
            </a:r>
            <a:r>
              <a:rPr lang="en-US" sz="1500" b="1" dirty="0" smtClean="0">
                <a:latin typeface="+mj-lt"/>
                <a:cs typeface="Arial" pitchFamily="34" charset="0"/>
              </a:rPr>
              <a:t> </a:t>
            </a:r>
            <a:r>
              <a:rPr lang="en-US" sz="1500" b="1" dirty="0" err="1" smtClean="0">
                <a:latin typeface="+mj-lt"/>
                <a:cs typeface="Arial" pitchFamily="34" charset="0"/>
              </a:rPr>
              <a:t>vững</a:t>
            </a:r>
            <a:r>
              <a:rPr lang="en-US" sz="1500" b="1" dirty="0" smtClean="0">
                <a:latin typeface="+mj-lt"/>
                <a:cs typeface="Arial" pitchFamily="34" charset="0"/>
              </a:rPr>
              <a:t> </a:t>
            </a:r>
            <a:r>
              <a:rPr lang="en-US" sz="1500" dirty="0" err="1" smtClean="0">
                <a:latin typeface="+mj-lt"/>
                <a:cs typeface="Arial" pitchFamily="34" charset="0"/>
              </a:rPr>
              <a:t>khác</a:t>
            </a:r>
            <a:r>
              <a:rPr lang="en-US" sz="1500" dirty="0" smtClean="0">
                <a:latin typeface="+mj-lt"/>
                <a:cs typeface="Arial" pitchFamily="34" charset="0"/>
              </a:rPr>
              <a:t> </a:t>
            </a:r>
            <a:r>
              <a:rPr lang="en-US" sz="1500" dirty="0" err="1" smtClean="0">
                <a:latin typeface="+mj-lt"/>
                <a:cs typeface="Arial" pitchFamily="34" charset="0"/>
              </a:rPr>
              <a:t>như</a:t>
            </a:r>
            <a:r>
              <a:rPr lang="en-US" sz="1500" dirty="0" smtClean="0">
                <a:latin typeface="+mj-lt"/>
                <a:cs typeface="Arial" pitchFamily="34" charset="0"/>
              </a:rPr>
              <a:t> </a:t>
            </a:r>
            <a:r>
              <a:rPr lang="vi-VN" sz="1500" dirty="0" smtClean="0">
                <a:latin typeface="+mj-lt"/>
                <a:cs typeface="Arial" pitchFamily="34" charset="0"/>
              </a:rPr>
              <a:t>UTZ, R</a:t>
            </a:r>
            <a:r>
              <a:rPr lang="en-US" sz="1500" dirty="0" err="1" smtClean="0">
                <a:latin typeface="+mj-lt"/>
                <a:cs typeface="Arial" pitchFamily="34" charset="0"/>
              </a:rPr>
              <a:t>ainforest</a:t>
            </a:r>
            <a:r>
              <a:rPr lang="en-US" sz="1500" dirty="0" smtClean="0">
                <a:latin typeface="+mj-lt"/>
                <a:cs typeface="Arial" pitchFamily="34" charset="0"/>
              </a:rPr>
              <a:t> Alliance (R</a:t>
            </a:r>
            <a:r>
              <a:rPr lang="vi-VN" sz="1500" dirty="0" smtClean="0">
                <a:latin typeface="+mj-lt"/>
                <a:cs typeface="Arial" pitchFamily="34" charset="0"/>
              </a:rPr>
              <a:t>.A</a:t>
            </a:r>
            <a:r>
              <a:rPr lang="en-US" sz="1500" dirty="0" smtClean="0">
                <a:latin typeface="+mj-lt"/>
                <a:cs typeface="Arial" pitchFamily="34" charset="0"/>
              </a:rPr>
              <a:t>)</a:t>
            </a:r>
            <a:r>
              <a:rPr lang="vi-VN" sz="1500" dirty="0" smtClean="0">
                <a:latin typeface="+mj-lt"/>
                <a:cs typeface="Arial" pitchFamily="34" charset="0"/>
              </a:rPr>
              <a:t>, nhãn hiệu thương mại công bằng (Faitrade Labelling)</a:t>
            </a:r>
            <a:r>
              <a:rPr lang="en-US" sz="1500" dirty="0" smtClean="0">
                <a:latin typeface="+mj-lt"/>
                <a:cs typeface="Arial" pitchFamily="34" charset="0"/>
              </a:rPr>
              <a:t>, </a:t>
            </a:r>
            <a:r>
              <a:rPr lang="en-US" sz="1500" dirty="0" err="1" smtClean="0">
                <a:latin typeface="+mj-lt"/>
                <a:cs typeface="Arial" pitchFamily="34" charset="0"/>
              </a:rPr>
              <a:t>hoặc</a:t>
            </a:r>
            <a:r>
              <a:rPr lang="en-US" sz="1500" dirty="0" smtClean="0">
                <a:latin typeface="+mj-lt"/>
                <a:cs typeface="Arial" pitchFamily="34" charset="0"/>
              </a:rPr>
              <a:t> </a:t>
            </a:r>
            <a:r>
              <a:rPr lang="en-US" sz="1500" dirty="0" err="1" smtClean="0">
                <a:latin typeface="+mj-lt"/>
                <a:cs typeface="Arial" pitchFamily="34" charset="0"/>
              </a:rPr>
              <a:t>tiêu</a:t>
            </a:r>
            <a:r>
              <a:rPr lang="en-US" sz="1500" dirty="0" smtClean="0">
                <a:latin typeface="+mj-lt"/>
                <a:cs typeface="Arial" pitchFamily="34" charset="0"/>
              </a:rPr>
              <a:t> </a:t>
            </a:r>
            <a:r>
              <a:rPr lang="en-US" sz="1500" dirty="0" err="1" smtClean="0">
                <a:latin typeface="+mj-lt"/>
                <a:cs typeface="Arial" pitchFamily="34" charset="0"/>
              </a:rPr>
              <a:t>chuẩn</a:t>
            </a:r>
            <a:r>
              <a:rPr lang="en-US" sz="1500" dirty="0" smtClean="0">
                <a:latin typeface="+mj-lt"/>
                <a:cs typeface="Arial" pitchFamily="34" charset="0"/>
              </a:rPr>
              <a:t> </a:t>
            </a:r>
            <a:r>
              <a:rPr lang="en-US" sz="1500" dirty="0" err="1" smtClean="0">
                <a:latin typeface="+mj-lt"/>
                <a:cs typeface="Arial" pitchFamily="34" charset="0"/>
              </a:rPr>
              <a:t>thực</a:t>
            </a:r>
            <a:r>
              <a:rPr lang="en-US" sz="1500" dirty="0" smtClean="0">
                <a:latin typeface="+mj-lt"/>
                <a:cs typeface="Arial" pitchFamily="34" charset="0"/>
              </a:rPr>
              <a:t> </a:t>
            </a:r>
            <a:r>
              <a:rPr lang="en-US" sz="1500" dirty="0" err="1" smtClean="0">
                <a:latin typeface="+mj-lt"/>
                <a:cs typeface="Arial" pitchFamily="34" charset="0"/>
              </a:rPr>
              <a:t>phẩm</a:t>
            </a:r>
            <a:r>
              <a:rPr lang="en-US" sz="1500" dirty="0" smtClean="0">
                <a:latin typeface="+mj-lt"/>
                <a:cs typeface="Arial" pitchFamily="34" charset="0"/>
              </a:rPr>
              <a:t> IFS, </a:t>
            </a:r>
            <a:r>
              <a:rPr lang="en-US" sz="1500" dirty="0" err="1" smtClean="0">
                <a:latin typeface="+mj-lt"/>
                <a:cs typeface="Arial" pitchFamily="34" charset="0"/>
              </a:rPr>
              <a:t>Thực</a:t>
            </a:r>
            <a:r>
              <a:rPr lang="en-US" sz="1500" dirty="0" smtClean="0">
                <a:latin typeface="+mj-lt"/>
                <a:cs typeface="Arial" pitchFamily="34" charset="0"/>
              </a:rPr>
              <a:t> </a:t>
            </a:r>
            <a:r>
              <a:rPr lang="en-US" sz="1500" dirty="0" err="1" smtClean="0">
                <a:latin typeface="+mj-lt"/>
                <a:cs typeface="Arial" pitchFamily="34" charset="0"/>
              </a:rPr>
              <a:t>phẩm</a:t>
            </a:r>
            <a:r>
              <a:rPr lang="en-US" sz="1500" dirty="0" smtClean="0">
                <a:latin typeface="+mj-lt"/>
                <a:cs typeface="Arial" pitchFamily="34" charset="0"/>
              </a:rPr>
              <a:t> </a:t>
            </a:r>
            <a:r>
              <a:rPr lang="en-US" sz="1500" dirty="0" err="1" smtClean="0">
                <a:latin typeface="+mj-lt"/>
                <a:cs typeface="Arial" pitchFamily="34" charset="0"/>
              </a:rPr>
              <a:t>chất</a:t>
            </a:r>
            <a:r>
              <a:rPr lang="en-US" sz="1500" dirty="0" smtClean="0">
                <a:latin typeface="+mj-lt"/>
                <a:cs typeface="Arial" pitchFamily="34" charset="0"/>
              </a:rPr>
              <a:t> </a:t>
            </a:r>
            <a:r>
              <a:rPr lang="en-US" sz="1500" dirty="0" err="1" smtClean="0">
                <a:latin typeface="+mj-lt"/>
                <a:cs typeface="Arial" pitchFamily="34" charset="0"/>
              </a:rPr>
              <a:t>lượng</a:t>
            </a:r>
            <a:r>
              <a:rPr lang="en-US" sz="1500" dirty="0" smtClean="0">
                <a:latin typeface="+mj-lt"/>
                <a:cs typeface="Arial" pitchFamily="34" charset="0"/>
              </a:rPr>
              <a:t> an </a:t>
            </a:r>
            <a:r>
              <a:rPr lang="en-US" sz="1500" dirty="0" err="1" smtClean="0">
                <a:latin typeface="+mj-lt"/>
                <a:cs typeface="Arial" pitchFamily="34" charset="0"/>
              </a:rPr>
              <a:t>toàn</a:t>
            </a:r>
            <a:r>
              <a:rPr lang="en-US" sz="1500" dirty="0" smtClean="0">
                <a:latin typeface="+mj-lt"/>
                <a:cs typeface="Arial" pitchFamily="34" charset="0"/>
              </a:rPr>
              <a:t> (SQF)</a:t>
            </a:r>
            <a:r>
              <a:rPr lang="vi-VN" sz="1500" dirty="0" smtClean="0">
                <a:latin typeface="+mj-lt"/>
                <a:cs typeface="Arial" pitchFamily="34" charset="0"/>
              </a:rPr>
              <a:t>, FSSC22000</a:t>
            </a:r>
            <a:r>
              <a:rPr lang="en-US" sz="1500" dirty="0" smtClean="0">
                <a:latin typeface="+mj-lt"/>
                <a:cs typeface="Arial" pitchFamily="34" charset="0"/>
              </a:rPr>
              <a:t> </a:t>
            </a:r>
            <a:r>
              <a:rPr lang="en-US" sz="1500" dirty="0" err="1" smtClean="0">
                <a:latin typeface="+mj-lt"/>
                <a:cs typeface="Arial" pitchFamily="34" charset="0"/>
              </a:rPr>
              <a:t>hoặc</a:t>
            </a:r>
            <a:r>
              <a:rPr lang="en-US" sz="1500" dirty="0" smtClean="0">
                <a:latin typeface="+mj-lt"/>
                <a:cs typeface="Arial" pitchFamily="34" charset="0"/>
              </a:rPr>
              <a:t> </a:t>
            </a:r>
            <a:r>
              <a:rPr lang="en-US" sz="1500" dirty="0" err="1" smtClean="0">
                <a:latin typeface="+mj-lt"/>
                <a:cs typeface="Arial" pitchFamily="34" charset="0"/>
              </a:rPr>
              <a:t>chứng</a:t>
            </a:r>
            <a:r>
              <a:rPr lang="en-US" sz="1500" dirty="0" smtClean="0">
                <a:latin typeface="+mj-lt"/>
                <a:cs typeface="Arial" pitchFamily="34" charset="0"/>
              </a:rPr>
              <a:t> </a:t>
            </a:r>
            <a:r>
              <a:rPr lang="en-US" sz="1500" dirty="0" err="1" smtClean="0">
                <a:latin typeface="+mj-lt"/>
                <a:cs typeface="Arial" pitchFamily="34" charset="0"/>
              </a:rPr>
              <a:t>nhận</a:t>
            </a:r>
            <a:r>
              <a:rPr lang="en-US" sz="1500" dirty="0" smtClean="0">
                <a:latin typeface="+mj-lt"/>
                <a:cs typeface="Arial" pitchFamily="34" charset="0"/>
              </a:rPr>
              <a:t> CSR (</a:t>
            </a:r>
            <a:r>
              <a:rPr lang="en-US" sz="1500" dirty="0" err="1" smtClean="0">
                <a:latin typeface="+mj-lt"/>
                <a:cs typeface="Arial" pitchFamily="34" charset="0"/>
              </a:rPr>
              <a:t>Trách</a:t>
            </a:r>
            <a:r>
              <a:rPr lang="en-US" sz="1500" dirty="0" smtClean="0">
                <a:latin typeface="+mj-lt"/>
                <a:cs typeface="Arial" pitchFamily="34" charset="0"/>
              </a:rPr>
              <a:t> </a:t>
            </a:r>
            <a:r>
              <a:rPr lang="en-US" sz="1500" dirty="0" err="1" smtClean="0">
                <a:latin typeface="+mj-lt"/>
                <a:cs typeface="Arial" pitchFamily="34" charset="0"/>
              </a:rPr>
              <a:t>nhiệm</a:t>
            </a:r>
            <a:r>
              <a:rPr lang="en-US" sz="1500" dirty="0" smtClean="0">
                <a:latin typeface="+mj-lt"/>
                <a:cs typeface="Arial" pitchFamily="34" charset="0"/>
              </a:rPr>
              <a:t> </a:t>
            </a:r>
            <a:r>
              <a:rPr lang="en-US" sz="1500" dirty="0" err="1" smtClean="0">
                <a:latin typeface="+mj-lt"/>
                <a:cs typeface="Arial" pitchFamily="34" charset="0"/>
              </a:rPr>
              <a:t>xã</a:t>
            </a:r>
            <a:r>
              <a:rPr lang="en-US" sz="1500" dirty="0" smtClean="0">
                <a:latin typeface="+mj-lt"/>
                <a:cs typeface="Arial" pitchFamily="34" charset="0"/>
              </a:rPr>
              <a:t> </a:t>
            </a:r>
            <a:r>
              <a:rPr lang="en-US" sz="1500" dirty="0" err="1" smtClean="0">
                <a:latin typeface="+mj-lt"/>
                <a:cs typeface="Arial" pitchFamily="34" charset="0"/>
              </a:rPr>
              <a:t>hội</a:t>
            </a:r>
            <a:r>
              <a:rPr lang="en-US" sz="1500" dirty="0" smtClean="0">
                <a:latin typeface="+mj-lt"/>
                <a:cs typeface="Arial" pitchFamily="34" charset="0"/>
              </a:rPr>
              <a:t> </a:t>
            </a:r>
            <a:r>
              <a:rPr lang="en-US" sz="1500" dirty="0" err="1" smtClean="0">
                <a:latin typeface="+mj-lt"/>
                <a:cs typeface="Arial" pitchFamily="34" charset="0"/>
              </a:rPr>
              <a:t>của</a:t>
            </a:r>
            <a:r>
              <a:rPr lang="en-US" sz="1500" dirty="0" smtClean="0">
                <a:latin typeface="+mj-lt"/>
                <a:cs typeface="Arial" pitchFamily="34" charset="0"/>
              </a:rPr>
              <a:t> </a:t>
            </a:r>
            <a:r>
              <a:rPr lang="en-US" sz="1500" dirty="0" err="1" smtClean="0">
                <a:latin typeface="+mj-lt"/>
                <a:cs typeface="Arial" pitchFamily="34" charset="0"/>
              </a:rPr>
              <a:t>doanh</a:t>
            </a:r>
            <a:r>
              <a:rPr lang="en-US" sz="1500" dirty="0" smtClean="0">
                <a:latin typeface="+mj-lt"/>
                <a:cs typeface="Arial" pitchFamily="34" charset="0"/>
              </a:rPr>
              <a:t> </a:t>
            </a:r>
            <a:r>
              <a:rPr lang="en-US" sz="1500" dirty="0" err="1" smtClean="0">
                <a:latin typeface="+mj-lt"/>
                <a:cs typeface="Arial" pitchFamily="34" charset="0"/>
              </a:rPr>
              <a:t>nghiệp</a:t>
            </a:r>
            <a:r>
              <a:rPr lang="en-US" sz="1500" dirty="0" smtClean="0">
                <a:latin typeface="+mj-lt"/>
                <a:cs typeface="Arial" pitchFamily="34" charset="0"/>
              </a:rPr>
              <a:t>).</a:t>
            </a:r>
          </a:p>
          <a:p>
            <a:pPr marL="57150" indent="0" algn="just">
              <a:buNone/>
            </a:pPr>
            <a:r>
              <a:rPr lang="vi-VN" sz="1500" dirty="0" smtClean="0">
                <a:cs typeface="Arial" pitchFamily="34" charset="0"/>
              </a:rPr>
              <a:t>Hầu hết </a:t>
            </a:r>
            <a:r>
              <a:rPr lang="en-US" sz="1500" b="1" dirty="0" err="1" smtClean="0">
                <a:cs typeface="Arial" pitchFamily="34" charset="0"/>
              </a:rPr>
              <a:t>nhà</a:t>
            </a:r>
            <a:r>
              <a:rPr lang="en-US" sz="1500" b="1" dirty="0" smtClean="0">
                <a:cs typeface="Arial" pitchFamily="34" charset="0"/>
              </a:rPr>
              <a:t> </a:t>
            </a:r>
            <a:r>
              <a:rPr lang="en-US" sz="1500" b="1" dirty="0" err="1" smtClean="0">
                <a:cs typeface="Arial" pitchFamily="34" charset="0"/>
              </a:rPr>
              <a:t>nhập</a:t>
            </a:r>
            <a:r>
              <a:rPr lang="en-US" sz="1500" b="1" dirty="0" smtClean="0">
                <a:cs typeface="Arial" pitchFamily="34" charset="0"/>
              </a:rPr>
              <a:t> </a:t>
            </a:r>
            <a:r>
              <a:rPr lang="en-US" sz="1500" b="1" dirty="0" err="1" smtClean="0">
                <a:cs typeface="Arial" pitchFamily="34" charset="0"/>
              </a:rPr>
              <a:t>khẩu</a:t>
            </a:r>
            <a:r>
              <a:rPr lang="en-US" sz="1500" b="1" dirty="0" smtClean="0">
                <a:cs typeface="Arial" pitchFamily="34" charset="0"/>
              </a:rPr>
              <a:t> </a:t>
            </a:r>
            <a:r>
              <a:rPr lang="vi-VN" sz="1500" b="1" dirty="0" smtClean="0">
                <a:cs typeface="Arial" pitchFamily="34" charset="0"/>
              </a:rPr>
              <a:t>EU </a:t>
            </a:r>
            <a:r>
              <a:rPr lang="vi-VN" sz="1500" dirty="0" smtClean="0">
                <a:cs typeface="Arial" pitchFamily="34" charset="0"/>
              </a:rPr>
              <a:t>yêu cầu nhà xuất khẩu phải có chứng nhận </a:t>
            </a:r>
            <a:r>
              <a:rPr lang="vi-VN" sz="1500" b="1" dirty="0" smtClean="0">
                <a:cs typeface="Arial" pitchFamily="34" charset="0"/>
              </a:rPr>
              <a:t>GlobalGAP</a:t>
            </a:r>
            <a:r>
              <a:rPr lang="en-US" sz="1500" b="1" dirty="0" smtClean="0">
                <a:cs typeface="Arial" pitchFamily="34" charset="0"/>
              </a:rPr>
              <a:t>,</a:t>
            </a:r>
            <a:r>
              <a:rPr lang="en-US" sz="1500" dirty="0" smtClean="0">
                <a:cs typeface="Arial" pitchFamily="34" charset="0"/>
              </a:rPr>
              <a:t> </a:t>
            </a:r>
            <a:r>
              <a:rPr lang="en-US" sz="1500" dirty="0" err="1" smtClean="0">
                <a:cs typeface="Arial" pitchFamily="34" charset="0"/>
              </a:rPr>
              <a:t>đặc</a:t>
            </a:r>
            <a:r>
              <a:rPr lang="en-US" sz="1500" dirty="0" smtClean="0">
                <a:cs typeface="Arial" pitchFamily="34" charset="0"/>
              </a:rPr>
              <a:t> </a:t>
            </a:r>
            <a:r>
              <a:rPr lang="en-US" sz="1500" dirty="0" err="1" smtClean="0">
                <a:cs typeface="Arial" pitchFamily="34" charset="0"/>
              </a:rPr>
              <a:t>biệt</a:t>
            </a:r>
            <a:r>
              <a:rPr lang="en-US" sz="1500" dirty="0" smtClean="0">
                <a:cs typeface="Arial" pitchFamily="34" charset="0"/>
              </a:rPr>
              <a:t> </a:t>
            </a:r>
            <a:r>
              <a:rPr lang="en-US" sz="1500" dirty="0" err="1" smtClean="0">
                <a:cs typeface="Arial" pitchFamily="34" charset="0"/>
              </a:rPr>
              <a:t>đối</a:t>
            </a:r>
            <a:r>
              <a:rPr lang="en-US" sz="1500" dirty="0" smtClean="0">
                <a:cs typeface="Arial" pitchFamily="34" charset="0"/>
              </a:rPr>
              <a:t> </a:t>
            </a:r>
            <a:r>
              <a:rPr lang="en-US" sz="1500" dirty="0" err="1" smtClean="0">
                <a:cs typeface="Arial" pitchFamily="34" charset="0"/>
              </a:rPr>
              <a:t>với</a:t>
            </a:r>
            <a:r>
              <a:rPr lang="en-US" sz="1500" dirty="0" smtClean="0">
                <a:cs typeface="Arial" pitchFamily="34" charset="0"/>
              </a:rPr>
              <a:t> </a:t>
            </a:r>
            <a:r>
              <a:rPr lang="en-US" sz="1500" dirty="0" err="1" smtClean="0">
                <a:cs typeface="Arial" pitchFamily="34" charset="0"/>
              </a:rPr>
              <a:t>rau</a:t>
            </a:r>
            <a:r>
              <a:rPr lang="en-US" sz="1500" dirty="0" smtClean="0">
                <a:cs typeface="Arial" pitchFamily="34" charset="0"/>
              </a:rPr>
              <a:t> </a:t>
            </a:r>
            <a:r>
              <a:rPr lang="en-US" sz="1500" dirty="0" err="1" smtClean="0">
                <a:cs typeface="Arial" pitchFamily="34" charset="0"/>
              </a:rPr>
              <a:t>quả</a:t>
            </a:r>
            <a:r>
              <a:rPr lang="en-US" sz="1500" dirty="0" smtClean="0">
                <a:cs typeface="Arial" pitchFamily="34" charset="0"/>
              </a:rPr>
              <a:t>, </a:t>
            </a:r>
            <a:r>
              <a:rPr lang="en-US" sz="1500" dirty="0" err="1" smtClean="0">
                <a:cs typeface="Arial" pitchFamily="34" charset="0"/>
              </a:rPr>
              <a:t>thủy</a:t>
            </a:r>
            <a:r>
              <a:rPr lang="en-US" sz="1500" dirty="0" smtClean="0">
                <a:cs typeface="Arial" pitchFamily="34" charset="0"/>
              </a:rPr>
              <a:t> </a:t>
            </a:r>
            <a:r>
              <a:rPr lang="en-US" sz="1500" dirty="0" err="1" smtClean="0">
                <a:cs typeface="Arial" pitchFamily="34" charset="0"/>
              </a:rPr>
              <a:t>sản</a:t>
            </a:r>
            <a:r>
              <a:rPr lang="en-US" sz="1500" dirty="0" smtClean="0">
                <a:cs typeface="Arial" pitchFamily="34" charset="0"/>
              </a:rPr>
              <a:t> </a:t>
            </a:r>
            <a:r>
              <a:rPr lang="en-US" sz="1500" dirty="0" err="1" smtClean="0">
                <a:cs typeface="Arial" pitchFamily="34" charset="0"/>
              </a:rPr>
              <a:t>nuôi</a:t>
            </a:r>
            <a:r>
              <a:rPr lang="en-US" sz="1500" dirty="0" smtClean="0">
                <a:cs typeface="Arial" pitchFamily="34" charset="0"/>
              </a:rPr>
              <a:t> </a:t>
            </a:r>
            <a:r>
              <a:rPr lang="en-US" sz="1500" dirty="0" err="1" smtClean="0">
                <a:cs typeface="Arial" pitchFamily="34" charset="0"/>
              </a:rPr>
              <a:t>trồng</a:t>
            </a:r>
            <a:r>
              <a:rPr lang="en-US" sz="1500" dirty="0" smtClean="0">
                <a:cs typeface="Arial" pitchFamily="34" charset="0"/>
              </a:rPr>
              <a:t>...</a:t>
            </a:r>
          </a:p>
          <a:p>
            <a:pPr marL="57150" indent="0" algn="just">
              <a:buNone/>
            </a:pPr>
            <a:endParaRPr lang="en-US" sz="1500" dirty="0" smtClean="0">
              <a:latin typeface="+mj-lt"/>
              <a:cs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762000"/>
          </a:xfrm>
        </p:spPr>
        <p:txBody>
          <a:bodyPr>
            <a:noAutofit/>
          </a:bodyPr>
          <a:lstStyle/>
          <a:p>
            <a:r>
              <a:rPr lang="en-US" sz="2400" b="1" dirty="0"/>
              <a:t>2.3 </a:t>
            </a:r>
            <a:r>
              <a:rPr lang="en-US" sz="2400" b="1" dirty="0" err="1"/>
              <a:t>Tiềm</a:t>
            </a:r>
            <a:r>
              <a:rPr lang="en-US" sz="2400" b="1" dirty="0"/>
              <a:t> </a:t>
            </a:r>
            <a:r>
              <a:rPr lang="en-US" sz="2400" b="1" dirty="0" err="1"/>
              <a:t>năng</a:t>
            </a:r>
            <a:r>
              <a:rPr lang="en-US" sz="2400" b="1" dirty="0"/>
              <a:t> </a:t>
            </a:r>
            <a:r>
              <a:rPr lang="en-US" sz="2400" b="1" dirty="0" err="1"/>
              <a:t>và</a:t>
            </a:r>
            <a:r>
              <a:rPr lang="en-US" sz="2400" b="1" dirty="0"/>
              <a:t> </a:t>
            </a:r>
            <a:r>
              <a:rPr lang="en-US" sz="2400" b="1" dirty="0" err="1"/>
              <a:t>thách</a:t>
            </a:r>
            <a:r>
              <a:rPr lang="en-US" sz="2400" b="1" dirty="0"/>
              <a:t> </a:t>
            </a:r>
            <a:r>
              <a:rPr lang="en-US" sz="2400" b="1" dirty="0" err="1"/>
              <a:t>thức</a:t>
            </a:r>
            <a:r>
              <a:rPr lang="en-US" sz="2400" b="1" dirty="0"/>
              <a:t> </a:t>
            </a:r>
            <a:r>
              <a:rPr lang="en-US" sz="2400" b="1" dirty="0" err="1"/>
              <a:t>của</a:t>
            </a:r>
            <a:r>
              <a:rPr lang="en-US" sz="2400" b="1" dirty="0"/>
              <a:t> </a:t>
            </a:r>
            <a:r>
              <a:rPr lang="en-US" sz="2400" b="1" dirty="0" err="1"/>
              <a:t>ngành</a:t>
            </a:r>
            <a:r>
              <a:rPr lang="en-US" sz="2400" b="1" dirty="0"/>
              <a:t> </a:t>
            </a:r>
            <a:r>
              <a:rPr lang="en-US" sz="2400" b="1" dirty="0" err="1"/>
              <a:t>hàng</a:t>
            </a:r>
            <a:r>
              <a:rPr lang="en-US" sz="2400" b="1" dirty="0"/>
              <a:t> </a:t>
            </a:r>
            <a:r>
              <a:rPr lang="en-US" sz="2400" b="1" dirty="0" err="1"/>
              <a:t>nông</a:t>
            </a:r>
            <a:r>
              <a:rPr lang="en-US" sz="2400" b="1" dirty="0"/>
              <a:t> </a:t>
            </a:r>
            <a:r>
              <a:rPr lang="en-US" sz="2400" b="1" dirty="0" err="1"/>
              <a:t>nghiệp</a:t>
            </a:r>
            <a:r>
              <a:rPr lang="en-US" sz="2400" b="1" dirty="0"/>
              <a:t> </a:t>
            </a:r>
            <a:r>
              <a:rPr lang="en-US" sz="2400" b="1" dirty="0" err="1"/>
              <a:t>xuất</a:t>
            </a:r>
            <a:r>
              <a:rPr lang="en-US" sz="2400" b="1" dirty="0"/>
              <a:t> </a:t>
            </a:r>
            <a:r>
              <a:rPr lang="en-US" sz="2400" b="1" dirty="0" err="1"/>
              <a:t>khẩu</a:t>
            </a:r>
            <a:r>
              <a:rPr lang="en-US" sz="2400" b="1" dirty="0"/>
              <a:t> </a:t>
            </a:r>
            <a:r>
              <a:rPr lang="en-US" sz="2400" b="1" dirty="0" err="1"/>
              <a:t>vào</a:t>
            </a:r>
            <a:r>
              <a:rPr lang="en-US" sz="2400" b="1" dirty="0"/>
              <a:t> EU</a:t>
            </a:r>
            <a:endParaRPr lang="en-US" sz="28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22</a:t>
            </a:fld>
            <a:endParaRPr lang="en-US" dirty="0"/>
          </a:p>
        </p:txBody>
      </p:sp>
      <p:graphicFrame>
        <p:nvGraphicFramePr>
          <p:cNvPr id="10" name="Diagram 9"/>
          <p:cNvGraphicFramePr/>
          <p:nvPr/>
        </p:nvGraphicFramePr>
        <p:xfrm>
          <a:off x="1143000" y="10668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98080" cy="914400"/>
          </a:xfrm>
        </p:spPr>
        <p:txBody>
          <a:bodyPr>
            <a:normAutofit/>
          </a:bodyPr>
          <a:lstStyle/>
          <a:p>
            <a:r>
              <a:rPr lang="en-US" sz="2400" b="1" dirty="0"/>
              <a:t>2.3.1.1 </a:t>
            </a:r>
            <a:r>
              <a:rPr lang="en-US" sz="2400" b="1" dirty="0" err="1"/>
              <a:t>Thủy</a:t>
            </a:r>
            <a:r>
              <a:rPr lang="en-US" sz="2400" b="1" dirty="0"/>
              <a:t> </a:t>
            </a:r>
            <a:r>
              <a:rPr lang="en-US" sz="2400" b="1" dirty="0" err="1"/>
              <a:t>sản</a:t>
            </a:r>
            <a:r>
              <a:rPr lang="en-US" sz="2400" b="1" dirty="0"/>
              <a:t> (1/5)</a:t>
            </a:r>
          </a:p>
        </p:txBody>
      </p:sp>
      <p:sp>
        <p:nvSpPr>
          <p:cNvPr id="3" name="Content Placeholder 2"/>
          <p:cNvSpPr>
            <a:spLocks noGrp="1"/>
          </p:cNvSpPr>
          <p:nvPr>
            <p:ph idx="1"/>
          </p:nvPr>
        </p:nvSpPr>
        <p:spPr>
          <a:xfrm>
            <a:off x="914400" y="1066800"/>
            <a:ext cx="8001000" cy="2057400"/>
          </a:xfrm>
        </p:spPr>
        <p:txBody>
          <a:bodyPr>
            <a:noAutofit/>
          </a:bodyPr>
          <a:lstStyle/>
          <a:p>
            <a:pPr algn="just">
              <a:lnSpc>
                <a:spcPct val="110000"/>
              </a:lnSpc>
              <a:spcBef>
                <a:spcPts val="0"/>
              </a:spcBef>
              <a:spcAft>
                <a:spcPts val="0"/>
              </a:spcAft>
              <a:buFont typeface="Wingdings" pitchFamily="2" charset="2"/>
              <a:buChar char="Ø"/>
            </a:pPr>
            <a:r>
              <a:rPr lang="en-US" sz="1900" dirty="0">
                <a:cs typeface="Times New Roman" pitchFamily="18" charset="0"/>
              </a:rPr>
              <a:t>50% </a:t>
            </a:r>
            <a:r>
              <a:rPr lang="en-US" sz="1900" dirty="0" err="1">
                <a:cs typeface="Times New Roman" pitchFamily="18" charset="0"/>
              </a:rPr>
              <a:t>số</a:t>
            </a:r>
            <a:r>
              <a:rPr lang="en-US" sz="1900" dirty="0">
                <a:cs typeface="Times New Roman" pitchFamily="18" charset="0"/>
              </a:rPr>
              <a:t> </a:t>
            </a:r>
            <a:r>
              <a:rPr lang="en-US" sz="1900" dirty="0" err="1">
                <a:cs typeface="Times New Roman" pitchFamily="18" charset="0"/>
              </a:rPr>
              <a:t>dòng</a:t>
            </a:r>
            <a:r>
              <a:rPr lang="en-US" sz="1900" dirty="0">
                <a:cs typeface="Times New Roman" pitchFamily="18" charset="0"/>
              </a:rPr>
              <a:t> </a:t>
            </a:r>
            <a:r>
              <a:rPr lang="en-US" sz="1900" dirty="0" err="1">
                <a:cs typeface="Times New Roman" pitchFamily="18" charset="0"/>
              </a:rPr>
              <a:t>thuế</a:t>
            </a:r>
            <a:r>
              <a:rPr lang="en-US" sz="1900" dirty="0">
                <a:cs typeface="Times New Roman" pitchFamily="18" charset="0"/>
              </a:rPr>
              <a:t> </a:t>
            </a:r>
            <a:r>
              <a:rPr lang="en-US" sz="1900" dirty="0" err="1">
                <a:cs typeface="Times New Roman" pitchFamily="18" charset="0"/>
              </a:rPr>
              <a:t>ngành</a:t>
            </a:r>
            <a:r>
              <a:rPr lang="en-US" sz="1900" dirty="0">
                <a:cs typeface="Times New Roman" pitchFamily="18" charset="0"/>
              </a:rPr>
              <a:t> </a:t>
            </a:r>
            <a:r>
              <a:rPr lang="en-US" sz="1900" dirty="0" err="1">
                <a:cs typeface="Times New Roman" pitchFamily="18" charset="0"/>
              </a:rPr>
              <a:t>thủy</a:t>
            </a:r>
            <a:r>
              <a:rPr lang="en-US" sz="1900" dirty="0">
                <a:cs typeface="Times New Roman" pitchFamily="18" charset="0"/>
              </a:rPr>
              <a:t> </a:t>
            </a:r>
            <a:r>
              <a:rPr lang="en-US" sz="1900" dirty="0" err="1">
                <a:cs typeface="Times New Roman" pitchFamily="18" charset="0"/>
              </a:rPr>
              <a:t>sản</a:t>
            </a:r>
            <a:r>
              <a:rPr lang="en-US" sz="1900" dirty="0">
                <a:cs typeface="Times New Roman" pitchFamily="18" charset="0"/>
              </a:rPr>
              <a:t> </a:t>
            </a:r>
            <a:r>
              <a:rPr lang="en-US" sz="1900" dirty="0" err="1">
                <a:cs typeface="Times New Roman" pitchFamily="18" charset="0"/>
              </a:rPr>
              <a:t>sẽ</a:t>
            </a:r>
            <a:r>
              <a:rPr lang="en-US" sz="1900" dirty="0">
                <a:cs typeface="Times New Roman" pitchFamily="18" charset="0"/>
              </a:rPr>
              <a:t> </a:t>
            </a:r>
            <a:r>
              <a:rPr lang="en-US" sz="1900" dirty="0" err="1">
                <a:cs typeface="Times New Roman" pitchFamily="18" charset="0"/>
              </a:rPr>
              <a:t>được</a:t>
            </a:r>
            <a:r>
              <a:rPr lang="en-US" sz="1900" dirty="0">
                <a:cs typeface="Times New Roman" pitchFamily="18" charset="0"/>
              </a:rPr>
              <a:t> </a:t>
            </a:r>
            <a:r>
              <a:rPr lang="en-US" sz="1900" dirty="0" err="1">
                <a:cs typeface="Times New Roman" pitchFamily="18" charset="0"/>
              </a:rPr>
              <a:t>xóa</a:t>
            </a:r>
            <a:r>
              <a:rPr lang="en-US" sz="1900" dirty="0">
                <a:cs typeface="Times New Roman" pitchFamily="18" charset="0"/>
              </a:rPr>
              <a:t> </a:t>
            </a:r>
            <a:r>
              <a:rPr lang="en-US" sz="1900" dirty="0" err="1">
                <a:cs typeface="Times New Roman" pitchFamily="18" charset="0"/>
              </a:rPr>
              <a:t>bỏ</a:t>
            </a:r>
            <a:r>
              <a:rPr lang="en-US" sz="1900" dirty="0">
                <a:cs typeface="Times New Roman" pitchFamily="18" charset="0"/>
              </a:rPr>
              <a:t> </a:t>
            </a:r>
            <a:r>
              <a:rPr lang="en-US" sz="1900" dirty="0" err="1">
                <a:cs typeface="Times New Roman" pitchFamily="18" charset="0"/>
              </a:rPr>
              <a:t>ngay</a:t>
            </a:r>
            <a:r>
              <a:rPr lang="en-US" sz="1900" dirty="0">
                <a:cs typeface="Times New Roman" pitchFamily="18" charset="0"/>
              </a:rPr>
              <a:t> (</a:t>
            </a:r>
            <a:r>
              <a:rPr lang="en-US" sz="1900" dirty="0" err="1">
                <a:cs typeface="Times New Roman" pitchFamily="18" charset="0"/>
              </a:rPr>
              <a:t>giảm</a:t>
            </a:r>
            <a:r>
              <a:rPr lang="en-US" sz="1900" dirty="0">
                <a:cs typeface="Times New Roman" pitchFamily="18" charset="0"/>
              </a:rPr>
              <a:t> </a:t>
            </a:r>
            <a:r>
              <a:rPr lang="en-US" sz="1900" dirty="0" err="1">
                <a:cs typeface="Times New Roman" pitchFamily="18" charset="0"/>
              </a:rPr>
              <a:t>từ</a:t>
            </a:r>
            <a:r>
              <a:rPr lang="en-US" sz="1900" dirty="0">
                <a:cs typeface="Times New Roman" pitchFamily="18" charset="0"/>
              </a:rPr>
              <a:t> 6% – 22% </a:t>
            </a:r>
            <a:r>
              <a:rPr lang="en-US" sz="1900" dirty="0" err="1">
                <a:cs typeface="Times New Roman" pitchFamily="18" charset="0"/>
              </a:rPr>
              <a:t>về</a:t>
            </a:r>
            <a:r>
              <a:rPr lang="en-US" sz="1900" dirty="0">
                <a:cs typeface="Times New Roman" pitchFamily="18" charset="0"/>
              </a:rPr>
              <a:t> 0%) </a:t>
            </a:r>
            <a:r>
              <a:rPr lang="en-US" sz="1900" dirty="0" err="1">
                <a:cs typeface="Times New Roman" pitchFamily="18" charset="0"/>
              </a:rPr>
              <a:t>như</a:t>
            </a:r>
            <a:r>
              <a:rPr lang="en-US" sz="1900" dirty="0">
                <a:cs typeface="Times New Roman" pitchFamily="18" charset="0"/>
              </a:rPr>
              <a:t>  </a:t>
            </a:r>
            <a:r>
              <a:rPr lang="en-US" sz="1900" dirty="0" err="1">
                <a:cs typeface="Times New Roman" pitchFamily="18" charset="0"/>
              </a:rPr>
              <a:t>mực</a:t>
            </a:r>
            <a:r>
              <a:rPr lang="en-US" sz="1900" dirty="0">
                <a:cs typeface="Times New Roman" pitchFamily="18" charset="0"/>
              </a:rPr>
              <a:t>, </a:t>
            </a:r>
            <a:r>
              <a:rPr lang="en-US" sz="1900" dirty="0" err="1">
                <a:cs typeface="Times New Roman" pitchFamily="18" charset="0"/>
              </a:rPr>
              <a:t>bạch</a:t>
            </a:r>
            <a:r>
              <a:rPr lang="en-US" sz="1900" dirty="0">
                <a:cs typeface="Times New Roman" pitchFamily="18" charset="0"/>
              </a:rPr>
              <a:t> </a:t>
            </a:r>
            <a:r>
              <a:rPr lang="en-US" sz="1900" dirty="0" err="1">
                <a:cs typeface="Times New Roman" pitchFamily="18" charset="0"/>
              </a:rPr>
              <a:t>tuộc</a:t>
            </a:r>
            <a:r>
              <a:rPr lang="en-US" sz="1900" dirty="0">
                <a:cs typeface="Times New Roman" pitchFamily="18" charset="0"/>
              </a:rPr>
              <a:t> </a:t>
            </a:r>
            <a:r>
              <a:rPr lang="en-US" sz="1900" dirty="0" err="1">
                <a:cs typeface="Times New Roman" pitchFamily="18" charset="0"/>
              </a:rPr>
              <a:t>đông</a:t>
            </a:r>
            <a:r>
              <a:rPr lang="en-US" sz="1900" dirty="0">
                <a:cs typeface="Times New Roman" pitchFamily="18" charset="0"/>
              </a:rPr>
              <a:t> </a:t>
            </a:r>
            <a:r>
              <a:rPr lang="en-US" sz="1900" dirty="0" err="1">
                <a:cs typeface="Times New Roman" pitchFamily="18" charset="0"/>
              </a:rPr>
              <a:t>lạnh</a:t>
            </a:r>
            <a:r>
              <a:rPr lang="en-US" sz="1900" dirty="0">
                <a:cs typeface="Times New Roman" pitchFamily="18" charset="0"/>
              </a:rPr>
              <a:t>, </a:t>
            </a:r>
            <a:r>
              <a:rPr lang="en-US" sz="1900" dirty="0" err="1">
                <a:cs typeface="Times New Roman" pitchFamily="18" charset="0"/>
              </a:rPr>
              <a:t>hàu</a:t>
            </a:r>
            <a:r>
              <a:rPr lang="en-US" sz="1900" dirty="0">
                <a:cs typeface="Times New Roman" pitchFamily="18" charset="0"/>
              </a:rPr>
              <a:t>, </a:t>
            </a:r>
            <a:r>
              <a:rPr lang="en-US" sz="1900" dirty="0" err="1">
                <a:cs typeface="Times New Roman" pitchFamily="18" charset="0"/>
              </a:rPr>
              <a:t>điệp</a:t>
            </a:r>
            <a:r>
              <a:rPr lang="en-US" sz="1900" dirty="0">
                <a:cs typeface="Times New Roman" pitchFamily="18" charset="0"/>
              </a:rPr>
              <a:t>, </a:t>
            </a:r>
            <a:r>
              <a:rPr lang="en-US" sz="1900" dirty="0" err="1" smtClean="0">
                <a:cs typeface="Times New Roman" pitchFamily="18" charset="0"/>
              </a:rPr>
              <a:t>mực</a:t>
            </a:r>
            <a:r>
              <a:rPr lang="en-US" sz="1900" dirty="0" smtClean="0">
                <a:cs typeface="Times New Roman" pitchFamily="18" charset="0"/>
              </a:rPr>
              <a:t>…. </a:t>
            </a:r>
            <a:endParaRPr lang="en-US" sz="1900" dirty="0">
              <a:cs typeface="Times New Roman" pitchFamily="18" charset="0"/>
            </a:endParaRPr>
          </a:p>
          <a:p>
            <a:pPr algn="just">
              <a:lnSpc>
                <a:spcPct val="110000"/>
              </a:lnSpc>
              <a:spcBef>
                <a:spcPts val="0"/>
              </a:spcBef>
              <a:spcAft>
                <a:spcPts val="0"/>
              </a:spcAft>
              <a:buFont typeface="Wingdings" pitchFamily="2" charset="2"/>
              <a:buChar char="Ø"/>
            </a:pPr>
            <a:r>
              <a:rPr lang="en-US" sz="1900" dirty="0">
                <a:cs typeface="Arial" pitchFamily="34" charset="0"/>
              </a:rPr>
              <a:t> 50% </a:t>
            </a:r>
            <a:r>
              <a:rPr lang="en-US" sz="1900" dirty="0" err="1">
                <a:cs typeface="Arial" pitchFamily="34" charset="0"/>
              </a:rPr>
              <a:t>dòng</a:t>
            </a:r>
            <a:r>
              <a:rPr lang="en-US" sz="1900" dirty="0">
                <a:cs typeface="Arial" pitchFamily="34" charset="0"/>
              </a:rPr>
              <a:t> </a:t>
            </a:r>
            <a:r>
              <a:rPr lang="en-US" sz="1900" dirty="0" err="1">
                <a:cs typeface="Arial" pitchFamily="34" charset="0"/>
              </a:rPr>
              <a:t>thuế</a:t>
            </a:r>
            <a:r>
              <a:rPr lang="en-US" sz="1900" dirty="0">
                <a:cs typeface="Arial" pitchFamily="34" charset="0"/>
              </a:rPr>
              <a:t> </a:t>
            </a:r>
            <a:r>
              <a:rPr lang="en-US" sz="1900" dirty="0" err="1">
                <a:cs typeface="Arial" pitchFamily="34" charset="0"/>
              </a:rPr>
              <a:t>còn</a:t>
            </a:r>
            <a:r>
              <a:rPr lang="en-US" sz="1900" dirty="0">
                <a:cs typeface="Arial" pitchFamily="34" charset="0"/>
              </a:rPr>
              <a:t> </a:t>
            </a:r>
            <a:r>
              <a:rPr lang="en-US" sz="1900" dirty="0" err="1">
                <a:cs typeface="Arial" pitchFamily="34" charset="0"/>
              </a:rPr>
              <a:t>lại</a:t>
            </a:r>
            <a:r>
              <a:rPr lang="en-US" sz="1900" dirty="0">
                <a:cs typeface="Arial" pitchFamily="34" charset="0"/>
              </a:rPr>
              <a:t> </a:t>
            </a:r>
            <a:r>
              <a:rPr lang="vi-VN" sz="1900" dirty="0">
                <a:cs typeface="Arial" pitchFamily="34" charset="0"/>
              </a:rPr>
              <a:t>có thuế suất cơ sở 5,5-26% </a:t>
            </a:r>
            <a:r>
              <a:rPr lang="en-US" sz="1900" dirty="0" err="1">
                <a:cs typeface="Arial" pitchFamily="34" charset="0"/>
              </a:rPr>
              <a:t>sẽ</a:t>
            </a:r>
            <a:r>
              <a:rPr lang="en-US" sz="1900" dirty="0">
                <a:cs typeface="Arial" pitchFamily="34" charset="0"/>
              </a:rPr>
              <a:t> </a:t>
            </a:r>
            <a:r>
              <a:rPr lang="en-US" sz="1900" dirty="0" err="1">
                <a:cs typeface="Arial" pitchFamily="34" charset="0"/>
              </a:rPr>
              <a:t>về</a:t>
            </a:r>
            <a:r>
              <a:rPr lang="en-US" sz="1900" dirty="0">
                <a:cs typeface="Arial" pitchFamily="34" charset="0"/>
              </a:rPr>
              <a:t> 0% </a:t>
            </a:r>
            <a:r>
              <a:rPr lang="en-US" sz="1900" dirty="0" err="1">
                <a:cs typeface="Arial" pitchFamily="34" charset="0"/>
              </a:rPr>
              <a:t>từ</a:t>
            </a:r>
            <a:r>
              <a:rPr lang="en-US" sz="1900" dirty="0">
                <a:cs typeface="Arial" pitchFamily="34" charset="0"/>
              </a:rPr>
              <a:t> 3-7 </a:t>
            </a:r>
            <a:r>
              <a:rPr lang="en-US" sz="1900" dirty="0" err="1">
                <a:cs typeface="Arial" pitchFamily="34" charset="0"/>
              </a:rPr>
              <a:t>năm</a:t>
            </a:r>
            <a:r>
              <a:rPr lang="en-US" sz="1900" dirty="0">
                <a:cs typeface="Arial" pitchFamily="34" charset="0"/>
              </a:rPr>
              <a:t>. </a:t>
            </a:r>
          </a:p>
          <a:p>
            <a:pPr algn="just">
              <a:lnSpc>
                <a:spcPct val="110000"/>
              </a:lnSpc>
              <a:spcBef>
                <a:spcPts val="0"/>
              </a:spcBef>
              <a:spcAft>
                <a:spcPts val="0"/>
              </a:spcAft>
              <a:buFont typeface="Wingdings" pitchFamily="2" charset="2"/>
              <a:buChar char="Ø"/>
            </a:pPr>
            <a:r>
              <a:rPr lang="en-US" sz="1900" dirty="0">
                <a:cs typeface="Arial" pitchFamily="34" charset="0"/>
              </a:rPr>
              <a:t> EU </a:t>
            </a:r>
            <a:r>
              <a:rPr lang="en-US" sz="1900" dirty="0" err="1">
                <a:cs typeface="Arial" pitchFamily="34" charset="0"/>
              </a:rPr>
              <a:t>cấp</a:t>
            </a:r>
            <a:r>
              <a:rPr lang="en-US" sz="1900" dirty="0">
                <a:cs typeface="Arial" pitchFamily="34" charset="0"/>
              </a:rPr>
              <a:t> </a:t>
            </a:r>
            <a:r>
              <a:rPr lang="en-US" sz="1900" dirty="0" err="1">
                <a:cs typeface="Arial" pitchFamily="34" charset="0"/>
              </a:rPr>
              <a:t>hạn</a:t>
            </a:r>
            <a:r>
              <a:rPr lang="en-US" sz="1900" dirty="0">
                <a:cs typeface="Arial" pitchFamily="34" charset="0"/>
              </a:rPr>
              <a:t> </a:t>
            </a:r>
            <a:r>
              <a:rPr lang="en-US" sz="1900" dirty="0" err="1">
                <a:cs typeface="Arial" pitchFamily="34" charset="0"/>
              </a:rPr>
              <a:t>ngạch</a:t>
            </a:r>
            <a:r>
              <a:rPr lang="en-US" sz="1900" dirty="0">
                <a:cs typeface="Arial" pitchFamily="34" charset="0"/>
              </a:rPr>
              <a:t> </a:t>
            </a:r>
            <a:r>
              <a:rPr lang="en-US" sz="1900" dirty="0" err="1">
                <a:cs typeface="Arial" pitchFamily="34" charset="0"/>
              </a:rPr>
              <a:t>cho</a:t>
            </a:r>
            <a:r>
              <a:rPr lang="en-US" sz="1900" dirty="0">
                <a:cs typeface="Arial" pitchFamily="34" charset="0"/>
              </a:rPr>
              <a:t> </a:t>
            </a:r>
            <a:r>
              <a:rPr lang="en-US" sz="1900" dirty="0" err="1">
                <a:cs typeface="Arial" pitchFamily="34" charset="0"/>
              </a:rPr>
              <a:t>cá</a:t>
            </a:r>
            <a:r>
              <a:rPr lang="en-US" sz="1900" dirty="0">
                <a:cs typeface="Arial" pitchFamily="34" charset="0"/>
              </a:rPr>
              <a:t> </a:t>
            </a:r>
            <a:r>
              <a:rPr lang="en-US" sz="1900" dirty="0" err="1">
                <a:cs typeface="Arial" pitchFamily="34" charset="0"/>
              </a:rPr>
              <a:t>ngừ</a:t>
            </a:r>
            <a:r>
              <a:rPr lang="en-US" sz="1900" dirty="0">
                <a:cs typeface="Arial" pitchFamily="34" charset="0"/>
              </a:rPr>
              <a:t> </a:t>
            </a:r>
            <a:r>
              <a:rPr lang="en-US" sz="1900" dirty="0" err="1">
                <a:cs typeface="Arial" pitchFamily="34" charset="0"/>
              </a:rPr>
              <a:t>chế</a:t>
            </a:r>
            <a:r>
              <a:rPr lang="en-US" sz="1900" dirty="0">
                <a:cs typeface="Arial" pitchFamily="34" charset="0"/>
              </a:rPr>
              <a:t> </a:t>
            </a:r>
            <a:r>
              <a:rPr lang="en-US" sz="1900" dirty="0" err="1">
                <a:cs typeface="Arial" pitchFamily="34" charset="0"/>
              </a:rPr>
              <a:t>biến</a:t>
            </a:r>
            <a:r>
              <a:rPr lang="en-US" sz="1900" dirty="0">
                <a:cs typeface="Arial" pitchFamily="34" charset="0"/>
              </a:rPr>
              <a:t> ( 11.500 </a:t>
            </a:r>
            <a:r>
              <a:rPr lang="en-US" sz="1900" dirty="0" err="1">
                <a:cs typeface="Arial" pitchFamily="34" charset="0"/>
              </a:rPr>
              <a:t>tấn</a:t>
            </a:r>
            <a:r>
              <a:rPr lang="en-US" sz="1900" dirty="0">
                <a:cs typeface="Arial" pitchFamily="34" charset="0"/>
              </a:rPr>
              <a:t>) ; surimi ( </a:t>
            </a:r>
            <a:r>
              <a:rPr lang="en-US" sz="1900" dirty="0" err="1">
                <a:cs typeface="Arial" pitchFamily="34" charset="0"/>
              </a:rPr>
              <a:t>cá</a:t>
            </a:r>
            <a:r>
              <a:rPr lang="en-US" sz="1900" dirty="0">
                <a:cs typeface="Arial" pitchFamily="34" charset="0"/>
              </a:rPr>
              <a:t> </a:t>
            </a:r>
            <a:r>
              <a:rPr lang="en-US" sz="1900" dirty="0" err="1">
                <a:cs typeface="Arial" pitchFamily="34" charset="0"/>
              </a:rPr>
              <a:t>viên</a:t>
            </a:r>
            <a:r>
              <a:rPr lang="en-US" sz="1900" dirty="0">
                <a:cs typeface="Arial" pitchFamily="34" charset="0"/>
              </a:rPr>
              <a:t>)  (500 </a:t>
            </a:r>
            <a:r>
              <a:rPr lang="en-US" sz="1900" dirty="0" err="1">
                <a:cs typeface="Arial" pitchFamily="34" charset="0"/>
              </a:rPr>
              <a:t>tấn</a:t>
            </a:r>
            <a:r>
              <a:rPr lang="en-US" sz="1900" dirty="0">
                <a:cs typeface="Arial" pitchFamily="34" charset="0"/>
              </a:rPr>
              <a:t>) </a:t>
            </a:r>
            <a:r>
              <a:rPr lang="en-US" sz="1900" dirty="0" err="1">
                <a:cs typeface="Arial" pitchFamily="34" charset="0"/>
              </a:rPr>
              <a:t>với</a:t>
            </a:r>
            <a:r>
              <a:rPr lang="en-US" sz="1900" dirty="0">
                <a:cs typeface="Arial" pitchFamily="34" charset="0"/>
              </a:rPr>
              <a:t> </a:t>
            </a:r>
            <a:r>
              <a:rPr lang="en-US" sz="1900" dirty="0" err="1">
                <a:cs typeface="Arial" pitchFamily="34" charset="0"/>
              </a:rPr>
              <a:t>mức</a:t>
            </a:r>
            <a:r>
              <a:rPr lang="en-US" sz="1900" dirty="0">
                <a:cs typeface="Arial" pitchFamily="34" charset="0"/>
              </a:rPr>
              <a:t> </a:t>
            </a:r>
            <a:r>
              <a:rPr lang="en-US" sz="1900" dirty="0" err="1">
                <a:cs typeface="Arial" pitchFamily="34" charset="0"/>
              </a:rPr>
              <a:t>thuế</a:t>
            </a:r>
            <a:r>
              <a:rPr lang="en-US" sz="1900" dirty="0">
                <a:cs typeface="Arial" pitchFamily="34" charset="0"/>
              </a:rPr>
              <a:t> 0%.</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23</a:t>
            </a:fld>
            <a:endParaRPr lang="en-US" dirty="0"/>
          </a:p>
        </p:txBody>
      </p:sp>
      <p:sp>
        <p:nvSpPr>
          <p:cNvPr id="7" name="Content Placeholder 2"/>
          <p:cNvSpPr txBox="1">
            <a:spLocks/>
          </p:cNvSpPr>
          <p:nvPr/>
        </p:nvSpPr>
        <p:spPr>
          <a:xfrm>
            <a:off x="762000" y="3124200"/>
            <a:ext cx="3962400" cy="3181350"/>
          </a:xfrm>
          <a:prstGeom prst="rect">
            <a:avLst/>
          </a:prstGeom>
        </p:spPr>
        <p:txBody>
          <a:bodyPr>
            <a:normAutofit lnSpcReduction="10000"/>
          </a:bodyPr>
          <a:lstStyle/>
          <a:p>
            <a:pPr marL="365125" marR="0" lvl="0" indent="-20638" algn="just"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Hiện</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EU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đang</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là</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thị</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trường</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xuất</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khẩu</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thủy</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sản</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đứng</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thứ</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hai</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của</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1" i="0" u="none" strike="noStrike" kern="1200" cap="none" spc="0" normalizeH="0" baseline="0" noProof="0" dirty="0" err="1">
                <a:ln>
                  <a:noFill/>
                </a:ln>
                <a:solidFill>
                  <a:schemeClr val="tx1"/>
                </a:solidFill>
                <a:effectLst/>
                <a:uLnTx/>
                <a:uFillTx/>
                <a:latin typeface="+mn-lt"/>
                <a:ea typeface="+mn-ea"/>
                <a:cs typeface="Times New Roman" pitchFamily="18" charset="0"/>
              </a:rPr>
              <a:t>Việt</a:t>
            </a:r>
            <a:r>
              <a:rPr kumimoji="0" lang="en-US" b="1" i="0" u="none" strike="noStrike" kern="1200" cap="none" spc="0" normalizeH="0" baseline="0" noProof="0" dirty="0">
                <a:ln>
                  <a:noFill/>
                </a:ln>
                <a:solidFill>
                  <a:schemeClr val="tx1"/>
                </a:solidFill>
                <a:effectLst/>
                <a:uLnTx/>
                <a:uFillTx/>
                <a:latin typeface="+mn-lt"/>
                <a:ea typeface="+mn-ea"/>
                <a:cs typeface="Times New Roman" pitchFamily="18" charset="0"/>
              </a:rPr>
              <a:t> Nam </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chiếm</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tỷ</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trọng</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17%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tổng</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giá</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trị</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xuất</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khẩu</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thủy</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sản</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Nên</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việc</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cắt</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giảm</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thuế</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của</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EVFTA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là</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một</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lợi</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thế</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lớn</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cho</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thủy</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sản</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Times New Roman" pitchFamily="18" charset="0"/>
              </a:rPr>
              <a:t>vì</a:t>
            </a:r>
            <a:r>
              <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các</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m</a:t>
            </a:r>
            <a:r>
              <a:rPr kumimoji="0" lang="vi-VN" b="0" i="0" u="none" strike="noStrike" kern="1200" cap="none" spc="0" normalizeH="0" baseline="0" noProof="0" dirty="0">
                <a:ln>
                  <a:noFill/>
                </a:ln>
                <a:solidFill>
                  <a:schemeClr val="tx1"/>
                </a:solidFill>
                <a:effectLst/>
                <a:uLnTx/>
                <a:uFillTx/>
                <a:latin typeface="+mn-lt"/>
                <a:ea typeface="+mn-ea"/>
                <a:cs typeface="Arial" pitchFamily="34" charset="0"/>
              </a:rPr>
              <a:t>ặt hàng được cắt giảm thuế cao đều là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thế</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mạnh</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của</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VN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tôm</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cá</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ngừ</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cá</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tra</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mực</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bạch</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 </a:t>
            </a:r>
            <a:r>
              <a:rPr kumimoji="0" lang="en-US" b="0" i="0" u="none" strike="noStrike" kern="1200" cap="none" spc="0" normalizeH="0" baseline="0" noProof="0" dirty="0" err="1">
                <a:ln>
                  <a:noFill/>
                </a:ln>
                <a:solidFill>
                  <a:schemeClr val="tx1"/>
                </a:solidFill>
                <a:effectLst/>
                <a:uLnTx/>
                <a:uFillTx/>
                <a:latin typeface="+mn-lt"/>
                <a:ea typeface="+mn-ea"/>
                <a:cs typeface="Arial" pitchFamily="34" charset="0"/>
              </a:rPr>
              <a:t>tuộc</a:t>
            </a:r>
            <a:r>
              <a:rPr kumimoji="0" lang="en-US" b="0" i="0" u="none" strike="noStrike" kern="1200" cap="none" spc="0" normalizeH="0" baseline="0" noProof="0" dirty="0">
                <a:ln>
                  <a:noFill/>
                </a:ln>
                <a:solidFill>
                  <a:schemeClr val="tx1"/>
                </a:solidFill>
                <a:effectLst/>
                <a:uLnTx/>
                <a:uFillTx/>
                <a:latin typeface="+mn-lt"/>
                <a:ea typeface="+mn-ea"/>
                <a:cs typeface="Arial" pitchFamily="34" charset="0"/>
              </a:rPr>
              <a:t>…).</a:t>
            </a:r>
            <a:endParaRPr kumimoji="0" lang="en-US"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1" name="Chart 10"/>
          <p:cNvGraphicFramePr/>
          <p:nvPr>
            <p:extLst>
              <p:ext uri="{D42A27DB-BD31-4B8C-83A1-F6EECF244321}">
                <p14:modId xmlns="" xmlns:p14="http://schemas.microsoft.com/office/powerpoint/2010/main" val="1107178661"/>
              </p:ext>
            </p:extLst>
          </p:nvPr>
        </p:nvGraphicFramePr>
        <p:xfrm>
          <a:off x="4876800" y="3200400"/>
          <a:ext cx="41148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6781800" y="152400"/>
            <a:ext cx="2287191" cy="457200"/>
            <a:chOff x="6780609" y="152400"/>
            <a:chExt cx="2287191" cy="457200"/>
          </a:xfrm>
        </p:grpSpPr>
        <p:grpSp>
          <p:nvGrpSpPr>
            <p:cNvPr id="17" name="Group 16"/>
            <p:cNvGrpSpPr/>
            <p:nvPr/>
          </p:nvGrpSpPr>
          <p:grpSpPr>
            <a:xfrm>
              <a:off x="6780609" y="152400"/>
              <a:ext cx="2287191" cy="457200"/>
              <a:chOff x="5181600" y="381000"/>
              <a:chExt cx="2744391" cy="640556"/>
            </a:xfrm>
          </p:grpSpPr>
          <p:grpSp>
            <p:nvGrpSpPr>
              <p:cNvPr id="10" name="Group 9"/>
              <p:cNvGrpSpPr/>
              <p:nvPr/>
            </p:nvGrpSpPr>
            <p:grpSpPr>
              <a:xfrm>
                <a:off x="5181600" y="381000"/>
                <a:ext cx="1525191" cy="640556"/>
                <a:chOff x="2887860" y="1391443"/>
                <a:chExt cx="3202781" cy="1281112"/>
              </a:xfrm>
            </p:grpSpPr>
            <p:sp>
              <p:nvSpPr>
                <p:cNvPr id="12" name="Chevron 11"/>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3"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4" name="Group 13"/>
              <p:cNvGrpSpPr/>
              <p:nvPr/>
            </p:nvGrpSpPr>
            <p:grpSpPr>
              <a:xfrm>
                <a:off x="64008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8" name="Chevron 17"/>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772400" cy="2667000"/>
          </a:xfrm>
        </p:spPr>
        <p:txBody>
          <a:bodyPr>
            <a:normAutofit lnSpcReduction="10000"/>
          </a:bodyPr>
          <a:lstStyle/>
          <a:p>
            <a:pPr algn="just">
              <a:lnSpc>
                <a:spcPct val="100000"/>
              </a:lnSpc>
              <a:spcBef>
                <a:spcPts val="0"/>
              </a:spcBef>
              <a:spcAft>
                <a:spcPts val="0"/>
              </a:spcAft>
              <a:buNone/>
              <a:defRPr/>
            </a:pPr>
            <a:r>
              <a:rPr lang="en-US" sz="1800" b="1" dirty="0" err="1">
                <a:cs typeface="Arial" pitchFamily="34" charset="0"/>
              </a:rPr>
              <a:t>Từ</a:t>
            </a:r>
            <a:r>
              <a:rPr lang="en-US" sz="1800" b="1" dirty="0">
                <a:cs typeface="Arial" pitchFamily="34" charset="0"/>
              </a:rPr>
              <a:t> 1/8/2020 </a:t>
            </a:r>
            <a:r>
              <a:rPr lang="en-US" sz="1800" b="1" dirty="0" err="1">
                <a:cs typeface="Arial" pitchFamily="34" charset="0"/>
              </a:rPr>
              <a:t>theo</a:t>
            </a:r>
            <a:r>
              <a:rPr lang="en-US" sz="1800" b="1" dirty="0">
                <a:cs typeface="Arial" pitchFamily="34" charset="0"/>
              </a:rPr>
              <a:t> EVFTA</a:t>
            </a:r>
            <a:r>
              <a:rPr lang="en-US" sz="1800" dirty="0">
                <a:cs typeface="Arial" pitchFamily="34" charset="0"/>
              </a:rPr>
              <a:t>:</a:t>
            </a:r>
          </a:p>
          <a:p>
            <a:pPr algn="just">
              <a:lnSpc>
                <a:spcPct val="100000"/>
              </a:lnSpc>
              <a:spcAft>
                <a:spcPts val="0"/>
              </a:spcAft>
              <a:buFont typeface="Wingdings" pitchFamily="2" charset="2"/>
              <a:buChar char="Ø"/>
              <a:defRPr/>
            </a:pPr>
            <a:r>
              <a:rPr lang="en-US" sz="1800" dirty="0">
                <a:latin typeface="Arial" pitchFamily="34" charset="0"/>
                <a:cs typeface="Arial" pitchFamily="34" charset="0"/>
              </a:rPr>
              <a:t>T</a:t>
            </a:r>
            <a:r>
              <a:rPr lang="vi-VN" sz="1800" dirty="0">
                <a:cs typeface="Arial" pitchFamily="34" charset="0"/>
              </a:rPr>
              <a:t>huế NK tôm nguyên liệu (tươi, đông lạnh, ướp lạnh)</a:t>
            </a:r>
            <a:r>
              <a:rPr lang="en-US" sz="1800" dirty="0">
                <a:cs typeface="Arial" pitchFamily="34" charset="0"/>
              </a:rPr>
              <a:t>, </a:t>
            </a:r>
            <a:r>
              <a:rPr lang="en-US" sz="1800" dirty="0" err="1">
                <a:cs typeface="Arial" pitchFamily="34" charset="0"/>
              </a:rPr>
              <a:t>trong</a:t>
            </a:r>
            <a:r>
              <a:rPr lang="en-US" sz="1800" dirty="0">
                <a:cs typeface="Arial" pitchFamily="34" charset="0"/>
              </a:rPr>
              <a:t> </a:t>
            </a:r>
            <a:r>
              <a:rPr lang="en-US" sz="1800" dirty="0" err="1">
                <a:cs typeface="Arial" pitchFamily="34" charset="0"/>
              </a:rPr>
              <a:t>đó</a:t>
            </a:r>
            <a:r>
              <a:rPr lang="en-US" sz="1800" dirty="0">
                <a:cs typeface="Arial" pitchFamily="34" charset="0"/>
              </a:rPr>
              <a:t> </a:t>
            </a:r>
            <a:r>
              <a:rPr lang="en-US" sz="1800" dirty="0"/>
              <a:t>t</a:t>
            </a:r>
            <a:r>
              <a:rPr lang="vi-VN" sz="1800" dirty="0"/>
              <a:t>ôm nguyên con, bóc vỏ chiếm 60% tỉ trọng tôm </a:t>
            </a:r>
            <a:r>
              <a:rPr lang="en-US" sz="1800" dirty="0"/>
              <a:t>VN </a:t>
            </a:r>
            <a:r>
              <a:rPr lang="vi-VN" sz="1800" dirty="0"/>
              <a:t>vào châu Âu</a:t>
            </a:r>
            <a:r>
              <a:rPr lang="vi-VN" sz="1800" dirty="0">
                <a:cs typeface="Arial" pitchFamily="34" charset="0"/>
              </a:rPr>
              <a:t> được giảm từ</a:t>
            </a:r>
            <a:r>
              <a:rPr lang="en-US" sz="1800" dirty="0">
                <a:cs typeface="Arial" pitchFamily="34" charset="0"/>
              </a:rPr>
              <a:t> </a:t>
            </a:r>
            <a:r>
              <a:rPr lang="vi-VN" sz="1800" dirty="0">
                <a:cs typeface="Arial" pitchFamily="34" charset="0"/>
              </a:rPr>
              <a:t>12-20% xuống 0%</a:t>
            </a:r>
            <a:r>
              <a:rPr lang="en-US" sz="1800" dirty="0">
                <a:cs typeface="Arial" pitchFamily="34" charset="0"/>
              </a:rPr>
              <a:t>;</a:t>
            </a:r>
            <a:r>
              <a:rPr lang="vi-VN" sz="1800" dirty="0">
                <a:cs typeface="Arial" pitchFamily="34" charset="0"/>
              </a:rPr>
              <a:t> thuế NK tôm chế biến sẽ </a:t>
            </a:r>
            <a:r>
              <a:rPr lang="en-US" sz="1800" dirty="0" err="1">
                <a:cs typeface="Arial" pitchFamily="34" charset="0"/>
              </a:rPr>
              <a:t>giảm</a:t>
            </a:r>
            <a:r>
              <a:rPr lang="en-US" sz="1800" dirty="0">
                <a:cs typeface="Arial" pitchFamily="34" charset="0"/>
              </a:rPr>
              <a:t> </a:t>
            </a:r>
            <a:r>
              <a:rPr lang="en-US" sz="1800" dirty="0" err="1">
                <a:cs typeface="Arial" pitchFamily="34" charset="0"/>
              </a:rPr>
              <a:t>dần</a:t>
            </a:r>
            <a:r>
              <a:rPr lang="en-US" sz="1800" dirty="0">
                <a:cs typeface="Arial" pitchFamily="34" charset="0"/>
              </a:rPr>
              <a:t> </a:t>
            </a:r>
            <a:r>
              <a:rPr lang="vi-VN" sz="1800" dirty="0">
                <a:cs typeface="Arial" pitchFamily="34" charset="0"/>
              </a:rPr>
              <a:t>về 0% sau 7 năm.</a:t>
            </a:r>
            <a:endParaRPr lang="en-US" sz="1800" dirty="0">
              <a:cs typeface="Arial" pitchFamily="34" charset="0"/>
            </a:endParaRPr>
          </a:p>
          <a:p>
            <a:pPr algn="just">
              <a:lnSpc>
                <a:spcPct val="100000"/>
              </a:lnSpc>
              <a:spcAft>
                <a:spcPts val="0"/>
              </a:spcAft>
              <a:buFont typeface="Wingdings" pitchFamily="2" charset="2"/>
              <a:buChar char="Ø"/>
              <a:defRPr/>
            </a:pPr>
            <a:r>
              <a:rPr lang="en-US" sz="1800" dirty="0" err="1">
                <a:cs typeface="Arial" pitchFamily="34" charset="0"/>
              </a:rPr>
              <a:t>Đặc</a:t>
            </a:r>
            <a:r>
              <a:rPr lang="en-US" sz="1800" dirty="0">
                <a:cs typeface="Arial" pitchFamily="34" charset="0"/>
              </a:rPr>
              <a:t> </a:t>
            </a:r>
            <a:r>
              <a:rPr lang="en-US" sz="1800" dirty="0" err="1">
                <a:cs typeface="Arial" pitchFamily="34" charset="0"/>
              </a:rPr>
              <a:t>biệt</a:t>
            </a:r>
            <a:r>
              <a:rPr lang="en-US" sz="1800" dirty="0">
                <a:cs typeface="Arial" pitchFamily="34" charset="0"/>
              </a:rPr>
              <a:t> </a:t>
            </a:r>
            <a:r>
              <a:rPr lang="vi-VN" sz="1800" dirty="0">
                <a:cs typeface="Arial" pitchFamily="34" charset="0"/>
              </a:rPr>
              <a:t>tôm sú từ mức </a:t>
            </a:r>
            <a:r>
              <a:rPr lang="en-US" sz="1800" dirty="0">
                <a:cs typeface="Arial" pitchFamily="34" charset="0"/>
              </a:rPr>
              <a:t>ư</a:t>
            </a:r>
            <a:r>
              <a:rPr lang="vi-VN" sz="1800" dirty="0">
                <a:cs typeface="Arial" pitchFamily="34" charset="0"/>
              </a:rPr>
              <a:t>u đãi Thuế quan phổ cập (GSP) 4,2% được giảm về 0%</a:t>
            </a:r>
            <a:r>
              <a:rPr lang="en-US" sz="1800" dirty="0">
                <a:cs typeface="Arial" pitchFamily="34" charset="0"/>
              </a:rPr>
              <a:t>; </a:t>
            </a:r>
            <a:r>
              <a:rPr lang="vi-VN" sz="1800" dirty="0">
                <a:cs typeface="Arial" pitchFamily="34" charset="0"/>
              </a:rPr>
              <a:t>tôm chân trắng đông lạnh sẽ giảm dần về 0% sau 5 năm, trong khi Thái Lan không được hưởng GSP, không ký FTA, bị mức thuế cơ bản 12%, Ấn Độ không có FTA chịu thuế GSP 4,2%, Indonesia hưởng thuế GSP</a:t>
            </a:r>
            <a:r>
              <a:rPr lang="en-US" sz="1800" dirty="0">
                <a:cs typeface="Arial" pitchFamily="34" charset="0"/>
              </a:rPr>
              <a:t> </a:t>
            </a:r>
            <a:r>
              <a:rPr lang="vi-VN" sz="1800" dirty="0">
                <a:cs typeface="Arial" pitchFamily="34" charset="0"/>
              </a:rPr>
              <a:t>4,2%, Ecuador thuế cơ bản 12%.</a:t>
            </a:r>
            <a:endParaRPr lang="en-US" sz="1800" dirty="0">
              <a:cs typeface="Arial" pitchFamily="34" charset="0"/>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24</a:t>
            </a:fld>
            <a:endParaRPr lang="en-US" dirty="0"/>
          </a:p>
        </p:txBody>
      </p:sp>
      <p:sp>
        <p:nvSpPr>
          <p:cNvPr id="7" name="Content Placeholder 2"/>
          <p:cNvSpPr txBox="1">
            <a:spLocks/>
          </p:cNvSpPr>
          <p:nvPr/>
        </p:nvSpPr>
        <p:spPr>
          <a:xfrm>
            <a:off x="838200" y="3962400"/>
            <a:ext cx="3810000" cy="1981200"/>
          </a:xfrm>
          <a:prstGeom prst="rect">
            <a:avLst/>
          </a:prstGeom>
        </p:spPr>
        <p:txBody>
          <a:bodyPr>
            <a:normAutofit lnSpcReduction="10000"/>
          </a:bodyPr>
          <a:lstStyle/>
          <a:p>
            <a:pPr marL="365125" marR="0" lvl="0" indent="-20638" algn="just"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r>
              <a:rPr kumimoji="0" lang="en-US" sz="1600" b="1" i="0" u="none" strike="noStrike" kern="1200" cap="none" spc="0" normalizeH="0" baseline="0" noProof="0" dirty="0">
                <a:ln>
                  <a:noFill/>
                </a:ln>
                <a:effectLst/>
                <a:uLnTx/>
                <a:uFillTx/>
                <a:latin typeface="+mn-lt"/>
                <a:ea typeface="+mn-ea"/>
                <a:cs typeface="Arial" pitchFamily="34" charset="0"/>
              </a:rPr>
              <a:t>EU</a:t>
            </a:r>
            <a:r>
              <a:rPr kumimoji="0" lang="vi-VN" sz="1600" b="1" i="0" u="none" strike="noStrike" kern="1200" cap="none" spc="0" normalizeH="0" baseline="0" noProof="0" dirty="0">
                <a:ln>
                  <a:noFill/>
                </a:ln>
                <a:effectLst/>
                <a:uLnTx/>
                <a:uFillTx/>
                <a:latin typeface="+mn-lt"/>
                <a:ea typeface="+mn-ea"/>
                <a:cs typeface="Arial" pitchFamily="34" charset="0"/>
              </a:rPr>
              <a:t> là thị trường lớn nhất</a:t>
            </a:r>
            <a:r>
              <a:rPr kumimoji="0" lang="vi-VN" sz="1600" b="0" i="0" u="none" strike="noStrike" kern="1200" cap="none" spc="0" normalizeH="0" baseline="0" noProof="0" dirty="0">
                <a:ln>
                  <a:noFill/>
                </a:ln>
                <a:effectLst/>
                <a:uLnTx/>
                <a:uFillTx/>
                <a:latin typeface="+mn-lt"/>
                <a:ea typeface="+mn-ea"/>
                <a:cs typeface="Arial" pitchFamily="34" charset="0"/>
              </a:rPr>
              <a:t>, chiếm 20,5% tổng giá trị XK tôm </a:t>
            </a:r>
            <a:r>
              <a:rPr kumimoji="0" lang="en-US" sz="1600" b="0" i="0" u="none" strike="noStrike" kern="1200" cap="none" spc="0" normalizeH="0" baseline="0" noProof="0" dirty="0">
                <a:ln>
                  <a:noFill/>
                </a:ln>
                <a:effectLst/>
                <a:uLnTx/>
                <a:uFillTx/>
                <a:latin typeface="+mn-lt"/>
                <a:ea typeface="+mn-ea"/>
                <a:cs typeface="Arial" pitchFamily="34" charset="0"/>
              </a:rPr>
              <a:t>VN</a:t>
            </a:r>
            <a:r>
              <a:rPr kumimoji="0" lang="vi-VN" sz="1600" b="0" i="0" u="none" strike="noStrike" kern="1200" cap="none" spc="0" normalizeH="0" baseline="0" noProof="0" dirty="0">
                <a:ln>
                  <a:noFill/>
                </a:ln>
                <a:effectLst/>
                <a:uLnTx/>
                <a:uFillTx/>
                <a:latin typeface="+mn-lt"/>
                <a:ea typeface="+mn-ea"/>
                <a:cs typeface="Arial" pitchFamily="34" charset="0"/>
              </a:rPr>
              <a:t>. Năm 2019</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vi-VN" sz="1600" b="0" i="0" u="none" strike="noStrike" kern="1200" cap="none" spc="0" normalizeH="0" baseline="0" noProof="0" dirty="0">
                <a:ln>
                  <a:noFill/>
                </a:ln>
                <a:effectLst/>
                <a:uLnTx/>
                <a:uFillTx/>
                <a:latin typeface="+mn-lt"/>
                <a:ea typeface="+mn-ea"/>
                <a:cs typeface="Arial" pitchFamily="34" charset="0"/>
              </a:rPr>
              <a:t>đạt 689,8</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vi-VN" sz="1600" b="0" i="0" u="none" strike="noStrike" kern="1200" cap="none" spc="0" normalizeH="0" baseline="0" noProof="0" dirty="0">
                <a:ln>
                  <a:noFill/>
                </a:ln>
                <a:effectLst/>
                <a:uLnTx/>
                <a:uFillTx/>
                <a:latin typeface="+mn-lt"/>
                <a:ea typeface="+mn-ea"/>
                <a:cs typeface="Arial" pitchFamily="34" charset="0"/>
              </a:rPr>
              <a:t>triệu USD</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vi-VN" sz="1600" b="0" i="0" u="none" strike="noStrike" kern="1200" cap="none" spc="0" normalizeH="0" baseline="0" noProof="0" dirty="0">
                <a:ln>
                  <a:noFill/>
                </a:ln>
                <a:effectLst/>
                <a:uLnTx/>
                <a:uFillTx/>
                <a:latin typeface="+mn-lt"/>
                <a:ea typeface="+mn-ea"/>
                <a:cs typeface="Arial" pitchFamily="34" charset="0"/>
              </a:rPr>
              <a:t>giảm 17,7% so với năm 2018</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Anh</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Hà</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Lan</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Đức</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là</a:t>
            </a:r>
            <a:r>
              <a:rPr kumimoji="0" lang="en-US" sz="1600" b="0" i="0" u="none" strike="noStrike" kern="1200" cap="none" spc="0" normalizeH="0" baseline="0" noProof="0" dirty="0">
                <a:ln>
                  <a:noFill/>
                </a:ln>
                <a:effectLst/>
                <a:uLnTx/>
                <a:uFillTx/>
                <a:latin typeface="+mn-lt"/>
                <a:ea typeface="+mn-ea"/>
                <a:cs typeface="Arial" pitchFamily="34" charset="0"/>
              </a:rPr>
              <a:t> 3 </a:t>
            </a:r>
            <a:r>
              <a:rPr kumimoji="0" lang="en-US" sz="1600" b="0" i="0" u="none" strike="noStrike" kern="1200" cap="none" spc="0" normalizeH="0" baseline="0" noProof="0" dirty="0" err="1">
                <a:ln>
                  <a:noFill/>
                </a:ln>
                <a:effectLst/>
                <a:uLnTx/>
                <a:uFillTx/>
                <a:latin typeface="+mn-lt"/>
                <a:ea typeface="+mn-ea"/>
                <a:cs typeface="Arial" pitchFamily="34" charset="0"/>
              </a:rPr>
              <a:t>nước</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nhập</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khẩu</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lớn</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nhất</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Dự</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báo</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đạt</a:t>
            </a:r>
            <a:r>
              <a:rPr kumimoji="0" lang="en-US" sz="1600" b="0" i="0" u="none" strike="noStrike" kern="1200" cap="none" spc="0" normalizeH="0" baseline="0" noProof="0" dirty="0">
                <a:ln>
                  <a:noFill/>
                </a:ln>
                <a:effectLst/>
                <a:uLnTx/>
                <a:uFillTx/>
                <a:latin typeface="+mn-lt"/>
                <a:ea typeface="+mn-ea"/>
                <a:cs typeface="Arial" pitchFamily="34" charset="0"/>
              </a:rPr>
              <a:t> 1 </a:t>
            </a:r>
            <a:r>
              <a:rPr kumimoji="0" lang="en-US" sz="1600" b="0" i="0" u="none" strike="noStrike" kern="1200" cap="none" spc="0" normalizeH="0" baseline="0" noProof="0" dirty="0" err="1">
                <a:ln>
                  <a:noFill/>
                </a:ln>
                <a:effectLst/>
                <a:uLnTx/>
                <a:uFillTx/>
                <a:latin typeface="+mn-lt"/>
                <a:ea typeface="+mn-ea"/>
                <a:cs typeface="Arial" pitchFamily="34" charset="0"/>
              </a:rPr>
              <a:t>tỷ</a:t>
            </a:r>
            <a:r>
              <a:rPr kumimoji="0" lang="en-US" sz="1600" b="0" i="0" u="none" strike="noStrike" kern="1200" cap="none" spc="0" normalizeH="0" baseline="0" noProof="0" dirty="0">
                <a:ln>
                  <a:noFill/>
                </a:ln>
                <a:effectLst/>
                <a:uLnTx/>
                <a:uFillTx/>
                <a:latin typeface="+mn-lt"/>
                <a:ea typeface="+mn-ea"/>
                <a:cs typeface="Arial" pitchFamily="34" charset="0"/>
              </a:rPr>
              <a:t> USD </a:t>
            </a:r>
            <a:r>
              <a:rPr kumimoji="0" lang="en-US" sz="1600" b="0" i="0" u="none" strike="noStrike" kern="1200" cap="none" spc="0" normalizeH="0" baseline="0" noProof="0" dirty="0" err="1">
                <a:ln>
                  <a:noFill/>
                </a:ln>
                <a:effectLst/>
                <a:uLnTx/>
                <a:uFillTx/>
                <a:latin typeface="+mn-lt"/>
                <a:ea typeface="+mn-ea"/>
                <a:cs typeface="Arial" pitchFamily="34" charset="0"/>
              </a:rPr>
              <a:t>trong</a:t>
            </a:r>
            <a:r>
              <a:rPr kumimoji="0" lang="en-US" sz="1600" b="0" i="0" u="none" strike="noStrike" kern="1200" cap="none" spc="0" normalizeH="0" baseline="0" noProof="0" dirty="0">
                <a:ln>
                  <a:noFill/>
                </a:ln>
                <a:effectLst/>
                <a:uLnTx/>
                <a:uFillTx/>
                <a:latin typeface="+mn-lt"/>
                <a:ea typeface="+mn-ea"/>
                <a:cs typeface="Arial" pitchFamily="34" charset="0"/>
              </a:rPr>
              <a:t> </a:t>
            </a:r>
            <a:r>
              <a:rPr kumimoji="0" lang="en-US" sz="1600" b="0" i="0" u="none" strike="noStrike" kern="1200" cap="none" spc="0" normalizeH="0" baseline="0" noProof="0" dirty="0" err="1">
                <a:ln>
                  <a:noFill/>
                </a:ln>
                <a:effectLst/>
                <a:uLnTx/>
                <a:uFillTx/>
                <a:latin typeface="+mn-lt"/>
                <a:ea typeface="+mn-ea"/>
                <a:cs typeface="Arial" pitchFamily="34" charset="0"/>
              </a:rPr>
              <a:t>năm</a:t>
            </a:r>
            <a:r>
              <a:rPr kumimoji="0" lang="en-US" sz="1600" b="0" i="0" u="none" strike="noStrike" kern="1200" cap="none" spc="0" normalizeH="0" baseline="0" noProof="0" dirty="0">
                <a:ln>
                  <a:noFill/>
                </a:ln>
                <a:effectLst/>
                <a:uLnTx/>
                <a:uFillTx/>
                <a:latin typeface="+mn-lt"/>
                <a:ea typeface="+mn-ea"/>
                <a:cs typeface="Arial" pitchFamily="34" charset="0"/>
              </a:rPr>
              <a:t> 2021.</a:t>
            </a:r>
          </a:p>
          <a:p>
            <a:pPr marL="365760" marR="0" lvl="0" indent="-283464" algn="l"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itle 1"/>
          <p:cNvSpPr>
            <a:spLocks noGrp="1"/>
          </p:cNvSpPr>
          <p:nvPr>
            <p:ph type="title"/>
          </p:nvPr>
        </p:nvSpPr>
        <p:spPr>
          <a:xfrm>
            <a:off x="1066800" y="76200"/>
            <a:ext cx="7498080" cy="914400"/>
          </a:xfrm>
        </p:spPr>
        <p:txBody>
          <a:bodyPr>
            <a:normAutofit/>
          </a:bodyPr>
          <a:lstStyle/>
          <a:p>
            <a:r>
              <a:rPr lang="en-US" sz="2400" b="1" dirty="0"/>
              <a:t>2.3.1.1 </a:t>
            </a:r>
            <a:r>
              <a:rPr lang="en-US" sz="2400" b="1" dirty="0" err="1"/>
              <a:t>Thủy</a:t>
            </a:r>
            <a:r>
              <a:rPr lang="en-US" sz="2400" b="1" dirty="0"/>
              <a:t> </a:t>
            </a:r>
            <a:r>
              <a:rPr lang="en-US" sz="2400" b="1" dirty="0" err="1"/>
              <a:t>sản</a:t>
            </a:r>
            <a:r>
              <a:rPr lang="en-US" sz="2400" b="1" dirty="0"/>
              <a:t> (2/5)</a:t>
            </a:r>
          </a:p>
        </p:txBody>
      </p:sp>
      <p:sp>
        <p:nvSpPr>
          <p:cNvPr id="12" name="Rectangle 11"/>
          <p:cNvSpPr>
            <a:spLocks/>
          </p:cNvSpPr>
          <p:nvPr/>
        </p:nvSpPr>
        <p:spPr>
          <a:xfrm>
            <a:off x="1005840" y="864513"/>
            <a:ext cx="3108960"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Tôm</a:t>
            </a:r>
            <a:endParaRPr lang="en-US" sz="2200" b="1" dirty="0">
              <a:solidFill>
                <a:schemeClr val="bg2">
                  <a:lumMod val="25000"/>
                </a:schemeClr>
              </a:solidFill>
              <a:latin typeface="Times New Roman" pitchFamily="18" charset="0"/>
              <a:cs typeface="Times New Roman" pitchFamily="18" charset="0"/>
            </a:endParaRPr>
          </a:p>
        </p:txBody>
      </p:sp>
      <p:graphicFrame>
        <p:nvGraphicFramePr>
          <p:cNvPr id="14" name="Chart 13"/>
          <p:cNvGraphicFramePr/>
          <p:nvPr/>
        </p:nvGraphicFramePr>
        <p:xfrm>
          <a:off x="4343400" y="3657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6781800" y="152400"/>
            <a:ext cx="2287191" cy="457200"/>
            <a:chOff x="6780609" y="152400"/>
            <a:chExt cx="2287191" cy="457200"/>
          </a:xfrm>
        </p:grpSpPr>
        <p:grpSp>
          <p:nvGrpSpPr>
            <p:cNvPr id="13" name="Group 16"/>
            <p:cNvGrpSpPr/>
            <p:nvPr/>
          </p:nvGrpSpPr>
          <p:grpSpPr>
            <a:xfrm>
              <a:off x="6780609" y="152400"/>
              <a:ext cx="2287191" cy="457200"/>
              <a:chOff x="5181600" y="381000"/>
              <a:chExt cx="2744391" cy="640556"/>
            </a:xfrm>
          </p:grpSpPr>
          <p:grpSp>
            <p:nvGrpSpPr>
              <p:cNvPr id="16" name="Group 9"/>
              <p:cNvGrpSpPr/>
              <p:nvPr/>
            </p:nvGrpSpPr>
            <p:grpSpPr>
              <a:xfrm>
                <a:off x="5181600" y="381000"/>
                <a:ext cx="1525191" cy="640556"/>
                <a:chOff x="2887860" y="1391443"/>
                <a:chExt cx="3202781" cy="1281112"/>
              </a:xfrm>
            </p:grpSpPr>
            <p:sp>
              <p:nvSpPr>
                <p:cNvPr id="20" name="Chevron 19"/>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21"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7" name="Group 13"/>
              <p:cNvGrpSpPr/>
              <p:nvPr/>
            </p:nvGrpSpPr>
            <p:grpSpPr>
              <a:xfrm>
                <a:off x="6400800" y="381000"/>
                <a:ext cx="1525191" cy="640556"/>
                <a:chOff x="2887860" y="1391443"/>
                <a:chExt cx="3202781" cy="1281112"/>
              </a:xfrm>
            </p:grpSpPr>
            <p:sp>
              <p:nvSpPr>
                <p:cNvPr id="18" name="Chevron 17"/>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9"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5" name="Chevron 14"/>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696200" cy="4191000"/>
          </a:xfrm>
        </p:spPr>
        <p:txBody>
          <a:bodyPr>
            <a:normAutofit/>
          </a:bodyPr>
          <a:lstStyle/>
          <a:p>
            <a:pPr marL="20638" indent="-20638">
              <a:spcBef>
                <a:spcPts val="0"/>
              </a:spcBef>
              <a:spcAft>
                <a:spcPts val="0"/>
              </a:spcAft>
              <a:buNone/>
              <a:tabLst>
                <a:tab pos="0" algn="l"/>
              </a:tabLst>
            </a:pPr>
            <a:r>
              <a:rPr lang="en-US" sz="1800" b="1" dirty="0" err="1">
                <a:cs typeface="Arial" pitchFamily="34" charset="0"/>
              </a:rPr>
              <a:t>Từ</a:t>
            </a:r>
            <a:r>
              <a:rPr lang="en-US" sz="1800" b="1" dirty="0">
                <a:cs typeface="Arial" pitchFamily="34" charset="0"/>
              </a:rPr>
              <a:t> 1/8/2020</a:t>
            </a:r>
            <a:r>
              <a:rPr lang="en-US" sz="1800" b="1" dirty="0">
                <a:solidFill>
                  <a:srgbClr val="0000FF"/>
                </a:solidFill>
                <a:cs typeface="Arial" pitchFamily="34" charset="0"/>
              </a:rPr>
              <a:t>: </a:t>
            </a:r>
          </a:p>
          <a:p>
            <a:pPr marL="290513" indent="-6350">
              <a:spcBef>
                <a:spcPts val="0"/>
              </a:spcBef>
              <a:spcAft>
                <a:spcPts val="0"/>
              </a:spcAft>
              <a:buFont typeface="Wingdings" pitchFamily="2" charset="2"/>
              <a:buChar char="Ø"/>
              <a:tabLst>
                <a:tab pos="60325" algn="l"/>
              </a:tabLst>
            </a:pPr>
            <a:r>
              <a:rPr lang="en-US" sz="1800" b="1" dirty="0">
                <a:solidFill>
                  <a:srgbClr val="0000FF"/>
                </a:solidFill>
                <a:cs typeface="Arial" pitchFamily="34" charset="0"/>
              </a:rPr>
              <a:t> </a:t>
            </a:r>
            <a:r>
              <a:rPr lang="en-US" sz="1800" dirty="0" err="1">
                <a:cs typeface="Arial" pitchFamily="34" charset="0"/>
              </a:rPr>
              <a:t>Các</a:t>
            </a:r>
            <a:r>
              <a:rPr lang="en-US" sz="1800" dirty="0">
                <a:cs typeface="Arial" pitchFamily="34" charset="0"/>
              </a:rPr>
              <a:t> s</a:t>
            </a:r>
            <a:r>
              <a:rPr lang="vi-VN" sz="1800" dirty="0">
                <a:cs typeface="Arial" pitchFamily="34" charset="0"/>
              </a:rPr>
              <a:t>ản phẩm cá tra (</a:t>
            </a:r>
            <a:r>
              <a:rPr lang="en-US" sz="1800" dirty="0" err="1">
                <a:cs typeface="Arial" pitchFamily="34" charset="0"/>
              </a:rPr>
              <a:t>chủ</a:t>
            </a:r>
            <a:r>
              <a:rPr lang="en-US" sz="1800" dirty="0">
                <a:cs typeface="Arial" pitchFamily="34" charset="0"/>
              </a:rPr>
              <a:t> </a:t>
            </a:r>
            <a:r>
              <a:rPr lang="en-US" sz="1800" dirty="0" err="1">
                <a:cs typeface="Arial" pitchFamily="34" charset="0"/>
              </a:rPr>
              <a:t>yếu</a:t>
            </a:r>
            <a:r>
              <a:rPr lang="en-US" sz="1800" dirty="0">
                <a:cs typeface="Arial" pitchFamily="34" charset="0"/>
              </a:rPr>
              <a:t> </a:t>
            </a:r>
            <a:r>
              <a:rPr lang="en-US" sz="1800" dirty="0" err="1">
                <a:cs typeface="Arial" pitchFamily="34" charset="0"/>
              </a:rPr>
              <a:t>là</a:t>
            </a:r>
            <a:r>
              <a:rPr lang="en-US" sz="1800" dirty="0">
                <a:cs typeface="Arial" pitchFamily="34" charset="0"/>
              </a:rPr>
              <a:t> </a:t>
            </a:r>
            <a:r>
              <a:rPr lang="vi-VN" sz="1800" dirty="0">
                <a:cs typeface="Arial" pitchFamily="34" charset="0"/>
              </a:rPr>
              <a:t>phile đông lạnh) sẽ</a:t>
            </a:r>
            <a:r>
              <a:rPr lang="en-US" sz="1800" dirty="0">
                <a:cs typeface="Arial" pitchFamily="34" charset="0"/>
              </a:rPr>
              <a:t> </a:t>
            </a:r>
            <a:r>
              <a:rPr lang="vi-VN" sz="1800" dirty="0">
                <a:cs typeface="Arial" pitchFamily="34" charset="0"/>
              </a:rPr>
              <a:t>được giảm thuế dần về 0% theo lộ trình 3 năm, từ mức thuế cơ bản 5,5% hiện nay</a:t>
            </a:r>
            <a:r>
              <a:rPr lang="en-US" sz="1800" dirty="0">
                <a:cs typeface="Arial" pitchFamily="34" charset="0"/>
              </a:rPr>
              <a:t>, </a:t>
            </a:r>
            <a:r>
              <a:rPr lang="vi-VN" sz="1800" dirty="0">
                <a:cs typeface="Arial" pitchFamily="34" charset="0"/>
              </a:rPr>
              <a:t>tức là từ năm 2023 mới được hưởng 0%</a:t>
            </a:r>
            <a:r>
              <a:rPr lang="en-US" sz="1800" dirty="0">
                <a:cs typeface="Arial" pitchFamily="34" charset="0"/>
              </a:rPr>
              <a:t>.</a:t>
            </a:r>
          </a:p>
          <a:p>
            <a:pPr algn="just">
              <a:spcBef>
                <a:spcPts val="0"/>
              </a:spcBef>
              <a:spcAft>
                <a:spcPts val="0"/>
              </a:spcAft>
            </a:pPr>
            <a:r>
              <a:rPr lang="vi-VN" sz="1800" dirty="0">
                <a:cs typeface="Arial" pitchFamily="34" charset="0"/>
              </a:rPr>
              <a:t>Năm 2019, tổng giá trị XK </a:t>
            </a:r>
            <a:r>
              <a:rPr lang="en-US" sz="1800" dirty="0" err="1">
                <a:cs typeface="Arial" pitchFamily="34" charset="0"/>
              </a:rPr>
              <a:t>của</a:t>
            </a:r>
            <a:r>
              <a:rPr lang="en-US" sz="1800" dirty="0">
                <a:cs typeface="Arial" pitchFamily="34" charset="0"/>
              </a:rPr>
              <a:t> VN sang EU </a:t>
            </a:r>
            <a:r>
              <a:rPr lang="vi-VN" sz="1800" dirty="0">
                <a:cs typeface="Arial" pitchFamily="34" charset="0"/>
              </a:rPr>
              <a:t>đạt 235,4 triệu USD, </a:t>
            </a:r>
            <a:r>
              <a:rPr lang="en-US" sz="1800" dirty="0" err="1">
                <a:cs typeface="Arial" pitchFamily="34" charset="0"/>
              </a:rPr>
              <a:t>chiếm</a:t>
            </a:r>
            <a:r>
              <a:rPr lang="en-US" sz="1800" dirty="0">
                <a:cs typeface="Arial" pitchFamily="34" charset="0"/>
              </a:rPr>
              <a:t> </a:t>
            </a:r>
            <a:r>
              <a:rPr lang="en-US" sz="1800" dirty="0" err="1">
                <a:cs typeface="Arial" pitchFamily="34" charset="0"/>
              </a:rPr>
              <a:t>khoảng</a:t>
            </a:r>
            <a:r>
              <a:rPr lang="en-US" sz="1800" dirty="0">
                <a:cs typeface="Arial" pitchFamily="34" charset="0"/>
              </a:rPr>
              <a:t> 12% </a:t>
            </a:r>
            <a:r>
              <a:rPr lang="en-US" sz="1800" dirty="0" err="1">
                <a:cs typeface="Arial" pitchFamily="34" charset="0"/>
              </a:rPr>
              <a:t>trong</a:t>
            </a:r>
            <a:r>
              <a:rPr lang="en-US" sz="1800" dirty="0">
                <a:cs typeface="Arial" pitchFamily="34" charset="0"/>
              </a:rPr>
              <a:t> </a:t>
            </a:r>
            <a:r>
              <a:rPr lang="en-US" sz="1800" dirty="0" err="1">
                <a:cs typeface="Arial" pitchFamily="34" charset="0"/>
              </a:rPr>
              <a:t>tổng</a:t>
            </a:r>
            <a:r>
              <a:rPr lang="en-US" sz="1800" dirty="0">
                <a:cs typeface="Arial" pitchFamily="34" charset="0"/>
              </a:rPr>
              <a:t> </a:t>
            </a:r>
            <a:r>
              <a:rPr lang="en-US" sz="1800" dirty="0" err="1">
                <a:cs typeface="Arial" pitchFamily="34" charset="0"/>
              </a:rPr>
              <a:t>giá</a:t>
            </a:r>
            <a:r>
              <a:rPr lang="en-US" sz="1800" dirty="0">
                <a:cs typeface="Arial" pitchFamily="34" charset="0"/>
              </a:rPr>
              <a:t> </a:t>
            </a:r>
            <a:r>
              <a:rPr lang="en-US" sz="1800" dirty="0" err="1">
                <a:cs typeface="Arial" pitchFamily="34" charset="0"/>
              </a:rPr>
              <a:t>trị</a:t>
            </a:r>
            <a:r>
              <a:rPr lang="en-US" sz="1800" dirty="0">
                <a:cs typeface="Arial" pitchFamily="34" charset="0"/>
              </a:rPr>
              <a:t> XK </a:t>
            </a:r>
            <a:r>
              <a:rPr lang="en-US" sz="1800" dirty="0" err="1">
                <a:cs typeface="Arial" pitchFamily="34" charset="0"/>
              </a:rPr>
              <a:t>cá</a:t>
            </a:r>
            <a:r>
              <a:rPr lang="en-US" sz="1800" dirty="0">
                <a:cs typeface="Arial" pitchFamily="34" charset="0"/>
              </a:rPr>
              <a:t> </a:t>
            </a:r>
            <a:r>
              <a:rPr lang="en-US" sz="1800" dirty="0" err="1">
                <a:cs typeface="Arial" pitchFamily="34" charset="0"/>
              </a:rPr>
              <a:t>tra</a:t>
            </a:r>
            <a:r>
              <a:rPr lang="en-US" sz="1800" dirty="0">
                <a:cs typeface="Arial" pitchFamily="34" charset="0"/>
              </a:rPr>
              <a:t> VN </a:t>
            </a:r>
            <a:r>
              <a:rPr lang="en-US" sz="1800" dirty="0" err="1">
                <a:cs typeface="Arial" pitchFamily="34" charset="0"/>
              </a:rPr>
              <a:t>là</a:t>
            </a:r>
            <a:r>
              <a:rPr lang="en-US" sz="1800" dirty="0">
                <a:cs typeface="Arial" pitchFamily="34" charset="0"/>
              </a:rPr>
              <a:t> 2 </a:t>
            </a:r>
            <a:r>
              <a:rPr lang="en-US" sz="1800" dirty="0" err="1">
                <a:cs typeface="Arial" pitchFamily="34" charset="0"/>
              </a:rPr>
              <a:t>tỷ</a:t>
            </a:r>
            <a:r>
              <a:rPr lang="en-US" sz="1800" dirty="0">
                <a:cs typeface="Arial" pitchFamily="34" charset="0"/>
              </a:rPr>
              <a:t> USD, </a:t>
            </a:r>
            <a:r>
              <a:rPr lang="vi-VN" sz="1800" dirty="0">
                <a:cs typeface="Arial" pitchFamily="34" charset="0"/>
              </a:rPr>
              <a:t>giảm 3,5% so với </a:t>
            </a:r>
            <a:r>
              <a:rPr lang="en-US" sz="1800" dirty="0">
                <a:cs typeface="Arial" pitchFamily="34" charset="0"/>
              </a:rPr>
              <a:t>2018</a:t>
            </a:r>
            <a:r>
              <a:rPr lang="vi-VN" sz="1800" dirty="0">
                <a:cs typeface="Arial" pitchFamily="34" charset="0"/>
              </a:rPr>
              <a:t>. </a:t>
            </a:r>
            <a:endParaRPr lang="en-US" sz="1800" dirty="0">
              <a:cs typeface="Arial" pitchFamily="34" charset="0"/>
            </a:endParaRPr>
          </a:p>
          <a:p>
            <a:pPr algn="just">
              <a:spcBef>
                <a:spcPts val="0"/>
              </a:spcBef>
              <a:spcAft>
                <a:spcPts val="0"/>
              </a:spcAft>
            </a:pPr>
            <a:r>
              <a:rPr lang="vi-VN" sz="1800" dirty="0">
                <a:cs typeface="Arial" pitchFamily="34" charset="0"/>
              </a:rPr>
              <a:t>Thị trường EU vài năm trở lại đây sụt giảm từ chiếm tỷ trọng </a:t>
            </a:r>
            <a:r>
              <a:rPr lang="en-US" sz="1800" dirty="0">
                <a:cs typeface="Arial" pitchFamily="34" charset="0"/>
              </a:rPr>
              <a:t>29% </a:t>
            </a:r>
            <a:r>
              <a:rPr lang="en-US" sz="1800" dirty="0" err="1">
                <a:cs typeface="Arial" pitchFamily="34" charset="0"/>
              </a:rPr>
              <a:t>năm</a:t>
            </a:r>
            <a:r>
              <a:rPr lang="en-US" sz="1800" dirty="0">
                <a:cs typeface="Arial" pitchFamily="34" charset="0"/>
              </a:rPr>
              <a:t> 2011, </a:t>
            </a:r>
            <a:r>
              <a:rPr lang="vi-VN" sz="1800" dirty="0">
                <a:cs typeface="Arial" pitchFamily="34" charset="0"/>
              </a:rPr>
              <a:t>24% năm 2012 xuống 10% năm 2018 và </a:t>
            </a:r>
            <a:r>
              <a:rPr lang="en-US" sz="1800" dirty="0" err="1">
                <a:cs typeface="Arial" pitchFamily="34" charset="0"/>
              </a:rPr>
              <a:t>năm</a:t>
            </a:r>
            <a:r>
              <a:rPr lang="en-US" sz="1800" dirty="0">
                <a:cs typeface="Arial" pitchFamily="34" charset="0"/>
              </a:rPr>
              <a:t> 2019 </a:t>
            </a:r>
            <a:r>
              <a:rPr lang="en-US" sz="1800" dirty="0" err="1">
                <a:cs typeface="Arial" pitchFamily="34" charset="0"/>
              </a:rPr>
              <a:t>còn</a:t>
            </a:r>
            <a:r>
              <a:rPr lang="en-US" sz="1800" dirty="0">
                <a:cs typeface="Arial" pitchFamily="34" charset="0"/>
              </a:rPr>
              <a:t> </a:t>
            </a:r>
            <a:r>
              <a:rPr lang="vi-VN" sz="1800" dirty="0">
                <a:cs typeface="Arial" pitchFamily="34" charset="0"/>
              </a:rPr>
              <a:t>13%</a:t>
            </a:r>
            <a:r>
              <a:rPr lang="en-US" sz="1800" dirty="0">
                <a:cs typeface="Arial" pitchFamily="34" charset="0"/>
              </a:rPr>
              <a:t>, </a:t>
            </a:r>
            <a:r>
              <a:rPr lang="en-US" sz="1800" dirty="0" err="1">
                <a:cs typeface="Arial" pitchFamily="34" charset="0"/>
              </a:rPr>
              <a:t>đứng</a:t>
            </a:r>
            <a:r>
              <a:rPr lang="en-US" sz="1800" dirty="0">
                <a:cs typeface="Arial" pitchFamily="34" charset="0"/>
              </a:rPr>
              <a:t> </a:t>
            </a:r>
            <a:r>
              <a:rPr lang="en-US" sz="1800" dirty="0" err="1">
                <a:cs typeface="Arial" pitchFamily="34" charset="0"/>
              </a:rPr>
              <a:t>thứ</a:t>
            </a:r>
            <a:r>
              <a:rPr lang="en-US" sz="1800" dirty="0">
                <a:cs typeface="Arial" pitchFamily="34" charset="0"/>
              </a:rPr>
              <a:t> 3 </a:t>
            </a:r>
            <a:r>
              <a:rPr lang="en-US" sz="1800" dirty="0" err="1">
                <a:cs typeface="Arial" pitchFamily="34" charset="0"/>
              </a:rPr>
              <a:t>sau</a:t>
            </a:r>
            <a:r>
              <a:rPr lang="en-US" sz="1800" dirty="0">
                <a:cs typeface="Arial" pitchFamily="34" charset="0"/>
              </a:rPr>
              <a:t> </a:t>
            </a:r>
            <a:r>
              <a:rPr lang="en-US" sz="1800" dirty="0" err="1">
                <a:cs typeface="Arial" pitchFamily="34" charset="0"/>
              </a:rPr>
              <a:t>Trung</a:t>
            </a:r>
            <a:r>
              <a:rPr lang="en-US" sz="1800" dirty="0">
                <a:cs typeface="Arial" pitchFamily="34" charset="0"/>
              </a:rPr>
              <a:t> </a:t>
            </a:r>
            <a:r>
              <a:rPr lang="en-US" sz="1800" dirty="0" err="1">
                <a:cs typeface="Arial" pitchFamily="34" charset="0"/>
              </a:rPr>
              <a:t>Quốc</a:t>
            </a:r>
            <a:r>
              <a:rPr lang="en-US" sz="1800" dirty="0">
                <a:cs typeface="Arial" pitchFamily="34" charset="0"/>
              </a:rPr>
              <a:t> – </a:t>
            </a:r>
            <a:r>
              <a:rPr lang="en-US" sz="1800" dirty="0" err="1">
                <a:cs typeface="Arial" pitchFamily="34" charset="0"/>
              </a:rPr>
              <a:t>Hồng</a:t>
            </a:r>
            <a:r>
              <a:rPr lang="en-US" sz="1800" dirty="0">
                <a:cs typeface="Arial" pitchFamily="34" charset="0"/>
              </a:rPr>
              <a:t> </a:t>
            </a:r>
            <a:r>
              <a:rPr lang="en-US" sz="1800" dirty="0" err="1">
                <a:cs typeface="Arial" pitchFamily="34" charset="0"/>
              </a:rPr>
              <a:t>Công</a:t>
            </a:r>
            <a:r>
              <a:rPr lang="en-US" sz="1800" dirty="0">
                <a:cs typeface="Arial" pitchFamily="34" charset="0"/>
              </a:rPr>
              <a:t>, </a:t>
            </a:r>
            <a:r>
              <a:rPr lang="en-US" sz="1800" dirty="0" err="1">
                <a:cs typeface="Arial" pitchFamily="34" charset="0"/>
              </a:rPr>
              <a:t>Mỹ</a:t>
            </a:r>
            <a:r>
              <a:rPr lang="en-US" sz="1800" dirty="0">
                <a:cs typeface="Arial" pitchFamily="34" charset="0"/>
              </a:rPr>
              <a:t>.</a:t>
            </a:r>
          </a:p>
          <a:p>
            <a:pPr algn="just">
              <a:spcBef>
                <a:spcPts val="0"/>
              </a:spcBef>
              <a:spcAft>
                <a:spcPts val="0"/>
              </a:spcAft>
            </a:pPr>
            <a:r>
              <a:rPr lang="en-US" sz="1800" dirty="0" err="1">
                <a:cs typeface="Arial" pitchFamily="34" charset="0"/>
              </a:rPr>
              <a:t>Các</a:t>
            </a:r>
            <a:r>
              <a:rPr lang="en-US" sz="1800" dirty="0">
                <a:cs typeface="Arial" pitchFamily="34" charset="0"/>
              </a:rPr>
              <a:t> </a:t>
            </a:r>
            <a:r>
              <a:rPr lang="en-US" sz="1800" dirty="0" err="1">
                <a:cs typeface="Arial" pitchFamily="34" charset="0"/>
              </a:rPr>
              <a:t>nước</a:t>
            </a:r>
            <a:r>
              <a:rPr lang="en-US" sz="1800" dirty="0">
                <a:cs typeface="Arial" pitchFamily="34" charset="0"/>
              </a:rPr>
              <a:t> NK </a:t>
            </a:r>
            <a:r>
              <a:rPr lang="en-US" sz="1800" dirty="0" err="1">
                <a:cs typeface="Arial" pitchFamily="34" charset="0"/>
              </a:rPr>
              <a:t>nhiều</a:t>
            </a:r>
            <a:r>
              <a:rPr lang="en-US" sz="1800" dirty="0">
                <a:cs typeface="Arial" pitchFamily="34" charset="0"/>
              </a:rPr>
              <a:t> </a:t>
            </a:r>
            <a:r>
              <a:rPr lang="en-US" sz="1800" dirty="0" err="1">
                <a:cs typeface="Arial" pitchFamily="34" charset="0"/>
              </a:rPr>
              <a:t>nhất</a:t>
            </a:r>
            <a:r>
              <a:rPr lang="en-US" sz="1800" dirty="0">
                <a:cs typeface="Arial" pitchFamily="34" charset="0"/>
              </a:rPr>
              <a:t> </a:t>
            </a:r>
            <a:r>
              <a:rPr lang="en-US" sz="1800" dirty="0" err="1">
                <a:cs typeface="Arial" pitchFamily="34" charset="0"/>
              </a:rPr>
              <a:t>là</a:t>
            </a:r>
            <a:r>
              <a:rPr lang="en-US" sz="1800" dirty="0">
                <a:cs typeface="Arial" pitchFamily="34" charset="0"/>
              </a:rPr>
              <a:t> </a:t>
            </a:r>
            <a:r>
              <a:rPr lang="en-US" sz="1800" dirty="0" err="1">
                <a:cs typeface="Arial" pitchFamily="34" charset="0"/>
              </a:rPr>
              <a:t>Hà</a:t>
            </a:r>
            <a:r>
              <a:rPr lang="en-US" sz="1800" dirty="0">
                <a:cs typeface="Arial" pitchFamily="34" charset="0"/>
              </a:rPr>
              <a:t> </a:t>
            </a:r>
            <a:r>
              <a:rPr lang="en-US" sz="1800" dirty="0" err="1">
                <a:cs typeface="Arial" pitchFamily="34" charset="0"/>
              </a:rPr>
              <a:t>Lan</a:t>
            </a:r>
            <a:r>
              <a:rPr lang="en-US" sz="1800" dirty="0">
                <a:cs typeface="Arial" pitchFamily="34" charset="0"/>
              </a:rPr>
              <a:t>, </a:t>
            </a:r>
            <a:r>
              <a:rPr lang="en-US" sz="1800" dirty="0" err="1">
                <a:cs typeface="Arial" pitchFamily="34" charset="0"/>
              </a:rPr>
              <a:t>Anh</a:t>
            </a:r>
            <a:r>
              <a:rPr lang="en-US" sz="1800" dirty="0">
                <a:cs typeface="Arial" pitchFamily="34" charset="0"/>
              </a:rPr>
              <a:t>, </a:t>
            </a:r>
            <a:r>
              <a:rPr lang="en-US" sz="1800" dirty="0" err="1">
                <a:cs typeface="Arial" pitchFamily="34" charset="0"/>
              </a:rPr>
              <a:t>Đức</a:t>
            </a:r>
            <a:r>
              <a:rPr lang="en-US" sz="1800" dirty="0">
                <a:cs typeface="Arial" pitchFamily="34" charset="0"/>
              </a:rPr>
              <a:t>, </a:t>
            </a:r>
            <a:r>
              <a:rPr lang="en-US" sz="1800" dirty="0" err="1">
                <a:cs typeface="Arial" pitchFamily="34" charset="0"/>
              </a:rPr>
              <a:t>Bỉ</a:t>
            </a:r>
            <a:endParaRPr lang="en-US" sz="18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25</a:t>
            </a:fld>
            <a:endParaRPr lang="en-US" dirty="0"/>
          </a:p>
        </p:txBody>
      </p:sp>
      <p:sp>
        <p:nvSpPr>
          <p:cNvPr id="8" name="Title 1"/>
          <p:cNvSpPr>
            <a:spLocks noGrp="1"/>
          </p:cNvSpPr>
          <p:nvPr>
            <p:ph type="title"/>
          </p:nvPr>
        </p:nvSpPr>
        <p:spPr>
          <a:xfrm>
            <a:off x="1066800" y="76200"/>
            <a:ext cx="7498080" cy="914400"/>
          </a:xfrm>
        </p:spPr>
        <p:txBody>
          <a:bodyPr>
            <a:normAutofit/>
          </a:bodyPr>
          <a:lstStyle/>
          <a:p>
            <a:r>
              <a:rPr lang="en-US" sz="2400" b="1" dirty="0"/>
              <a:t>2.3.1.1 </a:t>
            </a:r>
            <a:r>
              <a:rPr lang="en-US" sz="2400" b="1" dirty="0" err="1"/>
              <a:t>Thủy</a:t>
            </a:r>
            <a:r>
              <a:rPr lang="en-US" sz="2400" b="1" dirty="0"/>
              <a:t> </a:t>
            </a:r>
            <a:r>
              <a:rPr lang="en-US" sz="2400" b="1" dirty="0" err="1"/>
              <a:t>sản</a:t>
            </a:r>
            <a:r>
              <a:rPr lang="en-US" sz="2400" b="1" dirty="0"/>
              <a:t> (3/5)</a:t>
            </a:r>
          </a:p>
        </p:txBody>
      </p:sp>
      <p:sp>
        <p:nvSpPr>
          <p:cNvPr id="9" name="Rectangle 8"/>
          <p:cNvSpPr>
            <a:spLocks/>
          </p:cNvSpPr>
          <p:nvPr/>
        </p:nvSpPr>
        <p:spPr>
          <a:xfrm>
            <a:off x="1005840" y="864513"/>
            <a:ext cx="2651760"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Cá</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tra</a:t>
            </a:r>
            <a:endParaRPr lang="en-US" sz="2200" b="1" dirty="0">
              <a:solidFill>
                <a:schemeClr val="bg2">
                  <a:lumMod val="25000"/>
                </a:schemeClr>
              </a:solidFill>
              <a:latin typeface="Times New Roman" pitchFamily="18" charset="0"/>
              <a:cs typeface="Times New Roman" pitchFamily="18" charset="0"/>
            </a:endParaRPr>
          </a:p>
        </p:txBody>
      </p:sp>
      <p:grpSp>
        <p:nvGrpSpPr>
          <p:cNvPr id="10" name="Group 9"/>
          <p:cNvGrpSpPr/>
          <p:nvPr/>
        </p:nvGrpSpPr>
        <p:grpSpPr>
          <a:xfrm>
            <a:off x="6781800" y="152400"/>
            <a:ext cx="2287191" cy="457200"/>
            <a:chOff x="6780609" y="152400"/>
            <a:chExt cx="2287191" cy="457200"/>
          </a:xfrm>
        </p:grpSpPr>
        <p:grpSp>
          <p:nvGrpSpPr>
            <p:cNvPr id="11" name="Group 16"/>
            <p:cNvGrpSpPr/>
            <p:nvPr/>
          </p:nvGrpSpPr>
          <p:grpSpPr>
            <a:xfrm>
              <a:off x="6780609" y="152400"/>
              <a:ext cx="2287191" cy="457200"/>
              <a:chOff x="5181600" y="381000"/>
              <a:chExt cx="2744391" cy="640556"/>
            </a:xfrm>
          </p:grpSpPr>
          <p:grpSp>
            <p:nvGrpSpPr>
              <p:cNvPr id="13" name="Group 9"/>
              <p:cNvGrpSpPr/>
              <p:nvPr/>
            </p:nvGrpSpPr>
            <p:grpSpPr>
              <a:xfrm>
                <a:off x="5181600" y="381000"/>
                <a:ext cx="1525191" cy="640556"/>
                <a:chOff x="2887860" y="1391443"/>
                <a:chExt cx="3202781" cy="1281112"/>
              </a:xfrm>
            </p:grpSpPr>
            <p:sp>
              <p:nvSpPr>
                <p:cNvPr id="17" name="Chevron 16"/>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8"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4" name="Group 13"/>
              <p:cNvGrpSpPr/>
              <p:nvPr/>
            </p:nvGrpSpPr>
            <p:grpSpPr>
              <a:xfrm>
                <a:off x="64008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2" name="Chevron 11"/>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848600" cy="4343400"/>
          </a:xfrm>
        </p:spPr>
        <p:txBody>
          <a:bodyPr>
            <a:normAutofit fontScale="92500" lnSpcReduction="20000"/>
          </a:bodyPr>
          <a:lstStyle/>
          <a:p>
            <a:pPr marL="20638" indent="-20638">
              <a:spcBef>
                <a:spcPts val="0"/>
              </a:spcBef>
              <a:spcAft>
                <a:spcPts val="0"/>
              </a:spcAft>
              <a:buNone/>
            </a:pPr>
            <a:r>
              <a:rPr lang="en-US" sz="1800" b="1" dirty="0" err="1">
                <a:cs typeface="Arial" pitchFamily="34" charset="0"/>
              </a:rPr>
              <a:t>Từ</a:t>
            </a:r>
            <a:r>
              <a:rPr lang="en-US" sz="1800" b="1" dirty="0">
                <a:cs typeface="Arial" pitchFamily="34" charset="0"/>
              </a:rPr>
              <a:t> 1/8/2020: </a:t>
            </a:r>
          </a:p>
          <a:p>
            <a:pPr marL="460375" lvl="1" indent="-236538">
              <a:spcBef>
                <a:spcPts val="0"/>
              </a:spcBef>
              <a:spcAft>
                <a:spcPts val="0"/>
              </a:spcAft>
              <a:buFont typeface="Wingdings" pitchFamily="2" charset="2"/>
              <a:buChar char="Ø"/>
            </a:pPr>
            <a:r>
              <a:rPr lang="vi-VN" sz="1800" dirty="0">
                <a:cs typeface="Arial" pitchFamily="34" charset="0"/>
              </a:rPr>
              <a:t>EU xóa thuế cho các sản phẩm tươi sống và đông lạnh</a:t>
            </a:r>
            <a:r>
              <a:rPr lang="en-US" sz="1800" dirty="0">
                <a:cs typeface="Arial" pitchFamily="34" charset="0"/>
              </a:rPr>
              <a:t>; </a:t>
            </a:r>
          </a:p>
          <a:p>
            <a:pPr marL="460375" lvl="1" indent="-236538">
              <a:spcBef>
                <a:spcPts val="0"/>
              </a:spcBef>
              <a:spcAft>
                <a:spcPts val="0"/>
              </a:spcAft>
              <a:buFont typeface="Wingdings" pitchFamily="2" charset="2"/>
              <a:buChar char="Ø"/>
            </a:pPr>
            <a:r>
              <a:rPr lang="en-US" sz="1800" dirty="0" err="1">
                <a:cs typeface="Arial" pitchFamily="34" charset="0"/>
              </a:rPr>
              <a:t>Sau</a:t>
            </a:r>
            <a:r>
              <a:rPr lang="en-US" sz="1800" dirty="0">
                <a:cs typeface="Arial" pitchFamily="34" charset="0"/>
              </a:rPr>
              <a:t> 3 </a:t>
            </a:r>
            <a:r>
              <a:rPr lang="en-US" sz="1800" dirty="0" err="1">
                <a:cs typeface="Arial" pitchFamily="34" charset="0"/>
              </a:rPr>
              <a:t>năm</a:t>
            </a:r>
            <a:r>
              <a:rPr lang="en-US" sz="1800" dirty="0">
                <a:cs typeface="Arial" pitchFamily="34" charset="0"/>
              </a:rPr>
              <a:t>, </a:t>
            </a:r>
            <a:r>
              <a:rPr lang="vi-VN" sz="1800" dirty="0">
                <a:cs typeface="Arial" pitchFamily="34" charset="0"/>
              </a:rPr>
              <a:t>sản phẩm thăn, philê đông lạnh</a:t>
            </a:r>
            <a:r>
              <a:rPr lang="en-US" sz="1800" dirty="0">
                <a:cs typeface="Arial" pitchFamily="34" charset="0"/>
              </a:rPr>
              <a:t> </a:t>
            </a:r>
            <a:r>
              <a:rPr lang="vi-VN" sz="1800" dirty="0">
                <a:cs typeface="Arial" pitchFamily="34" charset="0"/>
              </a:rPr>
              <a:t>thuế </a:t>
            </a:r>
            <a:r>
              <a:rPr lang="en-US" sz="1800" dirty="0" err="1">
                <a:cs typeface="Arial" pitchFamily="34" charset="0"/>
              </a:rPr>
              <a:t>từ</a:t>
            </a:r>
            <a:r>
              <a:rPr lang="en-US" sz="1800" dirty="0">
                <a:cs typeface="Arial" pitchFamily="34" charset="0"/>
              </a:rPr>
              <a:t> 18% </a:t>
            </a:r>
            <a:r>
              <a:rPr lang="en-US" sz="1800" dirty="0" err="1">
                <a:cs typeface="Arial" pitchFamily="34" charset="0"/>
              </a:rPr>
              <a:t>về</a:t>
            </a:r>
            <a:r>
              <a:rPr lang="en-US" sz="1800" dirty="0">
                <a:cs typeface="Arial" pitchFamily="34" charset="0"/>
              </a:rPr>
              <a:t> 0% </a:t>
            </a:r>
          </a:p>
          <a:p>
            <a:pPr marL="460375" lvl="1" indent="-236538">
              <a:spcBef>
                <a:spcPts val="0"/>
              </a:spcBef>
              <a:spcAft>
                <a:spcPts val="0"/>
              </a:spcAft>
              <a:buFont typeface="Wingdings" pitchFamily="2" charset="2"/>
              <a:buChar char="Ø"/>
            </a:pPr>
            <a:r>
              <a:rPr lang="en-US" sz="1800" dirty="0" err="1">
                <a:cs typeface="Arial" pitchFamily="34" charset="0"/>
              </a:rPr>
              <a:t>Sau</a:t>
            </a:r>
            <a:r>
              <a:rPr lang="en-US" sz="1800" dirty="0">
                <a:cs typeface="Arial" pitchFamily="34" charset="0"/>
              </a:rPr>
              <a:t> 7 </a:t>
            </a:r>
            <a:r>
              <a:rPr lang="en-US" sz="1800" dirty="0" err="1">
                <a:cs typeface="Arial" pitchFamily="34" charset="0"/>
              </a:rPr>
              <a:t>năm</a:t>
            </a:r>
            <a:r>
              <a:rPr lang="en-US" sz="1800" dirty="0">
                <a:cs typeface="Arial" pitchFamily="34" charset="0"/>
              </a:rPr>
              <a:t>, </a:t>
            </a:r>
            <a:r>
              <a:rPr lang="vi-VN" sz="1800" dirty="0">
                <a:cs typeface="Arial" pitchFamily="34" charset="0"/>
              </a:rPr>
              <a:t>sản phẩm thăn, philê hấp</a:t>
            </a:r>
            <a:r>
              <a:rPr lang="en-US" sz="1800" dirty="0">
                <a:cs typeface="Arial" pitchFamily="34" charset="0"/>
              </a:rPr>
              <a:t> </a:t>
            </a:r>
            <a:r>
              <a:rPr lang="en-US" sz="1800" dirty="0" err="1">
                <a:cs typeface="Arial" pitchFamily="34" charset="0"/>
              </a:rPr>
              <a:t>từ</a:t>
            </a:r>
            <a:r>
              <a:rPr lang="en-US" sz="1800" dirty="0">
                <a:cs typeface="Arial" pitchFamily="34" charset="0"/>
              </a:rPr>
              <a:t> 24% </a:t>
            </a:r>
            <a:r>
              <a:rPr lang="en-US" sz="1800" dirty="0" err="1">
                <a:cs typeface="Arial" pitchFamily="34" charset="0"/>
              </a:rPr>
              <a:t>về</a:t>
            </a:r>
            <a:r>
              <a:rPr lang="en-US" sz="1800" dirty="0">
                <a:cs typeface="Arial" pitchFamily="34" charset="0"/>
              </a:rPr>
              <a:t> 0%</a:t>
            </a:r>
            <a:r>
              <a:rPr lang="vi-VN" sz="1800" dirty="0">
                <a:cs typeface="Arial" pitchFamily="34" charset="0"/>
              </a:rPr>
              <a:t> </a:t>
            </a:r>
            <a:endParaRPr lang="en-US" sz="1800" dirty="0">
              <a:cs typeface="Arial" pitchFamily="34" charset="0"/>
            </a:endParaRPr>
          </a:p>
          <a:p>
            <a:pPr marL="460375" lvl="1" indent="-236538">
              <a:spcBef>
                <a:spcPts val="0"/>
              </a:spcBef>
              <a:spcAft>
                <a:spcPts val="0"/>
              </a:spcAft>
              <a:buFont typeface="Wingdings" pitchFamily="2" charset="2"/>
              <a:buChar char="Ø"/>
            </a:pPr>
            <a:r>
              <a:rPr lang="en-US" sz="1800" dirty="0" err="1">
                <a:cs typeface="Arial" pitchFamily="34" charset="0"/>
              </a:rPr>
              <a:t>Cá</a:t>
            </a:r>
            <a:r>
              <a:rPr lang="en-US" sz="1800" dirty="0">
                <a:cs typeface="Arial" pitchFamily="34" charset="0"/>
              </a:rPr>
              <a:t> </a:t>
            </a:r>
            <a:r>
              <a:rPr lang="en-US" sz="1800" dirty="0" err="1">
                <a:cs typeface="Arial" pitchFamily="34" charset="0"/>
              </a:rPr>
              <a:t>ngừ</a:t>
            </a:r>
            <a:r>
              <a:rPr lang="en-US" sz="1800" dirty="0">
                <a:cs typeface="Arial" pitchFamily="34" charset="0"/>
              </a:rPr>
              <a:t> </a:t>
            </a:r>
            <a:r>
              <a:rPr lang="en-US" sz="1800" dirty="0" err="1">
                <a:cs typeface="Arial" pitchFamily="34" charset="0"/>
              </a:rPr>
              <a:t>chế</a:t>
            </a:r>
            <a:r>
              <a:rPr lang="en-US" sz="1800" dirty="0">
                <a:cs typeface="Arial" pitchFamily="34" charset="0"/>
              </a:rPr>
              <a:t> </a:t>
            </a:r>
            <a:r>
              <a:rPr lang="en-US" sz="1800" dirty="0" err="1">
                <a:cs typeface="Arial" pitchFamily="34" charset="0"/>
              </a:rPr>
              <a:t>biến</a:t>
            </a:r>
            <a:r>
              <a:rPr lang="en-US" sz="1800" dirty="0">
                <a:cs typeface="Arial" pitchFamily="34" charset="0"/>
              </a:rPr>
              <a:t> </a:t>
            </a:r>
            <a:r>
              <a:rPr lang="en-US" sz="1800" dirty="0" err="1">
                <a:cs typeface="Arial" pitchFamily="34" charset="0"/>
              </a:rPr>
              <a:t>đóng</a:t>
            </a:r>
            <a:r>
              <a:rPr lang="en-US" sz="1800" dirty="0">
                <a:cs typeface="Arial" pitchFamily="34" charset="0"/>
              </a:rPr>
              <a:t> </a:t>
            </a:r>
            <a:r>
              <a:rPr lang="en-US" sz="1800" dirty="0" err="1">
                <a:cs typeface="Arial" pitchFamily="34" charset="0"/>
              </a:rPr>
              <a:t>hộp</a:t>
            </a:r>
            <a:r>
              <a:rPr lang="en-US" sz="1800" dirty="0">
                <a:cs typeface="Arial" pitchFamily="34" charset="0"/>
              </a:rPr>
              <a:t> </a:t>
            </a:r>
            <a:r>
              <a:rPr lang="en-US" sz="1800" dirty="0" err="1">
                <a:cs typeface="Arial" pitchFamily="34" charset="0"/>
              </a:rPr>
              <a:t>được</a:t>
            </a:r>
            <a:r>
              <a:rPr lang="en-US" sz="1800" dirty="0">
                <a:cs typeface="Arial" pitchFamily="34" charset="0"/>
              </a:rPr>
              <a:t> </a:t>
            </a:r>
            <a:r>
              <a:rPr lang="en-US" sz="1800" dirty="0" err="1">
                <a:cs typeface="Arial" pitchFamily="34" charset="0"/>
              </a:rPr>
              <a:t>hưởng</a:t>
            </a:r>
            <a:r>
              <a:rPr lang="en-US" sz="1800" dirty="0">
                <a:cs typeface="Arial" pitchFamily="34" charset="0"/>
              </a:rPr>
              <a:t> </a:t>
            </a:r>
            <a:r>
              <a:rPr lang="en-US" sz="1800" dirty="0" err="1">
                <a:cs typeface="Arial" pitchFamily="34" charset="0"/>
              </a:rPr>
              <a:t>hạn</a:t>
            </a:r>
            <a:r>
              <a:rPr lang="en-US" sz="1800" dirty="0">
                <a:cs typeface="Arial" pitchFamily="34" charset="0"/>
              </a:rPr>
              <a:t> </a:t>
            </a:r>
            <a:r>
              <a:rPr lang="en-US" sz="1800" dirty="0" err="1">
                <a:cs typeface="Arial" pitchFamily="34" charset="0"/>
              </a:rPr>
              <a:t>ngạch</a:t>
            </a:r>
            <a:r>
              <a:rPr lang="en-US" sz="1800" dirty="0">
                <a:cs typeface="Arial" pitchFamily="34" charset="0"/>
              </a:rPr>
              <a:t> 11.500 </a:t>
            </a:r>
            <a:r>
              <a:rPr lang="en-US" sz="1800" dirty="0" err="1">
                <a:cs typeface="Arial" pitchFamily="34" charset="0"/>
              </a:rPr>
              <a:t>tấn</a:t>
            </a:r>
            <a:r>
              <a:rPr lang="en-US" sz="1800" dirty="0">
                <a:cs typeface="Arial" pitchFamily="34" charset="0"/>
              </a:rPr>
              <a:t>/</a:t>
            </a:r>
            <a:r>
              <a:rPr lang="en-US" sz="1800" dirty="0" err="1">
                <a:cs typeface="Arial" pitchFamily="34" charset="0"/>
              </a:rPr>
              <a:t>năm</a:t>
            </a:r>
            <a:r>
              <a:rPr lang="en-US" sz="1800" dirty="0">
                <a:cs typeface="Arial" pitchFamily="34" charset="0"/>
              </a:rPr>
              <a:t> (</a:t>
            </a:r>
            <a:r>
              <a:rPr lang="en-US" sz="1800" dirty="0" err="1">
                <a:cs typeface="Arial" pitchFamily="34" charset="0"/>
              </a:rPr>
              <a:t>gấp</a:t>
            </a:r>
            <a:r>
              <a:rPr lang="en-US" sz="1800" dirty="0">
                <a:cs typeface="Arial" pitchFamily="34" charset="0"/>
              </a:rPr>
              <a:t> </a:t>
            </a:r>
            <a:r>
              <a:rPr lang="en-US" sz="1800" dirty="0" err="1">
                <a:cs typeface="Arial" pitchFamily="34" charset="0"/>
              </a:rPr>
              <a:t>hơn</a:t>
            </a:r>
            <a:r>
              <a:rPr lang="en-US" sz="1800" dirty="0">
                <a:cs typeface="Arial" pitchFamily="34" charset="0"/>
              </a:rPr>
              <a:t> 3 </a:t>
            </a:r>
            <a:r>
              <a:rPr lang="en-US" sz="1800" dirty="0" err="1">
                <a:cs typeface="Arial" pitchFamily="34" charset="0"/>
              </a:rPr>
              <a:t>lần</a:t>
            </a:r>
            <a:r>
              <a:rPr lang="en-US" sz="1800" dirty="0">
                <a:cs typeface="Arial" pitchFamily="34" charset="0"/>
              </a:rPr>
              <a:t> </a:t>
            </a:r>
            <a:r>
              <a:rPr lang="en-US" sz="1800" dirty="0" err="1">
                <a:cs typeface="Arial" pitchFamily="34" charset="0"/>
              </a:rPr>
              <a:t>lượng</a:t>
            </a:r>
            <a:r>
              <a:rPr lang="en-US" sz="1800" dirty="0">
                <a:cs typeface="Arial" pitchFamily="34" charset="0"/>
              </a:rPr>
              <a:t> </a:t>
            </a:r>
            <a:r>
              <a:rPr lang="en-US" sz="1800" dirty="0" err="1">
                <a:cs typeface="Arial" pitchFamily="34" charset="0"/>
              </a:rPr>
              <a:t>xuất</a:t>
            </a:r>
            <a:r>
              <a:rPr lang="en-US" sz="1800" dirty="0">
                <a:cs typeface="Arial" pitchFamily="34" charset="0"/>
              </a:rPr>
              <a:t> </a:t>
            </a:r>
            <a:r>
              <a:rPr lang="en-US" sz="1800" dirty="0" err="1">
                <a:cs typeface="Arial" pitchFamily="34" charset="0"/>
              </a:rPr>
              <a:t>khẩu</a:t>
            </a:r>
            <a:r>
              <a:rPr lang="en-US" sz="1800" dirty="0">
                <a:cs typeface="Arial" pitchFamily="34" charset="0"/>
              </a:rPr>
              <a:t> </a:t>
            </a:r>
            <a:r>
              <a:rPr lang="en-US" sz="1800" dirty="0" err="1">
                <a:cs typeface="Arial" pitchFamily="34" charset="0"/>
              </a:rPr>
              <a:t>của</a:t>
            </a:r>
            <a:r>
              <a:rPr lang="en-US" sz="1800" dirty="0">
                <a:cs typeface="Arial" pitchFamily="34" charset="0"/>
              </a:rPr>
              <a:t> VN </a:t>
            </a:r>
            <a:r>
              <a:rPr lang="en-US" sz="1800" dirty="0" err="1">
                <a:cs typeface="Arial" pitchFamily="34" charset="0"/>
              </a:rPr>
              <a:t>hiện</a:t>
            </a:r>
            <a:r>
              <a:rPr lang="en-US" sz="1800" dirty="0">
                <a:cs typeface="Arial" pitchFamily="34" charset="0"/>
              </a:rPr>
              <a:t> </a:t>
            </a:r>
            <a:r>
              <a:rPr lang="en-US" sz="1800" dirty="0" err="1">
                <a:cs typeface="Arial" pitchFamily="34" charset="0"/>
              </a:rPr>
              <a:t>tại</a:t>
            </a:r>
            <a:r>
              <a:rPr lang="en-US" sz="1800" dirty="0">
                <a:cs typeface="Arial" pitchFamily="34" charset="0"/>
              </a:rPr>
              <a:t>) </a:t>
            </a:r>
            <a:r>
              <a:rPr lang="en-US" sz="1800" dirty="0" err="1">
                <a:cs typeface="Arial" pitchFamily="34" charset="0"/>
              </a:rPr>
              <a:t>với</a:t>
            </a:r>
            <a:r>
              <a:rPr lang="en-US" sz="1800" dirty="0">
                <a:cs typeface="Arial" pitchFamily="34" charset="0"/>
              </a:rPr>
              <a:t> </a:t>
            </a:r>
            <a:r>
              <a:rPr lang="en-US" sz="1800" dirty="0" err="1">
                <a:cs typeface="Arial" pitchFamily="34" charset="0"/>
              </a:rPr>
              <a:t>thuế</a:t>
            </a:r>
            <a:r>
              <a:rPr lang="en-US" sz="1800" dirty="0">
                <a:cs typeface="Arial" pitchFamily="34" charset="0"/>
              </a:rPr>
              <a:t> 0%., </a:t>
            </a:r>
            <a:r>
              <a:rPr lang="en-US" sz="1800" dirty="0" err="1">
                <a:cs typeface="Arial" pitchFamily="34" charset="0"/>
              </a:rPr>
              <a:t>là</a:t>
            </a:r>
            <a:r>
              <a:rPr lang="en-US" sz="1800" dirty="0">
                <a:cs typeface="Arial" pitchFamily="34" charset="0"/>
              </a:rPr>
              <a:t> </a:t>
            </a:r>
            <a:r>
              <a:rPr lang="en-US" sz="1800" dirty="0" err="1">
                <a:cs typeface="Arial" pitchFamily="34" charset="0"/>
              </a:rPr>
              <a:t>tạo</a:t>
            </a:r>
            <a:r>
              <a:rPr lang="en-US" sz="1800" dirty="0">
                <a:cs typeface="Arial" pitchFamily="34" charset="0"/>
              </a:rPr>
              <a:t> </a:t>
            </a:r>
            <a:r>
              <a:rPr lang="vi-VN" sz="1800" dirty="0">
                <a:cs typeface="Arial" pitchFamily="34" charset="0"/>
              </a:rPr>
              <a:t>lợi thế </a:t>
            </a:r>
            <a:r>
              <a:rPr lang="en-US" sz="1800" dirty="0" err="1">
                <a:cs typeface="Arial" pitchFamily="34" charset="0"/>
              </a:rPr>
              <a:t>lớn</a:t>
            </a:r>
            <a:r>
              <a:rPr lang="en-US" sz="1800" dirty="0">
                <a:cs typeface="Arial" pitchFamily="34" charset="0"/>
              </a:rPr>
              <a:t> so </a:t>
            </a:r>
            <a:r>
              <a:rPr lang="en-US" sz="1800" dirty="0" err="1">
                <a:cs typeface="Arial" pitchFamily="34" charset="0"/>
              </a:rPr>
              <a:t>với</a:t>
            </a:r>
            <a:r>
              <a:rPr lang="en-US" sz="1800" dirty="0">
                <a:cs typeface="Arial" pitchFamily="34" charset="0"/>
              </a:rPr>
              <a:t> </a:t>
            </a:r>
            <a:r>
              <a:rPr lang="vi-VN" sz="1800" dirty="0">
                <a:cs typeface="Arial" pitchFamily="34" charset="0"/>
              </a:rPr>
              <a:t>Thái Lan</a:t>
            </a:r>
            <a:r>
              <a:rPr lang="en-US" sz="1800" dirty="0">
                <a:cs typeface="Arial" pitchFamily="34" charset="0"/>
              </a:rPr>
              <a:t>, </a:t>
            </a:r>
            <a:r>
              <a:rPr lang="vi-VN" sz="1800" dirty="0">
                <a:cs typeface="Arial" pitchFamily="34" charset="0"/>
              </a:rPr>
              <a:t>Trung Quốc</a:t>
            </a:r>
            <a:r>
              <a:rPr lang="en-US" sz="1800" dirty="0">
                <a:cs typeface="Arial" pitchFamily="34" charset="0"/>
              </a:rPr>
              <a:t> </a:t>
            </a:r>
            <a:r>
              <a:rPr lang="vi-VN" sz="1800" dirty="0">
                <a:cs typeface="Arial" pitchFamily="34" charset="0"/>
              </a:rPr>
              <a:t>chưa </a:t>
            </a:r>
            <a:r>
              <a:rPr lang="en-US" sz="1800" dirty="0" err="1">
                <a:cs typeface="Arial" pitchFamily="34" charset="0"/>
              </a:rPr>
              <a:t>có</a:t>
            </a:r>
            <a:r>
              <a:rPr lang="en-US" sz="1800" dirty="0">
                <a:cs typeface="Arial" pitchFamily="34" charset="0"/>
              </a:rPr>
              <a:t> </a:t>
            </a:r>
            <a:r>
              <a:rPr lang="vi-VN" sz="1800" dirty="0">
                <a:cs typeface="Arial" pitchFamily="34" charset="0"/>
              </a:rPr>
              <a:t>FTA với EU.</a:t>
            </a:r>
            <a:endParaRPr lang="en-US" sz="1800" dirty="0">
              <a:cs typeface="Arial" pitchFamily="34" charset="0"/>
            </a:endParaRPr>
          </a:p>
          <a:p>
            <a:pPr algn="just">
              <a:spcBef>
                <a:spcPts val="0"/>
              </a:spcBef>
              <a:spcAft>
                <a:spcPts val="0"/>
              </a:spcAft>
            </a:pPr>
            <a:r>
              <a:rPr lang="vi-VN" sz="1800" dirty="0">
                <a:cs typeface="Arial" pitchFamily="34" charset="0"/>
              </a:rPr>
              <a:t>Năm</a:t>
            </a:r>
            <a:r>
              <a:rPr lang="en-US" sz="1800" dirty="0">
                <a:cs typeface="Arial" pitchFamily="34" charset="0"/>
              </a:rPr>
              <a:t> 2019 </a:t>
            </a:r>
            <a:r>
              <a:rPr lang="en-US" sz="1800" dirty="0" err="1">
                <a:cs typeface="Arial" pitchFamily="34" charset="0"/>
              </a:rPr>
              <a:t>xuất</a:t>
            </a:r>
            <a:r>
              <a:rPr lang="en-US" sz="1800" dirty="0">
                <a:cs typeface="Arial" pitchFamily="34" charset="0"/>
              </a:rPr>
              <a:t> </a:t>
            </a:r>
            <a:r>
              <a:rPr lang="en-US" sz="1800" dirty="0" err="1">
                <a:cs typeface="Arial" pitchFamily="34" charset="0"/>
              </a:rPr>
              <a:t>khẩu</a:t>
            </a:r>
            <a:r>
              <a:rPr lang="en-US" sz="1800" dirty="0">
                <a:cs typeface="Arial" pitchFamily="34" charset="0"/>
              </a:rPr>
              <a:t> C</a:t>
            </a:r>
            <a:r>
              <a:rPr lang="vi-VN" sz="1800" dirty="0">
                <a:cs typeface="Arial" pitchFamily="34" charset="0"/>
              </a:rPr>
              <a:t>á ngừ </a:t>
            </a:r>
            <a:r>
              <a:rPr lang="en-US" sz="1800" dirty="0" err="1">
                <a:cs typeface="Arial" pitchFamily="34" charset="0"/>
              </a:rPr>
              <a:t>của</a:t>
            </a:r>
            <a:r>
              <a:rPr lang="en-US" sz="1800" dirty="0">
                <a:cs typeface="Arial" pitchFamily="34" charset="0"/>
              </a:rPr>
              <a:t> VN </a:t>
            </a:r>
            <a:r>
              <a:rPr lang="vi-VN" sz="1800" dirty="0">
                <a:cs typeface="Arial" pitchFamily="34" charset="0"/>
              </a:rPr>
              <a:t>đạt 728 triệu USD, tăng 12%</a:t>
            </a:r>
            <a:r>
              <a:rPr lang="en-US" sz="1800" dirty="0">
                <a:cs typeface="Arial" pitchFamily="34" charset="0"/>
              </a:rPr>
              <a:t>. </a:t>
            </a:r>
            <a:r>
              <a:rPr lang="vi-VN" sz="1800" dirty="0">
                <a:cs typeface="Arial" pitchFamily="34" charset="0"/>
              </a:rPr>
              <a:t>EU đang là thị trường nhập khẩu cá ngừ đứng thứ 2 sau Mỹ, chiếm 19% đạt gần 140 triệu USD, giảm 12% so với năm 2018. </a:t>
            </a:r>
            <a:endParaRPr lang="en-US" sz="1800" dirty="0">
              <a:cs typeface="Arial" pitchFamily="34" charset="0"/>
            </a:endParaRPr>
          </a:p>
          <a:p>
            <a:pPr lvl="1" algn="just">
              <a:spcBef>
                <a:spcPts val="0"/>
              </a:spcBef>
              <a:spcAft>
                <a:spcPts val="0"/>
              </a:spcAft>
              <a:buFont typeface="Wingdings" pitchFamily="2" charset="2"/>
              <a:buChar char="ü"/>
            </a:pPr>
            <a:r>
              <a:rPr lang="en-US" sz="1800" dirty="0">
                <a:cs typeface="Arial" pitchFamily="34" charset="0"/>
              </a:rPr>
              <a:t>C</a:t>
            </a:r>
            <a:r>
              <a:rPr lang="vi-VN" sz="1800" dirty="0">
                <a:cs typeface="Arial" pitchFamily="34" charset="0"/>
              </a:rPr>
              <a:t>á ngừ tươi sống và đông lạnh</a:t>
            </a:r>
            <a:r>
              <a:rPr lang="en-US" sz="1800" dirty="0">
                <a:cs typeface="Arial" pitchFamily="34" charset="0"/>
              </a:rPr>
              <a:t>: </a:t>
            </a:r>
            <a:r>
              <a:rPr lang="vi-VN" sz="1800" dirty="0">
                <a:cs typeface="Arial" pitchFamily="34" charset="0"/>
              </a:rPr>
              <a:t>Italy chiếm 33% tổng XK của V</a:t>
            </a:r>
            <a:r>
              <a:rPr lang="en-US" sz="1800" dirty="0">
                <a:cs typeface="Arial" pitchFamily="34" charset="0"/>
              </a:rPr>
              <a:t>N </a:t>
            </a:r>
            <a:r>
              <a:rPr lang="vi-VN" sz="1800" dirty="0">
                <a:cs typeface="Arial" pitchFamily="34" charset="0"/>
              </a:rPr>
              <a:t>sang EU</a:t>
            </a:r>
            <a:r>
              <a:rPr lang="en-US" sz="1800" dirty="0">
                <a:cs typeface="Arial" pitchFamily="34" charset="0"/>
              </a:rPr>
              <a:t> </a:t>
            </a:r>
            <a:r>
              <a:rPr lang="en-US" sz="1800" dirty="0" err="1">
                <a:cs typeface="Arial" pitchFamily="34" charset="0"/>
              </a:rPr>
              <a:t>và</a:t>
            </a:r>
            <a:r>
              <a:rPr lang="en-US" sz="1800" dirty="0">
                <a:cs typeface="Arial" pitchFamily="34" charset="0"/>
              </a:rPr>
              <a:t> </a:t>
            </a:r>
            <a:r>
              <a:rPr lang="en-US" sz="1800" dirty="0" err="1">
                <a:cs typeface="Arial" pitchFamily="34" charset="0"/>
              </a:rPr>
              <a:t>các</a:t>
            </a:r>
            <a:r>
              <a:rPr lang="en-US" sz="1800" dirty="0">
                <a:cs typeface="Arial" pitchFamily="34" charset="0"/>
              </a:rPr>
              <a:t> </a:t>
            </a:r>
            <a:r>
              <a:rPr lang="en-US" sz="1800" dirty="0" err="1">
                <a:cs typeface="Arial" pitchFamily="34" charset="0"/>
              </a:rPr>
              <a:t>nước</a:t>
            </a:r>
            <a:r>
              <a:rPr lang="en-US" sz="1800" dirty="0">
                <a:cs typeface="Arial" pitchFamily="34" charset="0"/>
              </a:rPr>
              <a:t> </a:t>
            </a:r>
            <a:r>
              <a:rPr lang="en-US" sz="1800" dirty="0" err="1">
                <a:cs typeface="Arial" pitchFamily="34" charset="0"/>
              </a:rPr>
              <a:t>tiêu</a:t>
            </a:r>
            <a:r>
              <a:rPr lang="en-US" sz="1800" dirty="0">
                <a:cs typeface="Arial" pitchFamily="34" charset="0"/>
              </a:rPr>
              <a:t> </a:t>
            </a:r>
            <a:r>
              <a:rPr lang="en-US" sz="1800" dirty="0" err="1">
                <a:cs typeface="Arial" pitchFamily="34" charset="0"/>
              </a:rPr>
              <a:t>thụ</a:t>
            </a:r>
            <a:r>
              <a:rPr lang="en-US" sz="1800" dirty="0">
                <a:cs typeface="Arial" pitchFamily="34" charset="0"/>
              </a:rPr>
              <a:t> </a:t>
            </a:r>
            <a:r>
              <a:rPr lang="en-US" sz="1800" dirty="0" err="1">
                <a:cs typeface="Arial" pitchFamily="34" charset="0"/>
              </a:rPr>
              <a:t>lớn</a:t>
            </a:r>
            <a:r>
              <a:rPr lang="en-US" sz="1800" dirty="0">
                <a:cs typeface="Arial" pitchFamily="34" charset="0"/>
              </a:rPr>
              <a:t> </a:t>
            </a:r>
            <a:r>
              <a:rPr lang="en-US" sz="1800" dirty="0" err="1">
                <a:cs typeface="Arial" pitchFamily="34" charset="0"/>
              </a:rPr>
              <a:t>khác</a:t>
            </a:r>
            <a:r>
              <a:rPr lang="en-US" sz="1800" dirty="0">
                <a:cs typeface="Arial" pitchFamily="34" charset="0"/>
              </a:rPr>
              <a:t> </a:t>
            </a:r>
            <a:r>
              <a:rPr lang="en-US" sz="1800" dirty="0" err="1">
                <a:cs typeface="Arial" pitchFamily="34" charset="0"/>
              </a:rPr>
              <a:t>như</a:t>
            </a:r>
            <a:r>
              <a:rPr lang="en-US" sz="1800" dirty="0">
                <a:cs typeface="Arial" pitchFamily="34" charset="0"/>
              </a:rPr>
              <a:t> </a:t>
            </a:r>
            <a:r>
              <a:rPr lang="en-US" sz="1800" dirty="0" err="1">
                <a:cs typeface="Arial" pitchFamily="34" charset="0"/>
              </a:rPr>
              <a:t>Bỉ</a:t>
            </a:r>
            <a:r>
              <a:rPr lang="en-US" sz="1800" dirty="0">
                <a:cs typeface="Arial" pitchFamily="34" charset="0"/>
              </a:rPr>
              <a:t>, </a:t>
            </a:r>
            <a:r>
              <a:rPr lang="en-US" sz="1800" dirty="0" err="1">
                <a:cs typeface="Arial" pitchFamily="34" charset="0"/>
              </a:rPr>
              <a:t>Đức</a:t>
            </a:r>
            <a:r>
              <a:rPr lang="en-US" sz="1800" dirty="0">
                <a:cs typeface="Arial" pitchFamily="34" charset="0"/>
              </a:rPr>
              <a:t>, </a:t>
            </a:r>
            <a:r>
              <a:rPr lang="en-US" sz="1800" dirty="0" err="1">
                <a:cs typeface="Arial" pitchFamily="34" charset="0"/>
              </a:rPr>
              <a:t>Hà</a:t>
            </a:r>
            <a:r>
              <a:rPr lang="en-US" sz="1800" dirty="0">
                <a:cs typeface="Arial" pitchFamily="34" charset="0"/>
              </a:rPr>
              <a:t> </a:t>
            </a:r>
            <a:r>
              <a:rPr lang="en-US" sz="1800" dirty="0" err="1">
                <a:cs typeface="Arial" pitchFamily="34" charset="0"/>
              </a:rPr>
              <a:t>lan</a:t>
            </a:r>
            <a:r>
              <a:rPr lang="en-US" sz="1800" dirty="0">
                <a:cs typeface="Arial" pitchFamily="34" charset="0"/>
              </a:rPr>
              <a:t>...</a:t>
            </a:r>
          </a:p>
          <a:p>
            <a:pPr lvl="1" algn="just">
              <a:spcBef>
                <a:spcPts val="0"/>
              </a:spcBef>
              <a:spcAft>
                <a:spcPts val="0"/>
              </a:spcAft>
              <a:buFont typeface="Wingdings" pitchFamily="2" charset="2"/>
              <a:buChar char="ü"/>
            </a:pPr>
            <a:r>
              <a:rPr lang="en-US" sz="1800" dirty="0">
                <a:cs typeface="Arial" pitchFamily="34" charset="0"/>
              </a:rPr>
              <a:t>C</a:t>
            </a:r>
            <a:r>
              <a:rPr lang="vi-VN" sz="1800" dirty="0">
                <a:cs typeface="Arial" pitchFamily="34" charset="0"/>
              </a:rPr>
              <a:t>á ngừ chế biến, đóng hộp</a:t>
            </a:r>
            <a:r>
              <a:rPr lang="en-US" sz="1800" dirty="0">
                <a:cs typeface="Arial" pitchFamily="34" charset="0"/>
              </a:rPr>
              <a:t>: </a:t>
            </a:r>
            <a:r>
              <a:rPr lang="vi-VN" sz="1800" dirty="0">
                <a:cs typeface="Arial" pitchFamily="34" charset="0"/>
              </a:rPr>
              <a:t>V</a:t>
            </a:r>
            <a:r>
              <a:rPr lang="en-US" sz="1800" dirty="0">
                <a:cs typeface="Arial" pitchFamily="34" charset="0"/>
              </a:rPr>
              <a:t>N </a:t>
            </a:r>
            <a:r>
              <a:rPr lang="vi-VN" sz="1800" dirty="0">
                <a:cs typeface="Arial" pitchFamily="34" charset="0"/>
              </a:rPr>
              <a:t>là nguồn cung lớn thứ 4 cho Đức</a:t>
            </a:r>
            <a:r>
              <a:rPr lang="en-US" sz="1800" dirty="0">
                <a:cs typeface="Arial" pitchFamily="34" charset="0"/>
              </a:rPr>
              <a:t> </a:t>
            </a:r>
            <a:r>
              <a:rPr lang="en-US" sz="1800" dirty="0" err="1">
                <a:cs typeface="Arial" pitchFamily="34" charset="0"/>
              </a:rPr>
              <a:t>và</a:t>
            </a:r>
            <a:r>
              <a:rPr lang="en-US" sz="1800" dirty="0">
                <a:cs typeface="Arial" pitchFamily="34" charset="0"/>
              </a:rPr>
              <a:t> </a:t>
            </a:r>
            <a:r>
              <a:rPr lang="vi-VN" sz="1800" dirty="0">
                <a:cs typeface="Arial" pitchFamily="34" charset="0"/>
              </a:rPr>
              <a:t>thứ 7 cho</a:t>
            </a:r>
            <a:r>
              <a:rPr lang="en-US" sz="1800" dirty="0">
                <a:cs typeface="Arial" pitchFamily="34" charset="0"/>
              </a:rPr>
              <a:t> </a:t>
            </a:r>
            <a:r>
              <a:rPr lang="vi-VN" sz="1800" dirty="0">
                <a:cs typeface="Arial" pitchFamily="34" charset="0"/>
              </a:rPr>
              <a:t>Tây Ban Nha, chiếm 4% tổng giá trị NK của nước này.</a:t>
            </a:r>
            <a:r>
              <a:rPr lang="en-US" sz="1800" dirty="0">
                <a:cs typeface="Arial" pitchFamily="34" charset="0"/>
              </a:rPr>
              <a:t> </a:t>
            </a:r>
            <a:r>
              <a:rPr lang="en-US" sz="1800" dirty="0" err="1">
                <a:cs typeface="Arial" pitchFamily="34" charset="0"/>
              </a:rPr>
              <a:t>Các</a:t>
            </a:r>
            <a:r>
              <a:rPr lang="en-US" sz="1800" dirty="0">
                <a:cs typeface="Arial" pitchFamily="34" charset="0"/>
              </a:rPr>
              <a:t> </a:t>
            </a:r>
            <a:r>
              <a:rPr lang="en-US" sz="1800" dirty="0" err="1">
                <a:cs typeface="Arial" pitchFamily="34" charset="0"/>
              </a:rPr>
              <a:t>nước</a:t>
            </a:r>
            <a:r>
              <a:rPr lang="en-US" sz="1800" dirty="0">
                <a:cs typeface="Arial" pitchFamily="34" charset="0"/>
              </a:rPr>
              <a:t> </a:t>
            </a:r>
            <a:r>
              <a:rPr lang="en-US" sz="1800" dirty="0" err="1">
                <a:cs typeface="Arial" pitchFamily="34" charset="0"/>
              </a:rPr>
              <a:t>tiêu</a:t>
            </a:r>
            <a:r>
              <a:rPr lang="en-US" sz="1800" dirty="0">
                <a:cs typeface="Arial" pitchFamily="34" charset="0"/>
              </a:rPr>
              <a:t> </a:t>
            </a:r>
            <a:r>
              <a:rPr lang="en-US" sz="1800" dirty="0" err="1">
                <a:cs typeface="Arial" pitchFamily="34" charset="0"/>
              </a:rPr>
              <a:t>thụ</a:t>
            </a:r>
            <a:r>
              <a:rPr lang="en-US" sz="1800" dirty="0">
                <a:cs typeface="Arial" pitchFamily="34" charset="0"/>
              </a:rPr>
              <a:t> </a:t>
            </a:r>
            <a:r>
              <a:rPr lang="en-US" sz="1800" dirty="0" err="1">
                <a:cs typeface="Arial" pitchFamily="34" charset="0"/>
              </a:rPr>
              <a:t>lớn</a:t>
            </a:r>
            <a:r>
              <a:rPr lang="en-US" sz="1800" dirty="0">
                <a:cs typeface="Arial" pitchFamily="34" charset="0"/>
              </a:rPr>
              <a:t> </a:t>
            </a:r>
            <a:r>
              <a:rPr lang="en-US" sz="1800" dirty="0" err="1">
                <a:cs typeface="Arial" pitchFamily="34" charset="0"/>
              </a:rPr>
              <a:t>khác</a:t>
            </a:r>
            <a:r>
              <a:rPr lang="en-US" sz="1800" dirty="0">
                <a:cs typeface="Arial" pitchFamily="34" charset="0"/>
              </a:rPr>
              <a:t> </a:t>
            </a:r>
            <a:r>
              <a:rPr lang="en-US" sz="1800" dirty="0" err="1">
                <a:cs typeface="Arial" pitchFamily="34" charset="0"/>
              </a:rPr>
              <a:t>như</a:t>
            </a:r>
            <a:r>
              <a:rPr lang="en-US" sz="1800" dirty="0">
                <a:cs typeface="Arial" pitchFamily="34" charset="0"/>
              </a:rPr>
              <a:t> </a:t>
            </a:r>
            <a:r>
              <a:rPr lang="en-US" sz="1800" dirty="0" err="1">
                <a:cs typeface="Arial" pitchFamily="34" charset="0"/>
              </a:rPr>
              <a:t>Đức</a:t>
            </a:r>
            <a:r>
              <a:rPr lang="en-US" sz="1800" dirty="0">
                <a:cs typeface="Arial" pitchFamily="34" charset="0"/>
              </a:rPr>
              <a:t>, </a:t>
            </a:r>
            <a:r>
              <a:rPr lang="en-US" sz="1800" dirty="0" err="1">
                <a:cs typeface="Arial" pitchFamily="34" charset="0"/>
              </a:rPr>
              <a:t>Hà</a:t>
            </a:r>
            <a:r>
              <a:rPr lang="en-US" sz="1800" dirty="0">
                <a:cs typeface="Arial" pitchFamily="34" charset="0"/>
              </a:rPr>
              <a:t> </a:t>
            </a:r>
            <a:r>
              <a:rPr lang="en-US" sz="1800" dirty="0" err="1">
                <a:cs typeface="Arial" pitchFamily="34" charset="0"/>
              </a:rPr>
              <a:t>Lan</a:t>
            </a:r>
            <a:r>
              <a:rPr lang="en-US" sz="1800" dirty="0">
                <a:cs typeface="Arial" pitchFamily="34" charset="0"/>
              </a:rPr>
              <a:t>, </a:t>
            </a:r>
            <a:r>
              <a:rPr lang="en-US" sz="1800" dirty="0" err="1">
                <a:cs typeface="Arial" pitchFamily="34" charset="0"/>
              </a:rPr>
              <a:t>Hy</a:t>
            </a:r>
            <a:r>
              <a:rPr lang="en-US" sz="1800" dirty="0">
                <a:cs typeface="Arial" pitchFamily="34" charset="0"/>
              </a:rPr>
              <a:t> </a:t>
            </a:r>
            <a:r>
              <a:rPr lang="en-US" sz="1800" dirty="0" err="1">
                <a:cs typeface="Arial" pitchFamily="34" charset="0"/>
              </a:rPr>
              <a:t>Lạp</a:t>
            </a:r>
            <a:r>
              <a:rPr lang="en-US" sz="1800" dirty="0">
                <a:cs typeface="Arial" pitchFamily="34" charset="0"/>
              </a:rPr>
              <a:t>, </a:t>
            </a:r>
            <a:r>
              <a:rPr lang="en-US" sz="1800" dirty="0" err="1">
                <a:cs typeface="Arial" pitchFamily="34" charset="0"/>
              </a:rPr>
              <a:t>Phần</a:t>
            </a:r>
            <a:r>
              <a:rPr lang="en-US" sz="1800" dirty="0">
                <a:cs typeface="Arial" pitchFamily="34" charset="0"/>
              </a:rPr>
              <a:t> </a:t>
            </a:r>
            <a:r>
              <a:rPr lang="en-US" sz="1800" dirty="0" err="1">
                <a:cs typeface="Arial" pitchFamily="34" charset="0"/>
              </a:rPr>
              <a:t>Lan</a:t>
            </a:r>
            <a:r>
              <a:rPr lang="en-US" sz="1800" dirty="0">
                <a:cs typeface="Arial" pitchFamily="34" charset="0"/>
              </a:rPr>
              <a:t>, </a:t>
            </a:r>
            <a:r>
              <a:rPr lang="en-US" sz="1800" dirty="0" err="1">
                <a:cs typeface="Arial" pitchFamily="34" charset="0"/>
              </a:rPr>
              <a:t>Bungari</a:t>
            </a:r>
            <a:r>
              <a:rPr lang="en-US" sz="1800" dirty="0">
                <a:cs typeface="Arial" pitchFamily="34" charset="0"/>
              </a:rPr>
              <a:t>…</a:t>
            </a:r>
          </a:p>
          <a:p>
            <a:pPr algn="just">
              <a:spcBef>
                <a:spcPts val="0"/>
              </a:spcBef>
              <a:spcAft>
                <a:spcPts val="0"/>
              </a:spcAft>
              <a:buNone/>
            </a:pPr>
            <a:endParaRPr lang="en-US" sz="1800" dirty="0">
              <a:cs typeface="Arial" pitchFamily="34" charset="0"/>
            </a:endParaRPr>
          </a:p>
          <a:p>
            <a:pPr>
              <a:spcBef>
                <a:spcPts val="0"/>
              </a:spcBef>
              <a:spcAft>
                <a:spcPts val="0"/>
              </a:spcAft>
              <a:buNone/>
            </a:pPr>
            <a:endParaRPr lang="en-US" sz="1800" dirty="0">
              <a:cs typeface="Arial" pitchFamily="34" charset="0"/>
            </a:endParaRPr>
          </a:p>
          <a:p>
            <a:endParaRPr lang="en-US" sz="18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26</a:t>
            </a:fld>
            <a:endParaRPr lang="en-US" dirty="0"/>
          </a:p>
        </p:txBody>
      </p:sp>
      <p:sp>
        <p:nvSpPr>
          <p:cNvPr id="8" name="Title 1"/>
          <p:cNvSpPr>
            <a:spLocks noGrp="1"/>
          </p:cNvSpPr>
          <p:nvPr>
            <p:ph type="title"/>
          </p:nvPr>
        </p:nvSpPr>
        <p:spPr>
          <a:xfrm>
            <a:off x="1066800" y="76200"/>
            <a:ext cx="7498080" cy="914400"/>
          </a:xfrm>
        </p:spPr>
        <p:txBody>
          <a:bodyPr>
            <a:normAutofit/>
          </a:bodyPr>
          <a:lstStyle/>
          <a:p>
            <a:r>
              <a:rPr lang="en-US" sz="2400" b="1" dirty="0"/>
              <a:t>2.3.1.1 </a:t>
            </a:r>
            <a:r>
              <a:rPr lang="en-US" sz="2400" b="1" dirty="0" err="1"/>
              <a:t>Thủy</a:t>
            </a:r>
            <a:r>
              <a:rPr lang="en-US" sz="2400" b="1" dirty="0"/>
              <a:t> </a:t>
            </a:r>
            <a:r>
              <a:rPr lang="en-US" sz="2400" b="1" dirty="0" err="1"/>
              <a:t>sản</a:t>
            </a:r>
            <a:r>
              <a:rPr lang="en-US" sz="2400" b="1" dirty="0"/>
              <a:t> (4/5)</a:t>
            </a:r>
          </a:p>
        </p:txBody>
      </p:sp>
      <p:sp>
        <p:nvSpPr>
          <p:cNvPr id="9" name="Rectangle 8"/>
          <p:cNvSpPr>
            <a:spLocks/>
          </p:cNvSpPr>
          <p:nvPr/>
        </p:nvSpPr>
        <p:spPr>
          <a:xfrm>
            <a:off x="1005840" y="864513"/>
            <a:ext cx="3032760"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Cá</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ngừ</a:t>
            </a:r>
            <a:endParaRPr lang="en-US" sz="2200" b="1" dirty="0">
              <a:solidFill>
                <a:schemeClr val="bg2">
                  <a:lumMod val="25000"/>
                </a:schemeClr>
              </a:solidFill>
              <a:latin typeface="Times New Roman" pitchFamily="18" charset="0"/>
              <a:cs typeface="Times New Roman" pitchFamily="18" charset="0"/>
            </a:endParaRPr>
          </a:p>
        </p:txBody>
      </p:sp>
      <p:sp>
        <p:nvSpPr>
          <p:cNvPr id="10" name="Rectangle 9"/>
          <p:cNvSpPr/>
          <p:nvPr/>
        </p:nvSpPr>
        <p:spPr>
          <a:xfrm>
            <a:off x="1524000" y="5525869"/>
            <a:ext cx="7391400" cy="830997"/>
          </a:xfrm>
          <a:prstGeom prst="rect">
            <a:avLst/>
          </a:prstGeom>
          <a:ln>
            <a:solidFill>
              <a:schemeClr val="accent3"/>
            </a:solidFill>
            <a:prstDash val="dash"/>
          </a:ln>
        </p:spPr>
        <p:txBody>
          <a:bodyPr wrap="square">
            <a:spAutoFit/>
          </a:bodyPr>
          <a:lstStyle/>
          <a:p>
            <a:pPr algn="just">
              <a:spcBef>
                <a:spcPts val="0"/>
              </a:spcBef>
              <a:spcAft>
                <a:spcPts val="0"/>
              </a:spcAft>
              <a:buNone/>
            </a:pPr>
            <a:r>
              <a:rPr lang="en-US" sz="1600" b="1" dirty="0" err="1">
                <a:cs typeface="Arial" pitchFamily="34" charset="0"/>
              </a:rPr>
              <a:t>Thách</a:t>
            </a:r>
            <a:r>
              <a:rPr lang="en-US" sz="1600" b="1" dirty="0">
                <a:cs typeface="Arial" pitchFamily="34" charset="0"/>
              </a:rPr>
              <a:t> </a:t>
            </a:r>
            <a:r>
              <a:rPr lang="en-US" sz="1600" b="1" dirty="0" err="1">
                <a:cs typeface="Arial" pitchFamily="34" charset="0"/>
              </a:rPr>
              <a:t>thức</a:t>
            </a:r>
            <a:r>
              <a:rPr lang="en-US" sz="1600" dirty="0">
                <a:cs typeface="Arial" pitchFamily="34" charset="0"/>
              </a:rPr>
              <a:t>:</a:t>
            </a:r>
            <a:r>
              <a:rPr lang="vi-VN" sz="1600" dirty="0">
                <a:cs typeface="Arial" pitchFamily="34" charset="0"/>
              </a:rPr>
              <a:t> V</a:t>
            </a:r>
            <a:r>
              <a:rPr lang="en-US" sz="1600" dirty="0">
                <a:cs typeface="Arial" pitchFamily="34" charset="0"/>
              </a:rPr>
              <a:t>N</a:t>
            </a:r>
            <a:r>
              <a:rPr lang="vi-VN" sz="1600" dirty="0">
                <a:cs typeface="Arial" pitchFamily="34" charset="0"/>
              </a:rPr>
              <a:t> khó cạnh tranh được với Philippines và Ecuador do </a:t>
            </a:r>
            <a:r>
              <a:rPr lang="en-US" sz="1600" dirty="0" err="1">
                <a:cs typeface="Arial" pitchFamily="34" charset="0"/>
              </a:rPr>
              <a:t>cá</a:t>
            </a:r>
            <a:r>
              <a:rPr lang="en-US" sz="1600" dirty="0">
                <a:cs typeface="Arial" pitchFamily="34" charset="0"/>
              </a:rPr>
              <a:t> </a:t>
            </a:r>
            <a:r>
              <a:rPr lang="en-US" sz="1600" dirty="0" err="1">
                <a:cs typeface="Arial" pitchFamily="34" charset="0"/>
              </a:rPr>
              <a:t>ngừ</a:t>
            </a:r>
            <a:r>
              <a:rPr lang="en-US" sz="1600" dirty="0">
                <a:cs typeface="Arial" pitchFamily="34" charset="0"/>
              </a:rPr>
              <a:t> </a:t>
            </a:r>
            <a:r>
              <a:rPr lang="vi-VN" sz="1600" dirty="0">
                <a:cs typeface="Arial" pitchFamily="34" charset="0"/>
              </a:rPr>
              <a:t>V</a:t>
            </a:r>
            <a:r>
              <a:rPr lang="en-US" sz="1600" dirty="0">
                <a:cs typeface="Arial" pitchFamily="34" charset="0"/>
              </a:rPr>
              <a:t>N </a:t>
            </a:r>
            <a:r>
              <a:rPr lang="vi-VN" sz="1600" dirty="0">
                <a:cs typeface="Arial" pitchFamily="34" charset="0"/>
              </a:rPr>
              <a:t>không được hưởng </a:t>
            </a:r>
            <a:r>
              <a:rPr lang="en-US" sz="1600" dirty="0" err="1">
                <a:cs typeface="Arial" pitchFamily="34" charset="0"/>
              </a:rPr>
              <a:t>Hệ</a:t>
            </a:r>
            <a:r>
              <a:rPr lang="en-US" sz="1600" dirty="0">
                <a:cs typeface="Arial" pitchFamily="34" charset="0"/>
              </a:rPr>
              <a:t> </a:t>
            </a:r>
            <a:r>
              <a:rPr lang="en-US" sz="1600" dirty="0" err="1">
                <a:cs typeface="Arial" pitchFamily="34" charset="0"/>
              </a:rPr>
              <a:t>thống</a:t>
            </a:r>
            <a:r>
              <a:rPr lang="en-US" sz="1600" dirty="0">
                <a:cs typeface="Arial" pitchFamily="34" charset="0"/>
              </a:rPr>
              <a:t> </a:t>
            </a:r>
            <a:r>
              <a:rPr lang="en-US" sz="1600" dirty="0" err="1">
                <a:cs typeface="Arial" pitchFamily="34" charset="0"/>
              </a:rPr>
              <a:t>ưu</a:t>
            </a:r>
            <a:r>
              <a:rPr lang="en-US" sz="1600" dirty="0">
                <a:cs typeface="Arial" pitchFamily="34" charset="0"/>
              </a:rPr>
              <a:t> </a:t>
            </a:r>
            <a:r>
              <a:rPr lang="en-US" sz="1600" dirty="0" err="1">
                <a:cs typeface="Arial" pitchFamily="34" charset="0"/>
              </a:rPr>
              <a:t>đãi</a:t>
            </a:r>
            <a:r>
              <a:rPr lang="en-US" sz="1600" dirty="0">
                <a:cs typeface="Arial" pitchFamily="34" charset="0"/>
              </a:rPr>
              <a:t> (GSP) </a:t>
            </a:r>
            <a:r>
              <a:rPr lang="vi-VN" sz="1600" dirty="0">
                <a:cs typeface="Arial" pitchFamily="34" charset="0"/>
              </a:rPr>
              <a:t>phải chịu thuế cao 2</a:t>
            </a:r>
            <a:r>
              <a:rPr lang="en-US" sz="1600" dirty="0">
                <a:cs typeface="Arial" pitchFamily="34" charset="0"/>
              </a:rPr>
              <a:t>2</a:t>
            </a:r>
            <a:r>
              <a:rPr lang="vi-VN" sz="1600" dirty="0">
                <a:cs typeface="Arial" pitchFamily="34" charset="0"/>
              </a:rPr>
              <a:t>%</a:t>
            </a:r>
            <a:r>
              <a:rPr lang="en-US" sz="1600" dirty="0">
                <a:cs typeface="Arial" pitchFamily="34" charset="0"/>
              </a:rPr>
              <a:t> </a:t>
            </a:r>
            <a:r>
              <a:rPr lang="en-US" sz="1600" dirty="0" err="1">
                <a:cs typeface="Arial" pitchFamily="34" charset="0"/>
              </a:rPr>
              <a:t>và</a:t>
            </a:r>
            <a:r>
              <a:rPr lang="en-US" sz="1600" dirty="0">
                <a:cs typeface="Arial" pitchFamily="34" charset="0"/>
              </a:rPr>
              <a:t> </a:t>
            </a:r>
            <a:r>
              <a:rPr lang="en-US" sz="1600" dirty="0" err="1">
                <a:cs typeface="Arial" pitchFamily="34" charset="0"/>
              </a:rPr>
              <a:t>chưa</a:t>
            </a:r>
            <a:r>
              <a:rPr lang="en-US" sz="1600" dirty="0">
                <a:cs typeface="Arial" pitchFamily="34" charset="0"/>
              </a:rPr>
              <a:t> </a:t>
            </a:r>
            <a:r>
              <a:rPr lang="en-US" sz="1600" dirty="0" err="1">
                <a:cs typeface="Arial" pitchFamily="34" charset="0"/>
              </a:rPr>
              <a:t>xóa</a:t>
            </a:r>
            <a:r>
              <a:rPr lang="en-US" sz="1600" dirty="0">
                <a:cs typeface="Arial" pitchFamily="34" charset="0"/>
              </a:rPr>
              <a:t> </a:t>
            </a:r>
            <a:r>
              <a:rPr lang="en-US" sz="1600" dirty="0" err="1">
                <a:cs typeface="Arial" pitchFamily="34" charset="0"/>
              </a:rPr>
              <a:t>được</a:t>
            </a:r>
            <a:r>
              <a:rPr lang="en-US" sz="1600" dirty="0">
                <a:cs typeface="Arial" pitchFamily="34" charset="0"/>
              </a:rPr>
              <a:t> </a:t>
            </a:r>
            <a:r>
              <a:rPr lang="vi-VN" sz="1600" dirty="0">
                <a:cs typeface="Arial" pitchFamily="34" charset="0"/>
              </a:rPr>
              <a:t>thẻ vàng IUU</a:t>
            </a:r>
            <a:endParaRPr lang="en-US" sz="1600" dirty="0"/>
          </a:p>
        </p:txBody>
      </p:sp>
      <p:sp>
        <p:nvSpPr>
          <p:cNvPr id="11" name="Bent-Up Arrow 10"/>
          <p:cNvSpPr/>
          <p:nvPr/>
        </p:nvSpPr>
        <p:spPr>
          <a:xfrm rot="5400000">
            <a:off x="1066800" y="54102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781800" y="152400"/>
            <a:ext cx="2287191" cy="457200"/>
            <a:chOff x="6780609" y="152400"/>
            <a:chExt cx="2287191" cy="457200"/>
          </a:xfrm>
        </p:grpSpPr>
        <p:grpSp>
          <p:nvGrpSpPr>
            <p:cNvPr id="13" name="Group 16"/>
            <p:cNvGrpSpPr/>
            <p:nvPr/>
          </p:nvGrpSpPr>
          <p:grpSpPr>
            <a:xfrm>
              <a:off x="6780609" y="152400"/>
              <a:ext cx="2287191" cy="457200"/>
              <a:chOff x="5181600" y="381000"/>
              <a:chExt cx="2744391" cy="640556"/>
            </a:xfrm>
          </p:grpSpPr>
          <p:grpSp>
            <p:nvGrpSpPr>
              <p:cNvPr id="15" name="Group 9"/>
              <p:cNvGrpSpPr/>
              <p:nvPr/>
            </p:nvGrpSpPr>
            <p:grpSpPr>
              <a:xfrm>
                <a:off x="5181600" y="381000"/>
                <a:ext cx="1525191" cy="640556"/>
                <a:chOff x="2887860" y="1391443"/>
                <a:chExt cx="3202781" cy="1281112"/>
              </a:xfrm>
            </p:grpSpPr>
            <p:sp>
              <p:nvSpPr>
                <p:cNvPr id="19" name="Chevron 18"/>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20"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6" name="Group 13"/>
              <p:cNvGrpSpPr/>
              <p:nvPr/>
            </p:nvGrpSpPr>
            <p:grpSpPr>
              <a:xfrm>
                <a:off x="6400800" y="381000"/>
                <a:ext cx="1525191" cy="640556"/>
                <a:chOff x="2887860" y="1391443"/>
                <a:chExt cx="3202781" cy="1281112"/>
              </a:xfrm>
            </p:grpSpPr>
            <p:sp>
              <p:nvSpPr>
                <p:cNvPr id="17" name="Chevron 16"/>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8"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4" name="Chevron 13"/>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498080" cy="4114800"/>
          </a:xfrm>
        </p:spPr>
        <p:txBody>
          <a:bodyPr>
            <a:normAutofit/>
          </a:bodyPr>
          <a:lstStyle/>
          <a:p>
            <a:pPr>
              <a:buClr>
                <a:srgbClr val="C00000"/>
              </a:buClr>
              <a:buSzPct val="120000"/>
              <a:buFont typeface="Wingdings" pitchFamily="2" charset="2"/>
              <a:buChar char="û"/>
            </a:pPr>
            <a:r>
              <a:rPr lang="en-US" sz="2000" dirty="0" err="1"/>
              <a:t>Mất</a:t>
            </a:r>
            <a:r>
              <a:rPr lang="en-US" sz="2000" dirty="0"/>
              <a:t> ATTP </a:t>
            </a:r>
            <a:r>
              <a:rPr lang="en-US" sz="2000" dirty="0" err="1"/>
              <a:t>đối</a:t>
            </a:r>
            <a:r>
              <a:rPr lang="en-US" sz="2000" dirty="0"/>
              <a:t> </a:t>
            </a:r>
            <a:r>
              <a:rPr lang="en-US" sz="2000" dirty="0" err="1"/>
              <a:t>với</a:t>
            </a:r>
            <a:r>
              <a:rPr lang="en-US" sz="2000" dirty="0"/>
              <a:t> </a:t>
            </a:r>
            <a:r>
              <a:rPr lang="en-US" sz="2000" dirty="0" err="1"/>
              <a:t>thủy</a:t>
            </a:r>
            <a:r>
              <a:rPr lang="en-US" sz="2000" dirty="0"/>
              <a:t> </a:t>
            </a:r>
            <a:r>
              <a:rPr lang="en-US" sz="2000" dirty="0" err="1"/>
              <a:t>sản</a:t>
            </a:r>
            <a:r>
              <a:rPr lang="en-US" sz="2000" dirty="0"/>
              <a:t> </a:t>
            </a:r>
            <a:r>
              <a:rPr lang="en-US" sz="2000" dirty="0" err="1"/>
              <a:t>xuất</a:t>
            </a:r>
            <a:r>
              <a:rPr lang="en-US" sz="2000" dirty="0"/>
              <a:t> </a:t>
            </a:r>
            <a:r>
              <a:rPr lang="en-US" sz="2000" dirty="0" err="1"/>
              <a:t>khẩu</a:t>
            </a:r>
            <a:r>
              <a:rPr lang="en-US" sz="2000" dirty="0"/>
              <a:t> </a:t>
            </a:r>
            <a:r>
              <a:rPr lang="en-US" sz="2000" dirty="0" err="1"/>
              <a:t>vào</a:t>
            </a:r>
            <a:r>
              <a:rPr lang="en-US" sz="2000" dirty="0"/>
              <a:t> EU</a:t>
            </a:r>
          </a:p>
          <a:p>
            <a:pPr lvl="1">
              <a:spcBef>
                <a:spcPts val="0"/>
              </a:spcBef>
              <a:spcAft>
                <a:spcPts val="0"/>
              </a:spcAft>
              <a:buFont typeface="Wingdings" pitchFamily="2" charset="2"/>
              <a:buChar char="Ø"/>
            </a:pPr>
            <a:r>
              <a:rPr lang="en-US" sz="2000" dirty="0" err="1"/>
              <a:t>Dư</a:t>
            </a:r>
            <a:r>
              <a:rPr lang="en-US" sz="2000" dirty="0"/>
              <a:t> </a:t>
            </a:r>
            <a:r>
              <a:rPr lang="en-US" sz="2000" dirty="0" err="1"/>
              <a:t>lượng</a:t>
            </a:r>
            <a:r>
              <a:rPr lang="en-US" sz="2000" dirty="0"/>
              <a:t> </a:t>
            </a:r>
            <a:r>
              <a:rPr lang="en-US" sz="2000" dirty="0" err="1"/>
              <a:t>hóa</a:t>
            </a:r>
            <a:r>
              <a:rPr lang="en-US" sz="2000" dirty="0"/>
              <a:t> </a:t>
            </a:r>
            <a:r>
              <a:rPr lang="en-US" sz="2000" dirty="0" err="1"/>
              <a:t>chất</a:t>
            </a:r>
            <a:r>
              <a:rPr lang="en-US" sz="2000" dirty="0"/>
              <a:t> </a:t>
            </a:r>
            <a:r>
              <a:rPr lang="en-US" sz="2000" dirty="0" err="1"/>
              <a:t>kháng</a:t>
            </a:r>
            <a:r>
              <a:rPr lang="en-US" sz="2000" dirty="0"/>
              <a:t> </a:t>
            </a:r>
            <a:r>
              <a:rPr lang="en-US" sz="2000" dirty="0" err="1"/>
              <a:t>sinh</a:t>
            </a:r>
            <a:r>
              <a:rPr lang="en-US" sz="2000" dirty="0"/>
              <a:t> </a:t>
            </a:r>
            <a:r>
              <a:rPr lang="en-US" sz="2000" dirty="0" err="1"/>
              <a:t>cấm</a:t>
            </a:r>
            <a:r>
              <a:rPr lang="en-US" sz="2000" dirty="0"/>
              <a:t> </a:t>
            </a:r>
            <a:r>
              <a:rPr lang="en-US" sz="2000" dirty="0" err="1"/>
              <a:t>như</a:t>
            </a:r>
            <a:r>
              <a:rPr lang="en-US" sz="2000" dirty="0"/>
              <a:t> </a:t>
            </a:r>
            <a:r>
              <a:rPr lang="en-US" sz="2000" dirty="0" err="1"/>
              <a:t>Chloramphenicol</a:t>
            </a:r>
            <a:r>
              <a:rPr lang="en-US" sz="2000" dirty="0"/>
              <a:t>, </a:t>
            </a:r>
            <a:r>
              <a:rPr lang="en-US" sz="2000" dirty="0" err="1"/>
              <a:t>Cefalexin</a:t>
            </a:r>
            <a:r>
              <a:rPr lang="en-US" sz="2000" dirty="0"/>
              <a:t>…</a:t>
            </a:r>
          </a:p>
          <a:p>
            <a:pPr lvl="1">
              <a:spcBef>
                <a:spcPts val="0"/>
              </a:spcBef>
              <a:spcAft>
                <a:spcPts val="0"/>
              </a:spcAft>
              <a:buFont typeface="Wingdings" pitchFamily="2" charset="2"/>
              <a:buChar char="Ø"/>
            </a:pPr>
            <a:r>
              <a:rPr lang="en-US" sz="2000" dirty="0" err="1"/>
              <a:t>Thuốc</a:t>
            </a:r>
            <a:r>
              <a:rPr lang="en-US" sz="2000" dirty="0"/>
              <a:t> </a:t>
            </a:r>
            <a:r>
              <a:rPr lang="en-US" sz="2000" dirty="0" err="1"/>
              <a:t>diệt</a:t>
            </a:r>
            <a:r>
              <a:rPr lang="en-US" sz="2000" dirty="0"/>
              <a:t> </a:t>
            </a:r>
            <a:r>
              <a:rPr lang="en-US" sz="2000" dirty="0" err="1"/>
              <a:t>ký</a:t>
            </a:r>
            <a:r>
              <a:rPr lang="en-US" sz="2000" dirty="0"/>
              <a:t> </a:t>
            </a:r>
            <a:r>
              <a:rPr lang="en-US" sz="2000" dirty="0" err="1"/>
              <a:t>sinh</a:t>
            </a:r>
            <a:r>
              <a:rPr lang="en-US" sz="2000" dirty="0"/>
              <a:t> </a:t>
            </a:r>
            <a:r>
              <a:rPr lang="en-US" sz="2000" dirty="0" err="1"/>
              <a:t>trùng</a:t>
            </a:r>
            <a:r>
              <a:rPr lang="en-US" sz="2000" dirty="0"/>
              <a:t>: </a:t>
            </a:r>
            <a:r>
              <a:rPr lang="en-US" sz="2000" dirty="0" err="1"/>
              <a:t>Ivermectin</a:t>
            </a:r>
            <a:r>
              <a:rPr lang="en-US" sz="2000" dirty="0"/>
              <a:t> </a:t>
            </a:r>
          </a:p>
          <a:p>
            <a:pPr lvl="1">
              <a:spcBef>
                <a:spcPts val="0"/>
              </a:spcBef>
              <a:spcAft>
                <a:spcPts val="0"/>
              </a:spcAft>
              <a:buFont typeface="Wingdings" pitchFamily="2" charset="2"/>
              <a:buChar char="Ø"/>
            </a:pPr>
            <a:r>
              <a:rPr lang="en-US" sz="2000" dirty="0" err="1"/>
              <a:t>Dư</a:t>
            </a:r>
            <a:r>
              <a:rPr lang="en-US" sz="2000" dirty="0"/>
              <a:t> </a:t>
            </a:r>
            <a:r>
              <a:rPr lang="en-US" sz="2000" dirty="0" err="1"/>
              <a:t>lượng</a:t>
            </a:r>
            <a:r>
              <a:rPr lang="en-US" sz="2000" dirty="0"/>
              <a:t> </a:t>
            </a:r>
            <a:r>
              <a:rPr lang="en-US" sz="2000" dirty="0" err="1"/>
              <a:t>độc</a:t>
            </a:r>
            <a:r>
              <a:rPr lang="en-US" sz="2000" dirty="0"/>
              <a:t> </a:t>
            </a:r>
            <a:r>
              <a:rPr lang="en-US" sz="2000" dirty="0" err="1"/>
              <a:t>tố</a:t>
            </a:r>
            <a:r>
              <a:rPr lang="en-US" sz="2000" dirty="0"/>
              <a:t> </a:t>
            </a:r>
            <a:r>
              <a:rPr lang="en-US" sz="2000" dirty="0" err="1"/>
              <a:t>thủy</a:t>
            </a:r>
            <a:r>
              <a:rPr lang="en-US" sz="2000" dirty="0"/>
              <a:t> </a:t>
            </a:r>
            <a:r>
              <a:rPr lang="en-US" sz="2000" dirty="0" err="1"/>
              <a:t>sản</a:t>
            </a:r>
            <a:r>
              <a:rPr lang="en-US" sz="2000" dirty="0"/>
              <a:t>:   </a:t>
            </a:r>
            <a:r>
              <a:rPr lang="en-US" sz="2000" dirty="0" err="1"/>
              <a:t>Histamin</a:t>
            </a:r>
            <a:endParaRPr lang="en-US" sz="2000" dirty="0"/>
          </a:p>
          <a:p>
            <a:pPr lvl="1">
              <a:spcBef>
                <a:spcPts val="0"/>
              </a:spcBef>
              <a:spcAft>
                <a:spcPts val="0"/>
              </a:spcAft>
              <a:buFont typeface="Wingdings" pitchFamily="2" charset="2"/>
              <a:buChar char="Ø"/>
            </a:pPr>
            <a:r>
              <a:rPr lang="en-US" sz="2000" dirty="0"/>
              <a:t>Kim </a:t>
            </a:r>
            <a:r>
              <a:rPr lang="en-US" sz="2000" dirty="0" err="1"/>
              <a:t>loại</a:t>
            </a:r>
            <a:r>
              <a:rPr lang="en-US" sz="2000" dirty="0"/>
              <a:t> </a:t>
            </a:r>
            <a:r>
              <a:rPr lang="en-US" sz="2000" dirty="0" err="1"/>
              <a:t>nặng</a:t>
            </a:r>
            <a:r>
              <a:rPr lang="en-US" sz="2000" dirty="0"/>
              <a:t>: Cadmium, Mercury, </a:t>
            </a:r>
            <a:r>
              <a:rPr lang="en-US" sz="2000" dirty="0" err="1"/>
              <a:t>Asenic</a:t>
            </a:r>
            <a:r>
              <a:rPr lang="en-US" sz="2000" dirty="0"/>
              <a:t> </a:t>
            </a:r>
          </a:p>
          <a:p>
            <a:pPr lvl="1">
              <a:spcBef>
                <a:spcPts val="0"/>
              </a:spcBef>
              <a:spcAft>
                <a:spcPts val="0"/>
              </a:spcAft>
              <a:buFont typeface="Wingdings" pitchFamily="2" charset="2"/>
              <a:buChar char="Ø"/>
            </a:pPr>
            <a:r>
              <a:rPr lang="en-US" sz="2000" dirty="0" err="1"/>
              <a:t>Phụ</a:t>
            </a:r>
            <a:r>
              <a:rPr lang="en-US" sz="2000" dirty="0"/>
              <a:t> </a:t>
            </a:r>
            <a:r>
              <a:rPr lang="en-US" sz="2000" dirty="0" err="1"/>
              <a:t>gia</a:t>
            </a:r>
            <a:r>
              <a:rPr lang="en-US" sz="2000" dirty="0"/>
              <a:t> </a:t>
            </a:r>
            <a:r>
              <a:rPr lang="en-US" sz="2000" dirty="0" err="1"/>
              <a:t>chế</a:t>
            </a:r>
            <a:r>
              <a:rPr lang="en-US" sz="2000" dirty="0"/>
              <a:t> </a:t>
            </a:r>
            <a:r>
              <a:rPr lang="en-US" sz="2000" dirty="0" err="1"/>
              <a:t>biến</a:t>
            </a:r>
            <a:r>
              <a:rPr lang="en-US" sz="2000" dirty="0"/>
              <a:t> </a:t>
            </a:r>
            <a:r>
              <a:rPr lang="en-US" sz="2000" dirty="0" err="1"/>
              <a:t>thủy</a:t>
            </a:r>
            <a:r>
              <a:rPr lang="en-US" sz="2000" dirty="0"/>
              <a:t> </a:t>
            </a:r>
            <a:r>
              <a:rPr lang="en-US" sz="2000" dirty="0" err="1"/>
              <a:t>sản</a:t>
            </a:r>
            <a:r>
              <a:rPr lang="en-US" sz="2000" dirty="0"/>
              <a:t>: CO, </a:t>
            </a:r>
            <a:r>
              <a:rPr lang="en-US" sz="2000" dirty="0" err="1"/>
              <a:t>Sulphite</a:t>
            </a:r>
            <a:r>
              <a:rPr lang="en-US" sz="2000" dirty="0"/>
              <a:t>, Radiation </a:t>
            </a:r>
          </a:p>
          <a:p>
            <a:pPr lvl="1">
              <a:spcBef>
                <a:spcPts val="0"/>
              </a:spcBef>
              <a:spcAft>
                <a:spcPts val="0"/>
              </a:spcAft>
              <a:buFont typeface="Wingdings" pitchFamily="2" charset="2"/>
              <a:buChar char="Ø"/>
            </a:pPr>
            <a:r>
              <a:rPr lang="en-US" sz="2000" dirty="0"/>
              <a:t>Ô </a:t>
            </a:r>
            <a:r>
              <a:rPr lang="en-US" sz="2000" dirty="0" err="1"/>
              <a:t>nhiễm</a:t>
            </a:r>
            <a:r>
              <a:rPr lang="en-US" sz="2000" dirty="0"/>
              <a:t> vi </a:t>
            </a:r>
            <a:r>
              <a:rPr lang="en-US" sz="2000" dirty="0" err="1"/>
              <a:t>sinh</a:t>
            </a:r>
            <a:r>
              <a:rPr lang="en-US" sz="2000" dirty="0"/>
              <a:t> </a:t>
            </a:r>
            <a:r>
              <a:rPr lang="en-US" sz="2000" dirty="0" err="1"/>
              <a:t>vật</a:t>
            </a:r>
            <a:r>
              <a:rPr lang="en-US" sz="2000" dirty="0"/>
              <a:t>: </a:t>
            </a:r>
            <a:r>
              <a:rPr lang="en-US" sz="2000" i="1" dirty="0" err="1"/>
              <a:t>Listeria</a:t>
            </a:r>
            <a:r>
              <a:rPr lang="en-US" sz="2000" i="1" dirty="0"/>
              <a:t> </a:t>
            </a:r>
            <a:r>
              <a:rPr lang="en-US" sz="2000" i="1" dirty="0" err="1"/>
              <a:t>monocytogenes</a:t>
            </a:r>
            <a:r>
              <a:rPr lang="en-US" sz="2000" i="1" dirty="0"/>
              <a:t>; Salmonella sp,…</a:t>
            </a:r>
          </a:p>
          <a:p>
            <a:pPr lvl="1">
              <a:spcBef>
                <a:spcPts val="0"/>
              </a:spcBef>
              <a:spcAft>
                <a:spcPts val="0"/>
              </a:spcAft>
              <a:buFont typeface="Wingdings" pitchFamily="2" charset="2"/>
              <a:buChar char="Ø"/>
            </a:pPr>
            <a:r>
              <a:rPr lang="en-US" sz="2000" dirty="0" err="1"/>
              <a:t>Điều</a:t>
            </a:r>
            <a:r>
              <a:rPr lang="en-US" sz="2000" dirty="0"/>
              <a:t> </a:t>
            </a:r>
            <a:r>
              <a:rPr lang="en-US" sz="2000" dirty="0" err="1"/>
              <a:t>kiện</a:t>
            </a:r>
            <a:r>
              <a:rPr lang="en-US" sz="2000" dirty="0"/>
              <a:t> </a:t>
            </a:r>
            <a:r>
              <a:rPr lang="en-US" sz="2000" dirty="0" err="1"/>
              <a:t>bảo</a:t>
            </a:r>
            <a:r>
              <a:rPr lang="en-US" sz="2000" dirty="0"/>
              <a:t> </a:t>
            </a:r>
            <a:r>
              <a:rPr lang="en-US" sz="2000" dirty="0" err="1"/>
              <a:t>quản</a:t>
            </a:r>
            <a:r>
              <a:rPr lang="en-US" sz="2000" dirty="0"/>
              <a:t> (</a:t>
            </a:r>
            <a:r>
              <a:rPr lang="en-US" sz="2000" dirty="0" err="1"/>
              <a:t>nhiệt</a:t>
            </a:r>
            <a:r>
              <a:rPr lang="en-US" sz="2000" dirty="0"/>
              <a:t> </a:t>
            </a:r>
            <a:r>
              <a:rPr lang="en-US" sz="2000" dirty="0" err="1"/>
              <a:t>độ</a:t>
            </a:r>
            <a:r>
              <a:rPr lang="en-US" sz="2000" dirty="0"/>
              <a:t> </a:t>
            </a:r>
            <a:r>
              <a:rPr lang="en-US" sz="2000" dirty="0" err="1"/>
              <a:t>bảo</a:t>
            </a:r>
            <a:r>
              <a:rPr lang="en-US" sz="2000" dirty="0"/>
              <a:t> </a:t>
            </a:r>
            <a:r>
              <a:rPr lang="en-US" sz="2000" dirty="0" err="1"/>
              <a:t>quản</a:t>
            </a:r>
            <a:r>
              <a:rPr lang="en-US" sz="2000" dirty="0"/>
              <a:t> </a:t>
            </a:r>
            <a:r>
              <a:rPr lang="en-US" sz="2000" dirty="0" err="1"/>
              <a:t>trong</a:t>
            </a:r>
            <a:r>
              <a:rPr lang="en-US" sz="2000" dirty="0"/>
              <a:t> </a:t>
            </a:r>
            <a:r>
              <a:rPr lang="en-US" sz="2000" dirty="0" err="1"/>
              <a:t>quá</a:t>
            </a:r>
            <a:r>
              <a:rPr lang="en-US" sz="2000" dirty="0"/>
              <a:t> </a:t>
            </a:r>
            <a:r>
              <a:rPr lang="en-US" sz="2000" dirty="0" err="1"/>
              <a:t>trình</a:t>
            </a:r>
            <a:r>
              <a:rPr lang="en-US" sz="2000" dirty="0"/>
              <a:t> </a:t>
            </a:r>
            <a:r>
              <a:rPr lang="en-US" sz="2000" dirty="0" err="1"/>
              <a:t>vận</a:t>
            </a:r>
            <a:r>
              <a:rPr lang="en-US" sz="2000" dirty="0"/>
              <a:t> </a:t>
            </a:r>
            <a:r>
              <a:rPr lang="en-US" sz="2000" dirty="0" err="1"/>
              <a:t>chuyển</a:t>
            </a:r>
            <a:r>
              <a:rPr lang="en-US" sz="2000" dirty="0"/>
              <a:t>)</a:t>
            </a:r>
          </a:p>
          <a:p>
            <a:endParaRPr lang="en-US" sz="2000" dirty="0"/>
          </a:p>
          <a:p>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27</a:t>
            </a:fld>
            <a:endParaRPr lang="en-US" dirty="0"/>
          </a:p>
        </p:txBody>
      </p:sp>
      <p:sp>
        <p:nvSpPr>
          <p:cNvPr id="7"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2.3.1.1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Thủy</a:t>
            </a: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sản</a:t>
            </a: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 (5/5)</a:t>
            </a:r>
          </a:p>
        </p:txBody>
      </p:sp>
      <p:sp>
        <p:nvSpPr>
          <p:cNvPr id="8" name="Rectangle 7"/>
          <p:cNvSpPr>
            <a:spLocks/>
          </p:cNvSpPr>
          <p:nvPr/>
        </p:nvSpPr>
        <p:spPr>
          <a:xfrm>
            <a:off x="1005840" y="864513"/>
            <a:ext cx="5471160"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Về</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một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số</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thách</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thức</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vào</a:t>
            </a:r>
            <a:r>
              <a:rPr lang="en-US" sz="2200" b="1" dirty="0">
                <a:solidFill>
                  <a:schemeClr val="bg2">
                    <a:lumMod val="25000"/>
                  </a:schemeClr>
                </a:solidFill>
                <a:latin typeface="Times New Roman" pitchFamily="18" charset="0"/>
                <a:cs typeface="Times New Roman" pitchFamily="18" charset="0"/>
              </a:rPr>
              <a:t> EU</a:t>
            </a:r>
          </a:p>
        </p:txBody>
      </p:sp>
      <p:grpSp>
        <p:nvGrpSpPr>
          <p:cNvPr id="9" name="Group 8"/>
          <p:cNvGrpSpPr/>
          <p:nvPr/>
        </p:nvGrpSpPr>
        <p:grpSpPr>
          <a:xfrm>
            <a:off x="6781800" y="152400"/>
            <a:ext cx="2287191" cy="457200"/>
            <a:chOff x="6780609" y="152400"/>
            <a:chExt cx="2287191" cy="457200"/>
          </a:xfrm>
        </p:grpSpPr>
        <p:grpSp>
          <p:nvGrpSpPr>
            <p:cNvPr id="10" name="Group 16"/>
            <p:cNvGrpSpPr/>
            <p:nvPr/>
          </p:nvGrpSpPr>
          <p:grpSpPr>
            <a:xfrm>
              <a:off x="6780609" y="152400"/>
              <a:ext cx="2287191" cy="457200"/>
              <a:chOff x="5181600" y="381000"/>
              <a:chExt cx="2744391" cy="640556"/>
            </a:xfrm>
          </p:grpSpPr>
          <p:grpSp>
            <p:nvGrpSpPr>
              <p:cNvPr id="12" name="Group 9"/>
              <p:cNvGrpSpPr/>
              <p:nvPr/>
            </p:nvGrpSpPr>
            <p:grpSpPr>
              <a:xfrm>
                <a:off x="5181600" y="381000"/>
                <a:ext cx="1525191" cy="640556"/>
                <a:chOff x="2887860" y="1391443"/>
                <a:chExt cx="3202781" cy="1281112"/>
              </a:xfrm>
            </p:grpSpPr>
            <p:sp>
              <p:nvSpPr>
                <p:cNvPr id="16" name="Chevron 15"/>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7"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3" name="Group 13"/>
              <p:cNvGrpSpPr/>
              <p:nvPr/>
            </p:nvGrpSpPr>
            <p:grpSpPr>
              <a:xfrm>
                <a:off x="6400800" y="381000"/>
                <a:ext cx="1525191" cy="640556"/>
                <a:chOff x="2887860" y="1391443"/>
                <a:chExt cx="3202781" cy="1281112"/>
              </a:xfrm>
            </p:grpSpPr>
            <p:sp>
              <p:nvSpPr>
                <p:cNvPr id="14" name="Chevron 13"/>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5"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1" name="Chevron 10"/>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498080" cy="4800600"/>
          </a:xfrm>
        </p:spPr>
        <p:txBody>
          <a:bodyPr>
            <a:noAutofit/>
          </a:bodyPr>
          <a:lstStyle/>
          <a:p>
            <a:pPr marL="20638" indent="-20638">
              <a:spcBef>
                <a:spcPts val="0"/>
              </a:spcBef>
              <a:spcAft>
                <a:spcPts val="0"/>
              </a:spcAft>
              <a:buNone/>
            </a:pPr>
            <a:r>
              <a:rPr lang="en-US" sz="2000" b="1" dirty="0" err="1">
                <a:latin typeface="+mj-lt"/>
                <a:cs typeface="Arial" pitchFamily="34" charset="0"/>
              </a:rPr>
              <a:t>Từ</a:t>
            </a:r>
            <a:r>
              <a:rPr lang="en-US" sz="2000" b="1" dirty="0">
                <a:latin typeface="+mj-lt"/>
                <a:cs typeface="Arial" pitchFamily="34" charset="0"/>
              </a:rPr>
              <a:t> 1/8/2020: </a:t>
            </a:r>
          </a:p>
          <a:p>
            <a:pPr marL="365125" indent="-20638">
              <a:spcBef>
                <a:spcPts val="0"/>
              </a:spcBef>
              <a:spcAft>
                <a:spcPts val="0"/>
              </a:spcAft>
              <a:buFont typeface="Wingdings" pitchFamily="2" charset="2"/>
              <a:buChar char="Ø"/>
            </a:pPr>
            <a:r>
              <a:rPr lang="en-US" sz="2000" dirty="0">
                <a:latin typeface="+mj-lt"/>
                <a:cs typeface="Arial" pitchFamily="34" charset="0"/>
              </a:rPr>
              <a:t> K</a:t>
            </a:r>
            <a:r>
              <a:rPr lang="vi-VN" sz="2000" dirty="0">
                <a:latin typeface="+mj-lt"/>
                <a:cs typeface="Arial" pitchFamily="34" charset="0"/>
              </a:rPr>
              <a:t>hoảng 93% dòng thuế của ngành hàng cà phê </a:t>
            </a:r>
            <a:r>
              <a:rPr lang="en-US" sz="2000" dirty="0">
                <a:latin typeface="+mj-lt"/>
                <a:cs typeface="Arial" pitchFamily="34" charset="0"/>
              </a:rPr>
              <a:t> </a:t>
            </a:r>
            <a:r>
              <a:rPr lang="en-US" sz="2000" dirty="0" err="1">
                <a:latin typeface="+mj-lt"/>
                <a:cs typeface="Arial" pitchFamily="34" charset="0"/>
              </a:rPr>
              <a:t>giảm</a:t>
            </a:r>
            <a:r>
              <a:rPr lang="en-US" sz="2000" dirty="0">
                <a:latin typeface="+mj-lt"/>
                <a:cs typeface="Arial" pitchFamily="34" charset="0"/>
              </a:rPr>
              <a:t> </a:t>
            </a:r>
            <a:r>
              <a:rPr lang="vi-VN" sz="2000" dirty="0">
                <a:latin typeface="+mj-lt"/>
                <a:cs typeface="Arial" pitchFamily="34" charset="0"/>
              </a:rPr>
              <a:t>về 0% </a:t>
            </a:r>
            <a:r>
              <a:rPr lang="en-US" sz="2000" dirty="0" err="1">
                <a:latin typeface="+mj-lt"/>
                <a:cs typeface="Arial" pitchFamily="34" charset="0"/>
              </a:rPr>
              <a:t>tạo</a:t>
            </a:r>
            <a:r>
              <a:rPr lang="en-US" sz="2000" dirty="0">
                <a:latin typeface="+mj-lt"/>
                <a:cs typeface="Arial" pitchFamily="34" charset="0"/>
              </a:rPr>
              <a:t> </a:t>
            </a:r>
            <a:r>
              <a:rPr lang="en-US" sz="2000" dirty="0" err="1">
                <a:latin typeface="+mj-lt"/>
                <a:cs typeface="Arial" pitchFamily="34" charset="0"/>
              </a:rPr>
              <a:t>lợi</a:t>
            </a:r>
            <a:r>
              <a:rPr lang="en-US" sz="2000" dirty="0">
                <a:latin typeface="+mj-lt"/>
                <a:cs typeface="Arial" pitchFamily="34" charset="0"/>
              </a:rPr>
              <a:t> </a:t>
            </a:r>
            <a:r>
              <a:rPr lang="en-US" sz="2000" dirty="0" err="1">
                <a:latin typeface="+mj-lt"/>
                <a:cs typeface="Arial" pitchFamily="34" charset="0"/>
              </a:rPr>
              <a:t>thế</a:t>
            </a:r>
            <a:r>
              <a:rPr lang="en-US" sz="2000" dirty="0">
                <a:latin typeface="+mj-lt"/>
                <a:cs typeface="Arial" pitchFamily="34" charset="0"/>
              </a:rPr>
              <a:t> </a:t>
            </a:r>
            <a:r>
              <a:rPr lang="en-US" sz="2000" dirty="0" err="1">
                <a:latin typeface="+mj-lt"/>
                <a:cs typeface="Arial" pitchFamily="34" charset="0"/>
              </a:rPr>
              <a:t>cho</a:t>
            </a:r>
            <a:r>
              <a:rPr lang="en-US" sz="2000" dirty="0">
                <a:latin typeface="+mj-lt"/>
                <a:cs typeface="Arial" pitchFamily="34" charset="0"/>
              </a:rPr>
              <a:t> </a:t>
            </a:r>
            <a:r>
              <a:rPr lang="vi-VN" sz="2000" dirty="0">
                <a:latin typeface="+mj-lt"/>
                <a:cs typeface="Arial" pitchFamily="34" charset="0"/>
              </a:rPr>
              <a:t>cà phê VN</a:t>
            </a:r>
            <a:r>
              <a:rPr lang="en-US" sz="2000" dirty="0">
                <a:latin typeface="+mj-lt"/>
                <a:cs typeface="Arial" pitchFamily="34" charset="0"/>
              </a:rPr>
              <a:t>, </a:t>
            </a:r>
            <a:r>
              <a:rPr lang="en-US" sz="2000" dirty="0" err="1">
                <a:latin typeface="+mj-lt"/>
                <a:cs typeface="Arial" pitchFamily="34" charset="0"/>
              </a:rPr>
              <a:t>đặc</a:t>
            </a:r>
            <a:r>
              <a:rPr lang="en-US" sz="2000" dirty="0">
                <a:latin typeface="+mj-lt"/>
                <a:cs typeface="Arial" pitchFamily="34" charset="0"/>
              </a:rPr>
              <a:t> </a:t>
            </a:r>
            <a:r>
              <a:rPr lang="en-US" sz="2000" dirty="0" err="1">
                <a:latin typeface="+mj-lt"/>
                <a:cs typeface="Arial" pitchFamily="34" charset="0"/>
              </a:rPr>
              <a:t>biệt</a:t>
            </a:r>
            <a:r>
              <a:rPr lang="en-US" sz="2000" dirty="0">
                <a:latin typeface="+mj-lt"/>
                <a:cs typeface="Arial" pitchFamily="34" charset="0"/>
              </a:rPr>
              <a:t> </a:t>
            </a:r>
            <a:r>
              <a:rPr lang="en-US" sz="2000" dirty="0" err="1">
                <a:latin typeface="+mj-lt"/>
                <a:cs typeface="Arial" pitchFamily="34" charset="0"/>
              </a:rPr>
              <a:t>cà</a:t>
            </a:r>
            <a:r>
              <a:rPr lang="en-US" sz="2000" dirty="0">
                <a:latin typeface="+mj-lt"/>
                <a:cs typeface="Arial" pitchFamily="34" charset="0"/>
              </a:rPr>
              <a:t> </a:t>
            </a:r>
            <a:r>
              <a:rPr lang="en-US" sz="2000" dirty="0" err="1">
                <a:latin typeface="+mj-lt"/>
                <a:cs typeface="Arial" pitchFamily="34" charset="0"/>
              </a:rPr>
              <a:t>phê</a:t>
            </a:r>
            <a:r>
              <a:rPr lang="en-US" sz="2000" dirty="0">
                <a:latin typeface="+mj-lt"/>
                <a:cs typeface="Arial" pitchFamily="34" charset="0"/>
              </a:rPr>
              <a:t> </a:t>
            </a:r>
            <a:r>
              <a:rPr lang="en-US" sz="2000" dirty="0" err="1">
                <a:latin typeface="+mj-lt"/>
                <a:cs typeface="Arial" pitchFamily="34" charset="0"/>
              </a:rPr>
              <a:t>chế</a:t>
            </a:r>
            <a:r>
              <a:rPr lang="en-US" sz="2000" dirty="0">
                <a:latin typeface="+mj-lt"/>
                <a:cs typeface="Arial" pitchFamily="34" charset="0"/>
              </a:rPr>
              <a:t> </a:t>
            </a:r>
            <a:r>
              <a:rPr lang="en-US" sz="2000" dirty="0" err="1">
                <a:latin typeface="+mj-lt"/>
                <a:cs typeface="Arial" pitchFamily="34" charset="0"/>
              </a:rPr>
              <a:t>biến</a:t>
            </a:r>
            <a:r>
              <a:rPr lang="en-US" sz="2000" dirty="0">
                <a:latin typeface="+mj-lt"/>
                <a:cs typeface="Arial" pitchFamily="34" charset="0"/>
              </a:rPr>
              <a:t>, </a:t>
            </a:r>
            <a:r>
              <a:rPr lang="en-US" sz="2000" dirty="0" err="1">
                <a:latin typeface="+mj-lt"/>
                <a:cs typeface="Arial" pitchFamily="34" charset="0"/>
              </a:rPr>
              <a:t>cà</a:t>
            </a:r>
            <a:r>
              <a:rPr lang="en-US" sz="2000" dirty="0">
                <a:latin typeface="+mj-lt"/>
                <a:cs typeface="Arial" pitchFamily="34" charset="0"/>
              </a:rPr>
              <a:t> </a:t>
            </a:r>
            <a:r>
              <a:rPr lang="en-US" sz="2000" dirty="0" err="1">
                <a:latin typeface="+mj-lt"/>
                <a:cs typeface="Arial" pitchFamily="34" charset="0"/>
              </a:rPr>
              <a:t>phê</a:t>
            </a:r>
            <a:r>
              <a:rPr lang="en-US" sz="2000" dirty="0">
                <a:latin typeface="+mj-lt"/>
                <a:cs typeface="Arial" pitchFamily="34" charset="0"/>
              </a:rPr>
              <a:t> </a:t>
            </a:r>
            <a:r>
              <a:rPr lang="en-US" sz="2000" dirty="0" err="1">
                <a:latin typeface="+mj-lt"/>
                <a:cs typeface="Arial" pitchFamily="34" charset="0"/>
              </a:rPr>
              <a:t>đặc</a:t>
            </a:r>
            <a:r>
              <a:rPr lang="en-US" sz="2000" dirty="0">
                <a:latin typeface="+mj-lt"/>
                <a:cs typeface="Arial" pitchFamily="34" charset="0"/>
              </a:rPr>
              <a:t> </a:t>
            </a:r>
            <a:r>
              <a:rPr lang="en-US" sz="2000" dirty="0" err="1">
                <a:latin typeface="+mj-lt"/>
                <a:cs typeface="Arial" pitchFamily="34" charset="0"/>
              </a:rPr>
              <a:t>sản</a:t>
            </a:r>
            <a:r>
              <a:rPr lang="en-US" sz="2000" dirty="0">
                <a:latin typeface="+mj-lt"/>
                <a:cs typeface="Arial" pitchFamily="34" charset="0"/>
              </a:rPr>
              <a:t>, </a:t>
            </a:r>
            <a:r>
              <a:rPr lang="en-US" sz="2000" dirty="0" err="1">
                <a:latin typeface="+mj-lt"/>
                <a:cs typeface="Arial" pitchFamily="34" charset="0"/>
              </a:rPr>
              <a:t>cà</a:t>
            </a:r>
            <a:r>
              <a:rPr lang="en-US" sz="2000" dirty="0">
                <a:latin typeface="+mj-lt"/>
                <a:cs typeface="Arial" pitchFamily="34" charset="0"/>
              </a:rPr>
              <a:t> </a:t>
            </a:r>
            <a:r>
              <a:rPr lang="en-US" sz="2000" dirty="0" err="1">
                <a:latin typeface="+mj-lt"/>
                <a:cs typeface="Arial" pitchFamily="34" charset="0"/>
              </a:rPr>
              <a:t>phê</a:t>
            </a:r>
            <a:r>
              <a:rPr lang="en-US" sz="2000" dirty="0">
                <a:latin typeface="+mj-lt"/>
                <a:cs typeface="Arial" pitchFamily="34" charset="0"/>
              </a:rPr>
              <a:t> </a:t>
            </a:r>
            <a:r>
              <a:rPr lang="en-US" sz="2000" dirty="0" err="1">
                <a:latin typeface="+mj-lt"/>
                <a:cs typeface="Arial" pitchFamily="34" charset="0"/>
              </a:rPr>
              <a:t>hữu</a:t>
            </a:r>
            <a:r>
              <a:rPr lang="en-US" sz="2000" dirty="0">
                <a:latin typeface="+mj-lt"/>
                <a:cs typeface="Arial" pitchFamily="34" charset="0"/>
              </a:rPr>
              <a:t> </a:t>
            </a:r>
            <a:r>
              <a:rPr lang="en-US" sz="2000" dirty="0" err="1">
                <a:latin typeface="+mj-lt"/>
                <a:cs typeface="Arial" pitchFamily="34" charset="0"/>
              </a:rPr>
              <a:t>cơ</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vi-VN" sz="2000" dirty="0">
                <a:latin typeface="+mj-lt"/>
                <a:cs typeface="Arial" pitchFamily="34" charset="0"/>
              </a:rPr>
              <a:t>thúc đẩy đầu tư vào cà phê chế biến</a:t>
            </a:r>
            <a:endParaRPr lang="en-US" sz="2000" dirty="0">
              <a:latin typeface="+mj-lt"/>
              <a:cs typeface="Arial" pitchFamily="34" charset="0"/>
            </a:endParaRPr>
          </a:p>
          <a:p>
            <a:pPr marL="282575" indent="-282575">
              <a:spcAft>
                <a:spcPts val="0"/>
              </a:spcAft>
            </a:pPr>
            <a:r>
              <a:rPr lang="en-US" sz="2000" b="1" dirty="0">
                <a:latin typeface="+mj-lt"/>
                <a:cs typeface="Arial" pitchFamily="34" charset="0"/>
              </a:rPr>
              <a:t>EU</a:t>
            </a:r>
            <a:r>
              <a:rPr lang="en-US" sz="2000" dirty="0">
                <a:latin typeface="+mj-lt"/>
                <a:cs typeface="Arial" pitchFamily="34" charset="0"/>
              </a:rPr>
              <a:t> </a:t>
            </a:r>
            <a:r>
              <a:rPr lang="en-US" sz="2000" dirty="0" err="1">
                <a:latin typeface="+mj-lt"/>
                <a:cs typeface="Arial" pitchFamily="34" charset="0"/>
              </a:rPr>
              <a:t>chiếm</a:t>
            </a:r>
            <a:r>
              <a:rPr lang="en-US" sz="2000" dirty="0">
                <a:latin typeface="+mj-lt"/>
                <a:cs typeface="Arial" pitchFamily="34" charset="0"/>
              </a:rPr>
              <a:t> </a:t>
            </a:r>
            <a:r>
              <a:rPr lang="en-US" sz="2000" dirty="0" err="1">
                <a:latin typeface="+mj-lt"/>
                <a:cs typeface="Arial" pitchFamily="34" charset="0"/>
              </a:rPr>
              <a:t>gần</a:t>
            </a:r>
            <a:r>
              <a:rPr lang="en-US" sz="2000" dirty="0">
                <a:latin typeface="+mj-lt"/>
                <a:cs typeface="Arial" pitchFamily="34" charset="0"/>
              </a:rPr>
              <a:t> 30% </a:t>
            </a:r>
            <a:r>
              <a:rPr lang="en-US" sz="2000" dirty="0" err="1">
                <a:latin typeface="+mj-lt"/>
                <a:cs typeface="Arial" pitchFamily="34" charset="0"/>
              </a:rPr>
              <a:t>tiêu</a:t>
            </a:r>
            <a:r>
              <a:rPr lang="en-US" sz="2000" dirty="0">
                <a:latin typeface="+mj-lt"/>
                <a:cs typeface="Arial" pitchFamily="34" charset="0"/>
              </a:rPr>
              <a:t> </a:t>
            </a:r>
            <a:r>
              <a:rPr lang="en-US" sz="2000" dirty="0" err="1">
                <a:latin typeface="+mj-lt"/>
                <a:cs typeface="Arial" pitchFamily="34" charset="0"/>
              </a:rPr>
              <a:t>dùng</a:t>
            </a:r>
            <a:r>
              <a:rPr lang="en-US" sz="2000" dirty="0">
                <a:latin typeface="+mj-lt"/>
                <a:cs typeface="Arial" pitchFamily="34" charset="0"/>
              </a:rPr>
              <a:t> </a:t>
            </a:r>
            <a:r>
              <a:rPr lang="en-US" sz="2000" dirty="0" err="1">
                <a:latin typeface="+mj-lt"/>
                <a:cs typeface="Arial" pitchFamily="34" charset="0"/>
              </a:rPr>
              <a:t>cà</a:t>
            </a:r>
            <a:r>
              <a:rPr lang="en-US" sz="2000" dirty="0">
                <a:latin typeface="+mj-lt"/>
                <a:cs typeface="Arial" pitchFamily="34" charset="0"/>
              </a:rPr>
              <a:t> </a:t>
            </a:r>
            <a:r>
              <a:rPr lang="en-US" sz="2000" dirty="0" err="1">
                <a:latin typeface="+mj-lt"/>
                <a:cs typeface="Arial" pitchFamily="34" charset="0"/>
              </a:rPr>
              <a:t>phê</a:t>
            </a:r>
            <a:r>
              <a:rPr lang="en-US" sz="2000" dirty="0">
                <a:latin typeface="+mj-lt"/>
                <a:cs typeface="Arial" pitchFamily="34" charset="0"/>
              </a:rPr>
              <a:t> </a:t>
            </a:r>
            <a:r>
              <a:rPr lang="en-US" sz="2000" dirty="0" err="1">
                <a:latin typeface="+mj-lt"/>
                <a:cs typeface="Arial" pitchFamily="34" charset="0"/>
              </a:rPr>
              <a:t>toàn</a:t>
            </a:r>
            <a:r>
              <a:rPr lang="en-US" sz="2000" dirty="0">
                <a:latin typeface="+mj-lt"/>
                <a:cs typeface="Arial" pitchFamily="34" charset="0"/>
              </a:rPr>
              <a:t> </a:t>
            </a:r>
            <a:r>
              <a:rPr lang="en-US" sz="2000" dirty="0" err="1">
                <a:latin typeface="+mj-lt"/>
                <a:cs typeface="Arial" pitchFamily="34" charset="0"/>
              </a:rPr>
              <a:t>cầu</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vi-VN" sz="2000" dirty="0">
                <a:latin typeface="+mj-lt"/>
                <a:cs typeface="Arial" pitchFamily="34" charset="0"/>
              </a:rPr>
              <a:t>là </a:t>
            </a:r>
            <a:r>
              <a:rPr lang="vi-VN" sz="2000" b="1" dirty="0">
                <a:latin typeface="+mj-lt"/>
                <a:cs typeface="Arial" pitchFamily="34" charset="0"/>
              </a:rPr>
              <a:t>thị trường cà phê </a:t>
            </a:r>
            <a:r>
              <a:rPr lang="en-US" sz="2000" b="1" dirty="0" err="1">
                <a:latin typeface="+mj-lt"/>
                <a:cs typeface="Arial" pitchFamily="34" charset="0"/>
              </a:rPr>
              <a:t>vối</a:t>
            </a:r>
            <a:r>
              <a:rPr lang="en-US" sz="2000" b="1" dirty="0">
                <a:latin typeface="+mj-lt"/>
                <a:cs typeface="Arial" pitchFamily="34" charset="0"/>
              </a:rPr>
              <a:t> </a:t>
            </a:r>
            <a:r>
              <a:rPr lang="en-US" sz="2000" b="1" dirty="0" err="1">
                <a:latin typeface="+mj-lt"/>
                <a:cs typeface="Arial" pitchFamily="34" charset="0"/>
              </a:rPr>
              <a:t>lớn</a:t>
            </a:r>
            <a:r>
              <a:rPr lang="en-US" sz="2000" b="1" dirty="0">
                <a:latin typeface="+mj-lt"/>
                <a:cs typeface="Arial" pitchFamily="34" charset="0"/>
              </a:rPr>
              <a:t> </a:t>
            </a:r>
            <a:r>
              <a:rPr lang="vi-VN" sz="2000" b="1" dirty="0">
                <a:latin typeface="+mj-lt"/>
                <a:cs typeface="Arial" pitchFamily="34" charset="0"/>
              </a:rPr>
              <a:t>nhất </a:t>
            </a:r>
            <a:r>
              <a:rPr lang="en-US" sz="2000" b="1" dirty="0" err="1">
                <a:latin typeface="+mj-lt"/>
                <a:cs typeface="Arial" pitchFamily="34" charset="0"/>
              </a:rPr>
              <a:t>của</a:t>
            </a:r>
            <a:r>
              <a:rPr lang="en-US" sz="2000" b="1" dirty="0">
                <a:latin typeface="+mj-lt"/>
                <a:cs typeface="Arial" pitchFamily="34" charset="0"/>
              </a:rPr>
              <a:t> </a:t>
            </a:r>
            <a:r>
              <a:rPr lang="vi-VN" sz="2000" b="1" dirty="0">
                <a:latin typeface="+mj-lt"/>
                <a:cs typeface="Arial" pitchFamily="34" charset="0"/>
              </a:rPr>
              <a:t>V</a:t>
            </a:r>
            <a:r>
              <a:rPr lang="en-US" sz="2000" b="1" dirty="0">
                <a:latin typeface="+mj-lt"/>
                <a:cs typeface="Arial" pitchFamily="34" charset="0"/>
              </a:rPr>
              <a:t>N</a:t>
            </a:r>
            <a:r>
              <a:rPr lang="vi-VN" sz="2000" dirty="0">
                <a:latin typeface="+mj-lt"/>
                <a:cs typeface="Arial" pitchFamily="34" charset="0"/>
              </a:rPr>
              <a:t>, </a:t>
            </a:r>
            <a:r>
              <a:rPr lang="en-US" sz="2000" dirty="0" err="1">
                <a:latin typeface="+mj-lt"/>
                <a:cs typeface="Arial" pitchFamily="34" charset="0"/>
              </a:rPr>
              <a:t>năm</a:t>
            </a:r>
            <a:r>
              <a:rPr lang="en-US" sz="2000" dirty="0">
                <a:latin typeface="+mj-lt"/>
                <a:cs typeface="Arial" pitchFamily="34" charset="0"/>
              </a:rPr>
              <a:t> 2018 </a:t>
            </a:r>
            <a:r>
              <a:rPr lang="vi-VN" sz="2000" dirty="0">
                <a:latin typeface="+mj-lt"/>
                <a:cs typeface="Arial" pitchFamily="34" charset="0"/>
              </a:rPr>
              <a:t>chiếm 40% </a:t>
            </a:r>
            <a:r>
              <a:rPr lang="en-US" sz="2000" dirty="0" err="1">
                <a:latin typeface="+mj-lt"/>
                <a:cs typeface="Arial" pitchFamily="34" charset="0"/>
              </a:rPr>
              <a:t>về</a:t>
            </a:r>
            <a:r>
              <a:rPr lang="vi-VN" sz="2000" dirty="0">
                <a:latin typeface="+mj-lt"/>
                <a:cs typeface="Arial" pitchFamily="34" charset="0"/>
              </a:rPr>
              <a:t> lượng và 38% về kim ngạch </a:t>
            </a:r>
            <a:r>
              <a:rPr lang="en-US" sz="2000" dirty="0">
                <a:latin typeface="+mj-lt"/>
                <a:cs typeface="Arial" pitchFamily="34" charset="0"/>
              </a:rPr>
              <a:t>XK </a:t>
            </a:r>
            <a:r>
              <a:rPr lang="en-US" sz="2000" dirty="0" err="1">
                <a:latin typeface="+mj-lt"/>
                <a:cs typeface="Arial" pitchFamily="34" charset="0"/>
              </a:rPr>
              <a:t>của</a:t>
            </a:r>
            <a:r>
              <a:rPr lang="en-US" sz="2000" dirty="0">
                <a:latin typeface="+mj-lt"/>
                <a:cs typeface="Arial" pitchFamily="34" charset="0"/>
              </a:rPr>
              <a:t> VN (</a:t>
            </a:r>
            <a:r>
              <a:rPr lang="vi-VN" sz="2000" dirty="0">
                <a:latin typeface="+mj-lt"/>
                <a:cs typeface="Arial" pitchFamily="34" charset="0"/>
              </a:rPr>
              <a:t>749.231 tấn, trị giá 1,34 tỷ USD</a:t>
            </a:r>
            <a:r>
              <a:rPr lang="en-US" sz="2000" dirty="0">
                <a:latin typeface="+mj-lt"/>
                <a:cs typeface="Arial" pitchFamily="34" charset="0"/>
              </a:rPr>
              <a:t>), </a:t>
            </a:r>
            <a:r>
              <a:rPr lang="en-US" sz="2000" dirty="0" err="1">
                <a:latin typeface="+mj-lt"/>
                <a:cs typeface="Arial" pitchFamily="34" charset="0"/>
              </a:rPr>
              <a:t>trong</a:t>
            </a:r>
            <a:r>
              <a:rPr lang="en-US" sz="2000" dirty="0">
                <a:latin typeface="+mj-lt"/>
                <a:cs typeface="Arial" pitchFamily="34" charset="0"/>
              </a:rPr>
              <a:t> </a:t>
            </a:r>
            <a:r>
              <a:rPr lang="en-US" sz="2000" dirty="0" err="1">
                <a:latin typeface="+mj-lt"/>
                <a:cs typeface="Arial" pitchFamily="34" charset="0"/>
              </a:rPr>
              <a:t>đó</a:t>
            </a:r>
            <a:r>
              <a:rPr lang="en-US" sz="2000" dirty="0">
                <a:latin typeface="+mj-lt"/>
                <a:cs typeface="Arial" pitchFamily="34" charset="0"/>
              </a:rPr>
              <a:t> </a:t>
            </a:r>
            <a:r>
              <a:rPr lang="vi-VN" sz="2000" dirty="0">
                <a:latin typeface="+mj-lt"/>
                <a:cs typeface="Arial" pitchFamily="34" charset="0"/>
              </a:rPr>
              <a:t>Đức </a:t>
            </a:r>
            <a:r>
              <a:rPr lang="en-US" sz="2000" dirty="0" err="1">
                <a:latin typeface="+mj-lt"/>
                <a:cs typeface="Arial" pitchFamily="34" charset="0"/>
              </a:rPr>
              <a:t>chiếm</a:t>
            </a:r>
            <a:r>
              <a:rPr lang="en-US" sz="2000" dirty="0">
                <a:latin typeface="+mj-lt"/>
                <a:cs typeface="Arial" pitchFamily="34" charset="0"/>
              </a:rPr>
              <a:t> </a:t>
            </a:r>
            <a:r>
              <a:rPr lang="vi-VN" sz="2000" dirty="0">
                <a:latin typeface="+mj-lt"/>
                <a:cs typeface="Arial" pitchFamily="34" charset="0"/>
              </a:rPr>
              <a:t>trên 34%</a:t>
            </a:r>
            <a:r>
              <a:rPr lang="en-US" sz="2000" dirty="0">
                <a:latin typeface="+mj-lt"/>
                <a:cs typeface="Arial" pitchFamily="34" charset="0"/>
              </a:rPr>
              <a:t>    (</a:t>
            </a:r>
            <a:r>
              <a:rPr lang="vi-VN" sz="2000" dirty="0">
                <a:latin typeface="+mj-lt"/>
                <a:cs typeface="Arial" pitchFamily="34" charset="0"/>
              </a:rPr>
              <a:t>260.475 tấn, 459,03 triệu USD</a:t>
            </a:r>
            <a:r>
              <a:rPr lang="en-US" sz="2000" dirty="0">
                <a:latin typeface="+mj-lt"/>
                <a:cs typeface="Arial" pitchFamily="34" charset="0"/>
              </a:rPr>
              <a:t>)</a:t>
            </a:r>
            <a:r>
              <a:rPr lang="vi-VN" sz="2000" dirty="0">
                <a:latin typeface="+mj-lt"/>
                <a:cs typeface="Arial" pitchFamily="34" charset="0"/>
              </a:rPr>
              <a:t>; Italia chiếm 18%</a:t>
            </a:r>
            <a:r>
              <a:rPr lang="en-US" sz="2000" dirty="0">
                <a:latin typeface="+mj-lt"/>
                <a:cs typeface="Arial" pitchFamily="34" charset="0"/>
              </a:rPr>
              <a:t> (</a:t>
            </a:r>
            <a:r>
              <a:rPr lang="vi-VN" sz="2000" dirty="0">
                <a:latin typeface="+mj-lt"/>
                <a:cs typeface="Arial" pitchFamily="34" charset="0"/>
              </a:rPr>
              <a:t>136.157 tấn, 245,25 triệu USD</a:t>
            </a:r>
            <a:r>
              <a:rPr lang="en-US" sz="2000" dirty="0">
                <a:latin typeface="+mj-lt"/>
                <a:cs typeface="Arial" pitchFamily="34" charset="0"/>
              </a:rPr>
              <a:t>)</a:t>
            </a:r>
            <a:r>
              <a:rPr lang="vi-VN" sz="2000" dirty="0">
                <a:latin typeface="+mj-lt"/>
                <a:cs typeface="Arial" pitchFamily="34" charset="0"/>
              </a:rPr>
              <a:t>; Tây Ban Nha chiếm 16%</a:t>
            </a:r>
            <a:r>
              <a:rPr lang="en-US" sz="2000" dirty="0">
                <a:latin typeface="+mj-lt"/>
                <a:cs typeface="Arial" pitchFamily="34" charset="0"/>
              </a:rPr>
              <a:t> (</a:t>
            </a:r>
            <a:r>
              <a:rPr lang="vi-VN" sz="2000" dirty="0">
                <a:latin typeface="+mj-lt"/>
                <a:cs typeface="Arial" pitchFamily="34" charset="0"/>
              </a:rPr>
              <a:t>122.063 tấn, 219,22 triệu USD</a:t>
            </a:r>
            <a:r>
              <a:rPr lang="en-US" sz="2000" dirty="0">
                <a:latin typeface="+mj-lt"/>
                <a:cs typeface="Arial" pitchFamily="34" charset="0"/>
              </a:rPr>
              <a:t>)…</a:t>
            </a:r>
          </a:p>
          <a:p>
            <a:pPr marL="282575" indent="-282575">
              <a:spcAft>
                <a:spcPts val="0"/>
              </a:spcAft>
            </a:pPr>
            <a:r>
              <a:rPr lang="en-US" sz="2000" dirty="0" err="1">
                <a:latin typeface="+mj-lt"/>
                <a:cs typeface="Arial" pitchFamily="34" charset="0"/>
              </a:rPr>
              <a:t>Cà</a:t>
            </a:r>
            <a:r>
              <a:rPr lang="en-US" sz="2000" dirty="0">
                <a:latin typeface="+mj-lt"/>
                <a:cs typeface="Arial" pitchFamily="34" charset="0"/>
              </a:rPr>
              <a:t> </a:t>
            </a:r>
            <a:r>
              <a:rPr lang="en-US" sz="2000" dirty="0" err="1">
                <a:latin typeface="+mj-lt"/>
                <a:cs typeface="Arial" pitchFamily="34" charset="0"/>
              </a:rPr>
              <a:t>phê</a:t>
            </a:r>
            <a:r>
              <a:rPr lang="en-US" sz="2000" dirty="0">
                <a:latin typeface="+mj-lt"/>
                <a:cs typeface="Arial" pitchFamily="34" charset="0"/>
              </a:rPr>
              <a:t> VN </a:t>
            </a:r>
            <a:r>
              <a:rPr lang="en-US" sz="2000" dirty="0" err="1">
                <a:latin typeface="+mj-lt"/>
                <a:cs typeface="Arial" pitchFamily="34" charset="0"/>
              </a:rPr>
              <a:t>xuất</a:t>
            </a:r>
            <a:r>
              <a:rPr lang="en-US" sz="2000" dirty="0">
                <a:latin typeface="+mj-lt"/>
                <a:cs typeface="Arial" pitchFamily="34" charset="0"/>
              </a:rPr>
              <a:t> </a:t>
            </a:r>
            <a:r>
              <a:rPr lang="en-US" sz="2000" dirty="0" err="1">
                <a:latin typeface="+mj-lt"/>
                <a:cs typeface="Arial" pitchFamily="34" charset="0"/>
              </a:rPr>
              <a:t>khẩu</a:t>
            </a:r>
            <a:r>
              <a:rPr lang="en-US" sz="2000" dirty="0">
                <a:latin typeface="+mj-lt"/>
                <a:cs typeface="Arial" pitchFamily="34" charset="0"/>
              </a:rPr>
              <a:t> </a:t>
            </a:r>
            <a:r>
              <a:rPr lang="en-US" sz="2000" dirty="0" err="1">
                <a:latin typeface="+mj-lt"/>
                <a:cs typeface="Arial" pitchFamily="34" charset="0"/>
              </a:rPr>
              <a:t>chủ</a:t>
            </a:r>
            <a:r>
              <a:rPr lang="en-US" sz="2000" dirty="0">
                <a:latin typeface="+mj-lt"/>
                <a:cs typeface="Arial" pitchFamily="34" charset="0"/>
              </a:rPr>
              <a:t> </a:t>
            </a:r>
            <a:r>
              <a:rPr lang="en-US" sz="2000" dirty="0" err="1">
                <a:latin typeface="+mj-lt"/>
                <a:cs typeface="Arial" pitchFamily="34" charset="0"/>
              </a:rPr>
              <a:t>yếu</a:t>
            </a:r>
            <a:r>
              <a:rPr lang="en-US" sz="2000" dirty="0">
                <a:latin typeface="+mj-lt"/>
                <a:cs typeface="Arial" pitchFamily="34" charset="0"/>
              </a:rPr>
              <a:t> ở </a:t>
            </a:r>
            <a:r>
              <a:rPr lang="en-US" sz="2000" dirty="0" err="1">
                <a:latin typeface="+mj-lt"/>
                <a:cs typeface="Arial" pitchFamily="34" charset="0"/>
              </a:rPr>
              <a:t>dạng</a:t>
            </a:r>
            <a:r>
              <a:rPr lang="en-US" sz="2000" dirty="0">
                <a:latin typeface="+mj-lt"/>
                <a:cs typeface="Arial" pitchFamily="34" charset="0"/>
              </a:rPr>
              <a:t> </a:t>
            </a:r>
            <a:r>
              <a:rPr lang="en-US" sz="2000" dirty="0" err="1">
                <a:latin typeface="+mj-lt"/>
                <a:cs typeface="Arial" pitchFamily="34" charset="0"/>
              </a:rPr>
              <a:t>thô</a:t>
            </a:r>
            <a:r>
              <a:rPr lang="en-US" sz="2000" dirty="0">
                <a:latin typeface="+mj-lt"/>
                <a:cs typeface="Arial" pitchFamily="34" charset="0"/>
              </a:rPr>
              <a:t>. EU ( </a:t>
            </a:r>
            <a:r>
              <a:rPr lang="en-US" sz="2000" dirty="0" err="1">
                <a:latin typeface="+mj-lt"/>
                <a:cs typeface="Arial" pitchFamily="34" charset="0"/>
              </a:rPr>
              <a:t>Đức</a:t>
            </a:r>
            <a:r>
              <a:rPr lang="en-US" sz="2000" dirty="0">
                <a:latin typeface="+mj-lt"/>
                <a:cs typeface="Arial" pitchFamily="34" charset="0"/>
              </a:rPr>
              <a:t>, Ý, </a:t>
            </a:r>
            <a:r>
              <a:rPr lang="en-US" sz="2000" dirty="0" err="1">
                <a:latin typeface="+mj-lt"/>
                <a:cs typeface="Arial" pitchFamily="34" charset="0"/>
              </a:rPr>
              <a:t>Ba</a:t>
            </a:r>
            <a:r>
              <a:rPr lang="en-US" sz="2000" dirty="0">
                <a:latin typeface="+mj-lt"/>
                <a:cs typeface="Arial" pitchFamily="34" charset="0"/>
              </a:rPr>
              <a:t> </a:t>
            </a:r>
            <a:r>
              <a:rPr lang="en-US" sz="2000" dirty="0" err="1">
                <a:latin typeface="+mj-lt"/>
                <a:cs typeface="Arial" pitchFamily="34" charset="0"/>
              </a:rPr>
              <a:t>Lan</a:t>
            </a:r>
            <a:r>
              <a:rPr lang="en-US" sz="2000" dirty="0">
                <a:latin typeface="+mj-lt"/>
                <a:cs typeface="Arial" pitchFamily="34" charset="0"/>
              </a:rPr>
              <a:t>) </a:t>
            </a:r>
            <a:r>
              <a:rPr lang="en-US" sz="2000" dirty="0" err="1">
                <a:latin typeface="+mj-lt"/>
                <a:cs typeface="Arial" pitchFamily="34" charset="0"/>
              </a:rPr>
              <a:t>nhập</a:t>
            </a:r>
            <a:r>
              <a:rPr lang="en-US" sz="2000" dirty="0">
                <a:latin typeface="+mj-lt"/>
                <a:cs typeface="Arial" pitchFamily="34" charset="0"/>
              </a:rPr>
              <a:t> </a:t>
            </a:r>
            <a:r>
              <a:rPr lang="en-US" sz="2000" dirty="0" err="1">
                <a:latin typeface="+mj-lt"/>
                <a:cs typeface="Arial" pitchFamily="34" charset="0"/>
              </a:rPr>
              <a:t>khẩu</a:t>
            </a:r>
            <a:r>
              <a:rPr lang="en-US" sz="2000" dirty="0">
                <a:latin typeface="+mj-lt"/>
                <a:cs typeface="Arial" pitchFamily="34" charset="0"/>
              </a:rPr>
              <a:t> </a:t>
            </a:r>
            <a:r>
              <a:rPr lang="en-US" sz="2000" dirty="0" err="1">
                <a:latin typeface="+mj-lt"/>
                <a:cs typeface="Arial" pitchFamily="34" charset="0"/>
              </a:rPr>
              <a:t>thô</a:t>
            </a:r>
            <a:r>
              <a:rPr lang="en-US" sz="2000" dirty="0">
                <a:latin typeface="+mj-lt"/>
                <a:cs typeface="Arial" pitchFamily="34" charset="0"/>
              </a:rPr>
              <a:t> </a:t>
            </a:r>
            <a:r>
              <a:rPr lang="en-US" sz="2000" dirty="0" err="1">
                <a:latin typeface="+mj-lt"/>
                <a:cs typeface="Arial" pitchFamily="34" charset="0"/>
              </a:rPr>
              <a:t>sau</a:t>
            </a:r>
            <a:r>
              <a:rPr lang="en-US" sz="2000" dirty="0">
                <a:latin typeface="+mj-lt"/>
                <a:cs typeface="Arial" pitchFamily="34" charset="0"/>
              </a:rPr>
              <a:t> </a:t>
            </a:r>
            <a:r>
              <a:rPr lang="en-US" sz="2000" dirty="0" err="1">
                <a:latin typeface="+mj-lt"/>
                <a:cs typeface="Arial" pitchFamily="34" charset="0"/>
              </a:rPr>
              <a:t>đó</a:t>
            </a:r>
            <a:r>
              <a:rPr lang="en-US" sz="2000" dirty="0">
                <a:latin typeface="+mj-lt"/>
                <a:cs typeface="Arial" pitchFamily="34" charset="0"/>
              </a:rPr>
              <a:t> rang </a:t>
            </a:r>
            <a:r>
              <a:rPr lang="en-US" sz="2000" dirty="0" err="1">
                <a:latin typeface="+mj-lt"/>
                <a:cs typeface="Arial" pitchFamily="34" charset="0"/>
              </a:rPr>
              <a:t>xay</a:t>
            </a:r>
            <a:r>
              <a:rPr lang="en-US" sz="2000" dirty="0">
                <a:latin typeface="+mj-lt"/>
                <a:cs typeface="Arial" pitchFamily="34" charset="0"/>
              </a:rPr>
              <a:t>, </a:t>
            </a:r>
            <a:r>
              <a:rPr lang="en-US" sz="2000" dirty="0" err="1">
                <a:latin typeface="+mj-lt"/>
                <a:cs typeface="Arial" pitchFamily="34" charset="0"/>
              </a:rPr>
              <a:t>chế</a:t>
            </a:r>
            <a:r>
              <a:rPr lang="en-US" sz="2000" dirty="0">
                <a:latin typeface="+mj-lt"/>
                <a:cs typeface="Arial" pitchFamily="34" charset="0"/>
              </a:rPr>
              <a:t> </a:t>
            </a:r>
            <a:r>
              <a:rPr lang="en-US" sz="2000" dirty="0" err="1">
                <a:latin typeface="+mj-lt"/>
                <a:cs typeface="Arial" pitchFamily="34" charset="0"/>
              </a:rPr>
              <a:t>biến</a:t>
            </a:r>
            <a:r>
              <a:rPr lang="en-US" sz="2000" dirty="0">
                <a:latin typeface="+mj-lt"/>
                <a:cs typeface="Arial" pitchFamily="34" charset="0"/>
              </a:rPr>
              <a:t> </a:t>
            </a:r>
            <a:r>
              <a:rPr lang="en-US" sz="2000" dirty="0" err="1">
                <a:latin typeface="+mj-lt"/>
                <a:cs typeface="Arial" pitchFamily="34" charset="0"/>
              </a:rPr>
              <a:t>để</a:t>
            </a:r>
            <a:r>
              <a:rPr lang="en-US" sz="2000" dirty="0">
                <a:latin typeface="+mj-lt"/>
                <a:cs typeface="Arial" pitchFamily="34" charset="0"/>
              </a:rPr>
              <a:t> </a:t>
            </a:r>
            <a:r>
              <a:rPr lang="en-US" sz="2000" dirty="0" err="1">
                <a:latin typeface="+mj-lt"/>
                <a:cs typeface="Arial" pitchFamily="34" charset="0"/>
              </a:rPr>
              <a:t>tiêu</a:t>
            </a:r>
            <a:r>
              <a:rPr lang="en-US" sz="2000" dirty="0">
                <a:latin typeface="+mj-lt"/>
                <a:cs typeface="Arial" pitchFamily="34" charset="0"/>
              </a:rPr>
              <a:t> </a:t>
            </a:r>
            <a:r>
              <a:rPr lang="en-US" sz="2000" dirty="0" err="1">
                <a:latin typeface="+mj-lt"/>
                <a:cs typeface="Arial" pitchFamily="34" charset="0"/>
              </a:rPr>
              <a:t>dùng</a:t>
            </a:r>
            <a:r>
              <a:rPr lang="en-US" sz="2000" dirty="0">
                <a:latin typeface="+mj-lt"/>
                <a:cs typeface="Arial" pitchFamily="34" charset="0"/>
              </a:rPr>
              <a:t> </a:t>
            </a:r>
            <a:r>
              <a:rPr lang="en-US" sz="2000" dirty="0" err="1">
                <a:latin typeface="+mj-lt"/>
                <a:cs typeface="Arial" pitchFamily="34" charset="0"/>
              </a:rPr>
              <a:t>nội</a:t>
            </a:r>
            <a:r>
              <a:rPr lang="en-US" sz="2000" dirty="0">
                <a:latin typeface="+mj-lt"/>
                <a:cs typeface="Arial" pitchFamily="34" charset="0"/>
              </a:rPr>
              <a:t> </a:t>
            </a:r>
            <a:r>
              <a:rPr lang="en-US" sz="2000" dirty="0" err="1">
                <a:latin typeface="+mj-lt"/>
                <a:cs typeface="Arial" pitchFamily="34" charset="0"/>
              </a:rPr>
              <a:t>khối</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en-US" sz="2000" dirty="0" err="1">
                <a:latin typeface="+mj-lt"/>
                <a:cs typeface="Arial" pitchFamily="34" charset="0"/>
              </a:rPr>
              <a:t>xuất</a:t>
            </a:r>
            <a:r>
              <a:rPr lang="en-US" sz="2000" dirty="0">
                <a:latin typeface="+mj-lt"/>
                <a:cs typeface="Arial" pitchFamily="34" charset="0"/>
              </a:rPr>
              <a:t> </a:t>
            </a:r>
            <a:r>
              <a:rPr lang="en-US" sz="2000" dirty="0" err="1">
                <a:latin typeface="+mj-lt"/>
                <a:cs typeface="Arial" pitchFamily="34" charset="0"/>
              </a:rPr>
              <a:t>khẩu</a:t>
            </a:r>
            <a:r>
              <a:rPr lang="en-US" sz="2000" dirty="0">
                <a:latin typeface="+mj-lt"/>
                <a:cs typeface="Arial" pitchFamily="34" charset="0"/>
              </a:rPr>
              <a:t> </a:t>
            </a:r>
            <a:r>
              <a:rPr lang="en-US" sz="2000" dirty="0" err="1">
                <a:latin typeface="+mj-lt"/>
                <a:cs typeface="Arial" pitchFamily="34" charset="0"/>
              </a:rPr>
              <a:t>ra</a:t>
            </a:r>
            <a:r>
              <a:rPr lang="en-US" sz="2000" dirty="0">
                <a:latin typeface="+mj-lt"/>
                <a:cs typeface="Arial" pitchFamily="34" charset="0"/>
              </a:rPr>
              <a:t> </a:t>
            </a:r>
            <a:r>
              <a:rPr lang="en-US" sz="2000" dirty="0" err="1">
                <a:latin typeface="+mj-lt"/>
                <a:cs typeface="Arial" pitchFamily="34" charset="0"/>
              </a:rPr>
              <a:t>thế</a:t>
            </a:r>
            <a:r>
              <a:rPr lang="en-US" sz="2000" dirty="0">
                <a:latin typeface="+mj-lt"/>
                <a:cs typeface="Arial" pitchFamily="34" charset="0"/>
              </a:rPr>
              <a:t> </a:t>
            </a:r>
            <a:r>
              <a:rPr lang="en-US" sz="2000" dirty="0" err="1">
                <a:latin typeface="+mj-lt"/>
                <a:cs typeface="Arial" pitchFamily="34" charset="0"/>
              </a:rPr>
              <a:t>giới</a:t>
            </a:r>
            <a:r>
              <a:rPr lang="en-US" sz="2000" dirty="0">
                <a:latin typeface="+mj-lt"/>
                <a:cs typeface="Arial" pitchFamily="34" charset="0"/>
              </a:rPr>
              <a:t> </a:t>
            </a:r>
            <a:r>
              <a:rPr lang="en-US" sz="2000" dirty="0" err="1">
                <a:latin typeface="+mj-lt"/>
                <a:cs typeface="Arial" pitchFamily="34" charset="0"/>
              </a:rPr>
              <a:t>giá</a:t>
            </a:r>
            <a:r>
              <a:rPr lang="en-US" sz="2000" dirty="0">
                <a:latin typeface="+mj-lt"/>
                <a:cs typeface="Arial" pitchFamily="34" charset="0"/>
              </a:rPr>
              <a:t> </a:t>
            </a:r>
            <a:r>
              <a:rPr lang="en-US" sz="2000" dirty="0" err="1">
                <a:latin typeface="+mj-lt"/>
                <a:cs typeface="Arial" pitchFamily="34" charset="0"/>
              </a:rPr>
              <a:t>cao</a:t>
            </a:r>
            <a:endParaRPr lang="en-US" sz="2000" dirty="0">
              <a:latin typeface="+mj-lt"/>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28</a:t>
            </a:fld>
            <a:endParaRPr lang="en-US" dirty="0"/>
          </a:p>
        </p:txBody>
      </p:sp>
      <p:sp>
        <p:nvSpPr>
          <p:cNvPr id="9"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2.3.1.2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Cà</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phê</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grpSp>
        <p:nvGrpSpPr>
          <p:cNvPr id="7" name="Group 6"/>
          <p:cNvGrpSpPr/>
          <p:nvPr/>
        </p:nvGrpSpPr>
        <p:grpSpPr>
          <a:xfrm>
            <a:off x="6781800" y="152400"/>
            <a:ext cx="2287191" cy="457200"/>
            <a:chOff x="6780609" y="152400"/>
            <a:chExt cx="2287191" cy="457200"/>
          </a:xfrm>
        </p:grpSpPr>
        <p:grpSp>
          <p:nvGrpSpPr>
            <p:cNvPr id="8" name="Group 16"/>
            <p:cNvGrpSpPr/>
            <p:nvPr/>
          </p:nvGrpSpPr>
          <p:grpSpPr>
            <a:xfrm>
              <a:off x="6780609" y="152400"/>
              <a:ext cx="2287191" cy="457200"/>
              <a:chOff x="5181600" y="381000"/>
              <a:chExt cx="2744391" cy="640556"/>
            </a:xfrm>
          </p:grpSpPr>
          <p:grpSp>
            <p:nvGrpSpPr>
              <p:cNvPr id="11" name="Group 9"/>
              <p:cNvGrpSpPr/>
              <p:nvPr/>
            </p:nvGrpSpPr>
            <p:grpSpPr>
              <a:xfrm>
                <a:off x="51816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2" name="Group 13"/>
              <p:cNvGrpSpPr/>
              <p:nvPr/>
            </p:nvGrpSpPr>
            <p:grpSpPr>
              <a:xfrm>
                <a:off x="6400800" y="381000"/>
                <a:ext cx="1525191" cy="640556"/>
                <a:chOff x="2887860" y="1391443"/>
                <a:chExt cx="3202781" cy="1281112"/>
              </a:xfrm>
            </p:grpSpPr>
            <p:sp>
              <p:nvSpPr>
                <p:cNvPr id="13" name="Chevron 12"/>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4"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0" name="Chevron 9"/>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924800" cy="3733800"/>
          </a:xfrm>
        </p:spPr>
        <p:txBody>
          <a:bodyPr>
            <a:normAutofit/>
          </a:bodyPr>
          <a:lstStyle/>
          <a:p>
            <a:pPr algn="just">
              <a:spcBef>
                <a:spcPts val="0"/>
              </a:spcBef>
              <a:spcAft>
                <a:spcPts val="0"/>
              </a:spcAft>
              <a:buNone/>
            </a:pPr>
            <a:r>
              <a:rPr lang="en-US" sz="2000" b="1" dirty="0" err="1">
                <a:latin typeface="+mj-lt"/>
                <a:cs typeface="Arial" pitchFamily="34" charset="0"/>
              </a:rPr>
              <a:t>Từ</a:t>
            </a:r>
            <a:r>
              <a:rPr lang="en-US" sz="2000" b="1" dirty="0">
                <a:latin typeface="+mj-lt"/>
                <a:cs typeface="Arial" pitchFamily="34" charset="0"/>
              </a:rPr>
              <a:t> 1/8/2020: </a:t>
            </a:r>
          </a:p>
          <a:p>
            <a:pPr lvl="1" algn="just">
              <a:spcBef>
                <a:spcPts val="0"/>
              </a:spcBef>
              <a:spcAft>
                <a:spcPts val="0"/>
              </a:spcAft>
              <a:buFont typeface="Wingdings" pitchFamily="2" charset="2"/>
              <a:buChar char="Ø"/>
            </a:pPr>
            <a:r>
              <a:rPr lang="en-US" sz="2000" dirty="0" err="1">
                <a:latin typeface="+mj-lt"/>
                <a:cs typeface="Arial" pitchFamily="34" charset="0"/>
              </a:rPr>
              <a:t>Thuế</a:t>
            </a:r>
            <a:r>
              <a:rPr lang="en-US" sz="2000" dirty="0">
                <a:latin typeface="+mj-lt"/>
                <a:cs typeface="Arial" pitchFamily="34" charset="0"/>
              </a:rPr>
              <a:t> </a:t>
            </a:r>
            <a:r>
              <a:rPr lang="en-US" sz="2000" dirty="0" err="1">
                <a:latin typeface="+mj-lt"/>
                <a:cs typeface="Arial" pitchFamily="34" charset="0"/>
              </a:rPr>
              <a:t>suất</a:t>
            </a:r>
            <a:r>
              <a:rPr lang="en-US" sz="2000" dirty="0">
                <a:latin typeface="+mj-lt"/>
                <a:cs typeface="Arial" pitchFamily="34" charset="0"/>
              </a:rPr>
              <a:t> </a:t>
            </a:r>
            <a:r>
              <a:rPr lang="en-US" sz="2000" dirty="0" err="1">
                <a:latin typeface="+mj-lt"/>
                <a:cs typeface="Arial" pitchFamily="34" charset="0"/>
              </a:rPr>
              <a:t>đối</a:t>
            </a:r>
            <a:r>
              <a:rPr lang="en-US" sz="2000" dirty="0">
                <a:latin typeface="+mj-lt"/>
                <a:cs typeface="Arial" pitchFamily="34" charset="0"/>
              </a:rPr>
              <a:t>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hạt</a:t>
            </a:r>
            <a:r>
              <a:rPr lang="en-US" sz="2000" dirty="0">
                <a:latin typeface="+mj-lt"/>
                <a:cs typeface="Arial" pitchFamily="34" charset="0"/>
              </a:rPr>
              <a:t> </a:t>
            </a:r>
            <a:r>
              <a:rPr lang="en-US" sz="2000" dirty="0" err="1">
                <a:latin typeface="+mj-lt"/>
                <a:cs typeface="Arial" pitchFamily="34" charset="0"/>
              </a:rPr>
              <a:t>điều</a:t>
            </a:r>
            <a:r>
              <a:rPr lang="en-US" sz="2000" dirty="0">
                <a:latin typeface="+mj-lt"/>
                <a:cs typeface="Arial" pitchFamily="34" charset="0"/>
              </a:rPr>
              <a:t> </a:t>
            </a:r>
            <a:r>
              <a:rPr lang="en-US" sz="2000" dirty="0" err="1">
                <a:latin typeface="+mj-lt"/>
                <a:cs typeface="Arial" pitchFamily="34" charset="0"/>
              </a:rPr>
              <a:t>thô</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en-US" sz="2000" dirty="0" err="1">
                <a:latin typeface="+mj-lt"/>
                <a:cs typeface="Arial" pitchFamily="34" charset="0"/>
              </a:rPr>
              <a:t>chế</a:t>
            </a:r>
            <a:r>
              <a:rPr lang="en-US" sz="2000" dirty="0">
                <a:latin typeface="+mj-lt"/>
                <a:cs typeface="Arial" pitchFamily="34" charset="0"/>
              </a:rPr>
              <a:t> </a:t>
            </a:r>
            <a:r>
              <a:rPr lang="en-US" sz="2000" dirty="0" err="1">
                <a:latin typeface="+mj-lt"/>
                <a:cs typeface="Arial" pitchFamily="34" charset="0"/>
              </a:rPr>
              <a:t>biến</a:t>
            </a:r>
            <a:r>
              <a:rPr lang="en-US" sz="2000" dirty="0">
                <a:latin typeface="+mj-lt"/>
                <a:cs typeface="Arial" pitchFamily="34" charset="0"/>
              </a:rPr>
              <a:t> </a:t>
            </a:r>
            <a:r>
              <a:rPr lang="en-US" sz="2000" dirty="0" err="1">
                <a:latin typeface="+mj-lt"/>
                <a:cs typeface="Arial" pitchFamily="34" charset="0"/>
              </a:rPr>
              <a:t>về</a:t>
            </a:r>
            <a:r>
              <a:rPr lang="en-US" sz="2000" dirty="0">
                <a:latin typeface="+mj-lt"/>
                <a:cs typeface="Arial" pitchFamily="34" charset="0"/>
              </a:rPr>
              <a:t> 0%. </a:t>
            </a:r>
          </a:p>
          <a:p>
            <a:pPr algn="just">
              <a:spcBef>
                <a:spcPts val="0"/>
              </a:spcBef>
              <a:spcAft>
                <a:spcPts val="0"/>
              </a:spcAft>
            </a:pPr>
            <a:r>
              <a:rPr lang="en-US" sz="2000" dirty="0">
                <a:latin typeface="+mj-lt"/>
                <a:cs typeface="Arial" pitchFamily="34" charset="0"/>
              </a:rPr>
              <a:t>EU </a:t>
            </a:r>
            <a:r>
              <a:rPr lang="en-US" sz="2000" dirty="0" err="1">
                <a:latin typeface="+mj-lt"/>
                <a:cs typeface="Arial" pitchFamily="34" charset="0"/>
              </a:rPr>
              <a:t>là</a:t>
            </a:r>
            <a:r>
              <a:rPr lang="en-US" sz="2000" dirty="0">
                <a:latin typeface="+mj-lt"/>
                <a:cs typeface="Arial" pitchFamily="34" charset="0"/>
              </a:rPr>
              <a:t> </a:t>
            </a:r>
            <a:r>
              <a:rPr lang="vi-VN" sz="2000" dirty="0">
                <a:latin typeface="+mj-lt"/>
                <a:cs typeface="Arial" pitchFamily="34" charset="0"/>
              </a:rPr>
              <a:t>thị trường </a:t>
            </a:r>
            <a:r>
              <a:rPr lang="en-US" sz="2000" dirty="0">
                <a:latin typeface="+mj-lt"/>
                <a:cs typeface="Arial" pitchFamily="34" charset="0"/>
              </a:rPr>
              <a:t>t</a:t>
            </a:r>
            <a:r>
              <a:rPr lang="vi-VN" sz="2000" dirty="0">
                <a:latin typeface="+mj-lt"/>
                <a:cs typeface="Arial" pitchFamily="34" charset="0"/>
              </a:rPr>
              <a:t>hứ 2 </a:t>
            </a:r>
            <a:r>
              <a:rPr lang="en-US" sz="2000" dirty="0" err="1">
                <a:latin typeface="+mj-lt"/>
                <a:cs typeface="Arial" pitchFamily="34" charset="0"/>
              </a:rPr>
              <a:t>của</a:t>
            </a:r>
            <a:r>
              <a:rPr lang="en-US" sz="2000" dirty="0">
                <a:latin typeface="+mj-lt"/>
                <a:cs typeface="Arial" pitchFamily="34" charset="0"/>
              </a:rPr>
              <a:t> VN, </a:t>
            </a:r>
            <a:r>
              <a:rPr lang="en-US" sz="2000" dirty="0" err="1">
                <a:latin typeface="+mj-lt"/>
                <a:cs typeface="Arial" pitchFamily="34" charset="0"/>
              </a:rPr>
              <a:t>năm</a:t>
            </a:r>
            <a:r>
              <a:rPr lang="en-US" sz="2000" dirty="0">
                <a:latin typeface="+mj-lt"/>
                <a:cs typeface="Arial" pitchFamily="34" charset="0"/>
              </a:rPr>
              <a:t> 2019 </a:t>
            </a:r>
            <a:r>
              <a:rPr lang="vi-VN" sz="2000" dirty="0">
                <a:latin typeface="+mj-lt"/>
                <a:cs typeface="Arial" pitchFamily="34" charset="0"/>
              </a:rPr>
              <a:t>chiếm trên 23% đạt 104.818 tấn, tư</a:t>
            </a:r>
            <a:r>
              <a:rPr lang="en-US" sz="2000" dirty="0" err="1">
                <a:latin typeface="+mj-lt"/>
                <a:cs typeface="Arial" pitchFamily="34" charset="0"/>
              </a:rPr>
              <a:t>ơng</a:t>
            </a:r>
            <a:r>
              <a:rPr lang="vi-VN" sz="2000" dirty="0">
                <a:latin typeface="+mj-lt"/>
                <a:cs typeface="Arial" pitchFamily="34" charset="0"/>
              </a:rPr>
              <a:t> đương 762,51 triệu USD, tăng 16,7% về lượng nhưng giảm 6,9% về kim ngạch.</a:t>
            </a:r>
            <a:endParaRPr lang="en-US" sz="2000" dirty="0">
              <a:latin typeface="+mj-lt"/>
              <a:cs typeface="Arial" pitchFamily="34" charset="0"/>
            </a:endParaRPr>
          </a:p>
          <a:p>
            <a:pPr algn="just">
              <a:spcBef>
                <a:spcPts val="0"/>
              </a:spcBef>
              <a:spcAft>
                <a:spcPts val="0"/>
              </a:spcAft>
            </a:pPr>
            <a:r>
              <a:rPr lang="en-US" sz="2000" dirty="0">
                <a:latin typeface="+mj-lt"/>
                <a:cs typeface="Arial" pitchFamily="34" charset="0"/>
              </a:rPr>
              <a:t>C</a:t>
            </a:r>
            <a:r>
              <a:rPr lang="vi-VN" sz="2000" dirty="0">
                <a:latin typeface="+mj-lt"/>
                <a:cs typeface="Arial" pitchFamily="34" charset="0"/>
              </a:rPr>
              <a:t>ác nước </a:t>
            </a:r>
            <a:r>
              <a:rPr lang="en-US" sz="2000" dirty="0" err="1">
                <a:latin typeface="+mj-lt"/>
                <a:cs typeface="Arial" pitchFamily="34" charset="0"/>
              </a:rPr>
              <a:t>nhập</a:t>
            </a:r>
            <a:r>
              <a:rPr lang="vi-VN" sz="2000" dirty="0">
                <a:latin typeface="+mj-lt"/>
                <a:cs typeface="Arial" pitchFamily="34" charset="0"/>
              </a:rPr>
              <a:t> khẩu chính : Hà Lan</a:t>
            </a:r>
            <a:r>
              <a:rPr lang="en-US" sz="2000" dirty="0">
                <a:latin typeface="+mj-lt"/>
                <a:cs typeface="Arial" pitchFamily="34" charset="0"/>
              </a:rPr>
              <a:t> 347,5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vi-VN" sz="2000" dirty="0">
                <a:latin typeface="+mj-lt"/>
                <a:cs typeface="Arial" pitchFamily="34" charset="0"/>
              </a:rPr>
              <a:t>, Anh</a:t>
            </a:r>
            <a:r>
              <a:rPr lang="en-US" sz="2000" dirty="0">
                <a:latin typeface="+mj-lt"/>
                <a:cs typeface="Arial" pitchFamily="34" charset="0"/>
              </a:rPr>
              <a:t> 111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 , Pháp</a:t>
            </a:r>
            <a:r>
              <a:rPr lang="en-US" sz="2000" dirty="0">
                <a:latin typeface="+mj-lt"/>
                <a:cs typeface="Arial" pitchFamily="34" charset="0"/>
              </a:rPr>
              <a:t> 47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 , Đức</a:t>
            </a:r>
            <a:r>
              <a:rPr lang="en-US" sz="2000" dirty="0">
                <a:latin typeface="+mj-lt"/>
                <a:cs typeface="Arial" pitchFamily="34" charset="0"/>
              </a:rPr>
              <a:t> 131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 , Italia </a:t>
            </a:r>
            <a:r>
              <a:rPr lang="en-US" sz="2000" dirty="0">
                <a:latin typeface="+mj-lt"/>
                <a:cs typeface="Arial" pitchFamily="34" charset="0"/>
              </a:rPr>
              <a:t>44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vi-VN" sz="2000" dirty="0">
                <a:latin typeface="+mj-lt"/>
                <a:cs typeface="Arial" pitchFamily="34" charset="0"/>
              </a:rPr>
              <a:t>và T</a:t>
            </a:r>
            <a:r>
              <a:rPr lang="en-US" sz="2000" dirty="0" err="1">
                <a:latin typeface="+mj-lt"/>
                <a:cs typeface="Arial" pitchFamily="34" charset="0"/>
              </a:rPr>
              <a:t>ây</a:t>
            </a:r>
            <a:r>
              <a:rPr lang="en-US" sz="2000" dirty="0">
                <a:latin typeface="+mj-lt"/>
                <a:cs typeface="Arial" pitchFamily="34" charset="0"/>
              </a:rPr>
              <a:t> Ban </a:t>
            </a:r>
            <a:r>
              <a:rPr lang="en-US" sz="2000" dirty="0" err="1">
                <a:latin typeface="+mj-lt"/>
                <a:cs typeface="Arial" pitchFamily="34" charset="0"/>
              </a:rPr>
              <a:t>Nha</a:t>
            </a:r>
            <a:r>
              <a:rPr lang="en-US" sz="2000" dirty="0">
                <a:latin typeface="+mj-lt"/>
                <a:cs typeface="Arial" pitchFamily="34" charset="0"/>
              </a:rPr>
              <a:t> 39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 </a:t>
            </a:r>
            <a:r>
              <a:rPr lang="en-US" sz="2000" dirty="0">
                <a:latin typeface="+mj-lt"/>
                <a:cs typeface="Arial" pitchFamily="34" charset="0"/>
              </a:rPr>
              <a:t>, </a:t>
            </a:r>
            <a:r>
              <a:rPr lang="en-US" sz="2000" dirty="0" err="1">
                <a:latin typeface="+mj-lt"/>
                <a:cs typeface="Arial" pitchFamily="34" charset="0"/>
              </a:rPr>
              <a:t>Bỉ</a:t>
            </a:r>
            <a:r>
              <a:rPr lang="en-US" sz="2000" dirty="0">
                <a:latin typeface="+mj-lt"/>
                <a:cs typeface="Arial" pitchFamily="34" charset="0"/>
              </a:rPr>
              <a:t> 34 </a:t>
            </a:r>
            <a:r>
              <a:rPr lang="vi-VN" sz="2000" dirty="0">
                <a:latin typeface="+mj-lt"/>
                <a:cs typeface="Arial" pitchFamily="34" charset="0"/>
              </a:rPr>
              <a:t>triệu</a:t>
            </a:r>
            <a:r>
              <a:rPr lang="en-US" sz="2000" dirty="0">
                <a:latin typeface="+mj-lt"/>
                <a:cs typeface="Arial" pitchFamily="34" charset="0"/>
              </a:rPr>
              <a:t> </a:t>
            </a:r>
            <a:r>
              <a:rPr lang="vi-VN" sz="2000" dirty="0">
                <a:latin typeface="+mj-lt"/>
                <a:cs typeface="Arial" pitchFamily="34" charset="0"/>
              </a:rPr>
              <a:t>USD </a:t>
            </a:r>
            <a:r>
              <a:rPr lang="en-US" sz="2000" dirty="0">
                <a:latin typeface="+mj-lt"/>
                <a:cs typeface="Arial" pitchFamily="34" charset="0"/>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29</a:t>
            </a:fld>
            <a:endParaRPr lang="en-US" dirty="0"/>
          </a:p>
        </p:txBody>
      </p:sp>
      <p:sp>
        <p:nvSpPr>
          <p:cNvPr id="8"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2.3.1.3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Điều</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9" name="Rectangle 8"/>
          <p:cNvSpPr/>
          <p:nvPr/>
        </p:nvSpPr>
        <p:spPr>
          <a:xfrm>
            <a:off x="1447800" y="4459069"/>
            <a:ext cx="7391400" cy="1323439"/>
          </a:xfrm>
          <a:prstGeom prst="rect">
            <a:avLst/>
          </a:prstGeom>
          <a:ln>
            <a:solidFill>
              <a:schemeClr val="accent3"/>
            </a:solidFill>
            <a:prstDash val="dash"/>
          </a:ln>
        </p:spPr>
        <p:txBody>
          <a:bodyPr wrap="square">
            <a:spAutoFit/>
          </a:bodyPr>
          <a:lstStyle/>
          <a:p>
            <a:pPr algn="just"/>
            <a:r>
              <a:rPr lang="en-US" sz="2000" b="1" dirty="0" err="1">
                <a:cs typeface="Arial" pitchFamily="34" charset="0"/>
              </a:rPr>
              <a:t>Thách</a:t>
            </a:r>
            <a:r>
              <a:rPr lang="en-US" sz="2000" b="1" dirty="0">
                <a:cs typeface="Arial" pitchFamily="34" charset="0"/>
              </a:rPr>
              <a:t> </a:t>
            </a:r>
            <a:r>
              <a:rPr lang="en-US" sz="2000" b="1" dirty="0" err="1">
                <a:cs typeface="Arial" pitchFamily="34" charset="0"/>
              </a:rPr>
              <a:t>thức</a:t>
            </a:r>
            <a:r>
              <a:rPr lang="en-US" sz="2000" b="1" dirty="0">
                <a:cs typeface="Arial" pitchFamily="34" charset="0"/>
              </a:rPr>
              <a:t>: </a:t>
            </a:r>
            <a:r>
              <a:rPr lang="en-US" sz="2000" dirty="0" err="1">
                <a:cs typeface="Arial" pitchFamily="34" charset="0"/>
              </a:rPr>
              <a:t>Điều</a:t>
            </a:r>
            <a:r>
              <a:rPr lang="en-US" sz="2000" dirty="0">
                <a:cs typeface="Arial" pitchFamily="34" charset="0"/>
              </a:rPr>
              <a:t> </a:t>
            </a:r>
            <a:r>
              <a:rPr lang="en-US" sz="2000" dirty="0" err="1">
                <a:cs typeface="Arial" pitchFamily="34" charset="0"/>
              </a:rPr>
              <a:t>nguyên</a:t>
            </a:r>
            <a:r>
              <a:rPr lang="en-US" sz="2000" dirty="0">
                <a:cs typeface="Arial" pitchFamily="34" charset="0"/>
              </a:rPr>
              <a:t> </a:t>
            </a:r>
            <a:r>
              <a:rPr lang="en-US" sz="2000" dirty="0" err="1">
                <a:cs typeface="Arial" pitchFamily="34" charset="0"/>
              </a:rPr>
              <a:t>liệu</a:t>
            </a:r>
            <a:r>
              <a:rPr lang="en-US" sz="2000" dirty="0">
                <a:cs typeface="Arial" pitchFamily="34" charset="0"/>
              </a:rPr>
              <a:t> SX </a:t>
            </a:r>
            <a:r>
              <a:rPr lang="en-US" sz="2000" dirty="0" err="1">
                <a:cs typeface="Arial" pitchFamily="34" charset="0"/>
              </a:rPr>
              <a:t>trong</a:t>
            </a:r>
            <a:r>
              <a:rPr lang="en-US" sz="2000" dirty="0">
                <a:cs typeface="Arial" pitchFamily="34" charset="0"/>
              </a:rPr>
              <a:t> </a:t>
            </a:r>
            <a:r>
              <a:rPr lang="en-US" sz="2000" dirty="0" err="1">
                <a:cs typeface="Arial" pitchFamily="34" charset="0"/>
              </a:rPr>
              <a:t>nước</a:t>
            </a:r>
            <a:r>
              <a:rPr lang="en-US" sz="2000" dirty="0">
                <a:cs typeface="Arial" pitchFamily="34" charset="0"/>
              </a:rPr>
              <a:t> </a:t>
            </a:r>
            <a:r>
              <a:rPr lang="en-US" sz="2000" dirty="0" err="1">
                <a:cs typeface="Arial" pitchFamily="34" charset="0"/>
              </a:rPr>
              <a:t>chỉ</a:t>
            </a:r>
            <a:r>
              <a:rPr lang="en-US" sz="2000" dirty="0">
                <a:cs typeface="Arial" pitchFamily="34" charset="0"/>
              </a:rPr>
              <a:t> </a:t>
            </a:r>
            <a:r>
              <a:rPr lang="en-US" sz="2000" dirty="0" err="1">
                <a:cs typeface="Arial" pitchFamily="34" charset="0"/>
              </a:rPr>
              <a:t>chiếm</a:t>
            </a:r>
            <a:r>
              <a:rPr lang="en-US" sz="2000" dirty="0">
                <a:cs typeface="Arial" pitchFamily="34" charset="0"/>
              </a:rPr>
              <a:t> </a:t>
            </a:r>
            <a:r>
              <a:rPr lang="en-US" sz="2000" dirty="0" err="1">
                <a:cs typeface="Arial" pitchFamily="34" charset="0"/>
              </a:rPr>
              <a:t>khoảng</a:t>
            </a:r>
            <a:r>
              <a:rPr lang="en-US" sz="2000" dirty="0">
                <a:cs typeface="Arial" pitchFamily="34" charset="0"/>
              </a:rPr>
              <a:t> 25-30% (350-400 </a:t>
            </a:r>
            <a:r>
              <a:rPr lang="en-US" sz="2000" dirty="0" err="1">
                <a:cs typeface="Arial" pitchFamily="34" charset="0"/>
              </a:rPr>
              <a:t>ngàn</a:t>
            </a:r>
            <a:r>
              <a:rPr lang="en-US" sz="2000" dirty="0">
                <a:cs typeface="Arial" pitchFamily="34" charset="0"/>
              </a:rPr>
              <a:t> </a:t>
            </a:r>
            <a:r>
              <a:rPr lang="en-US" sz="2000" dirty="0" err="1">
                <a:cs typeface="Arial" pitchFamily="34" charset="0"/>
              </a:rPr>
              <a:t>tấn</a:t>
            </a:r>
            <a:r>
              <a:rPr lang="en-US" sz="2000" dirty="0">
                <a:cs typeface="Arial" pitchFamily="34" charset="0"/>
              </a:rPr>
              <a:t>), </a:t>
            </a:r>
            <a:r>
              <a:rPr lang="en-US" sz="2000" dirty="0" err="1">
                <a:cs typeface="Arial" pitchFamily="34" charset="0"/>
              </a:rPr>
              <a:t>còn</a:t>
            </a:r>
            <a:r>
              <a:rPr lang="en-US" sz="2000" dirty="0">
                <a:cs typeface="Arial" pitchFamily="34" charset="0"/>
              </a:rPr>
              <a:t> </a:t>
            </a:r>
            <a:r>
              <a:rPr lang="en-US" sz="2000" dirty="0" err="1">
                <a:cs typeface="Arial" pitchFamily="34" charset="0"/>
              </a:rPr>
              <a:t>lại</a:t>
            </a:r>
            <a:r>
              <a:rPr lang="en-US" sz="2000" dirty="0">
                <a:cs typeface="Arial" pitchFamily="34" charset="0"/>
              </a:rPr>
              <a:t> </a:t>
            </a:r>
            <a:r>
              <a:rPr lang="en-US" sz="2000" dirty="0" err="1">
                <a:cs typeface="Arial" pitchFamily="34" charset="0"/>
              </a:rPr>
              <a:t>nhập</a:t>
            </a:r>
            <a:r>
              <a:rPr lang="en-US" sz="2000" dirty="0">
                <a:cs typeface="Arial" pitchFamily="34" charset="0"/>
              </a:rPr>
              <a:t> </a:t>
            </a:r>
            <a:r>
              <a:rPr lang="en-US" sz="2000" dirty="0" err="1">
                <a:cs typeface="Arial" pitchFamily="34" charset="0"/>
              </a:rPr>
              <a:t>khẩu</a:t>
            </a:r>
            <a:r>
              <a:rPr lang="en-US" sz="2000" dirty="0">
                <a:cs typeface="Arial" pitchFamily="34" charset="0"/>
              </a:rPr>
              <a:t> 1,5-1,6 </a:t>
            </a:r>
            <a:r>
              <a:rPr lang="en-US" sz="2000" dirty="0" err="1">
                <a:cs typeface="Arial" pitchFamily="34" charset="0"/>
              </a:rPr>
              <a:t>triệu</a:t>
            </a:r>
            <a:r>
              <a:rPr lang="en-US" sz="2000" dirty="0">
                <a:cs typeface="Arial" pitchFamily="34" charset="0"/>
              </a:rPr>
              <a:t> </a:t>
            </a:r>
            <a:r>
              <a:rPr lang="en-US" sz="2000" dirty="0" err="1">
                <a:cs typeface="Arial" pitchFamily="34" charset="0"/>
              </a:rPr>
              <a:t>tấn</a:t>
            </a:r>
            <a:r>
              <a:rPr lang="en-US" sz="2000" dirty="0">
                <a:cs typeface="Arial" pitchFamily="34" charset="0"/>
              </a:rPr>
              <a:t>/</a:t>
            </a:r>
            <a:r>
              <a:rPr lang="en-US" sz="2000" dirty="0" err="1">
                <a:cs typeface="Arial" pitchFamily="34" charset="0"/>
              </a:rPr>
              <a:t>năm</a:t>
            </a:r>
            <a:r>
              <a:rPr lang="en-US" sz="2000" dirty="0">
                <a:cs typeface="Arial" pitchFamily="34" charset="0"/>
              </a:rPr>
              <a:t>. </a:t>
            </a:r>
            <a:r>
              <a:rPr lang="en-US" sz="2000" dirty="0" err="1">
                <a:cs typeface="Arial" pitchFamily="34" charset="0"/>
              </a:rPr>
              <a:t>Điều</a:t>
            </a:r>
            <a:r>
              <a:rPr lang="en-US" sz="2000" dirty="0">
                <a:cs typeface="Arial" pitchFamily="34" charset="0"/>
              </a:rPr>
              <a:t> </a:t>
            </a:r>
            <a:r>
              <a:rPr lang="en-US" sz="2000" dirty="0" err="1">
                <a:cs typeface="Arial" pitchFamily="34" charset="0"/>
              </a:rPr>
              <a:t>nhập</a:t>
            </a:r>
            <a:r>
              <a:rPr lang="en-US" sz="2000" dirty="0">
                <a:cs typeface="Arial" pitchFamily="34" charset="0"/>
              </a:rPr>
              <a:t> </a:t>
            </a:r>
            <a:r>
              <a:rPr lang="en-US" sz="2000" dirty="0" err="1">
                <a:cs typeface="Arial" pitchFamily="34" charset="0"/>
              </a:rPr>
              <a:t>khẩu</a:t>
            </a:r>
            <a:r>
              <a:rPr lang="en-US" sz="2000" dirty="0">
                <a:cs typeface="Arial" pitchFamily="34" charset="0"/>
              </a:rPr>
              <a:t> </a:t>
            </a:r>
            <a:r>
              <a:rPr lang="en-US" sz="2000" dirty="0" err="1">
                <a:cs typeface="Arial" pitchFamily="34" charset="0"/>
              </a:rPr>
              <a:t>xuất</a:t>
            </a:r>
            <a:r>
              <a:rPr lang="en-US" sz="2000" dirty="0">
                <a:cs typeface="Arial" pitchFamily="34" charset="0"/>
              </a:rPr>
              <a:t> sang EU </a:t>
            </a:r>
            <a:r>
              <a:rPr lang="en-US" sz="2000" dirty="0" err="1">
                <a:cs typeface="Arial" pitchFamily="34" charset="0"/>
              </a:rPr>
              <a:t>sẽ</a:t>
            </a:r>
            <a:r>
              <a:rPr lang="en-US" sz="2000" dirty="0">
                <a:cs typeface="Arial" pitchFamily="34" charset="0"/>
              </a:rPr>
              <a:t> </a:t>
            </a:r>
            <a:r>
              <a:rPr lang="en-US" sz="2000" dirty="0" err="1">
                <a:cs typeface="Arial" pitchFamily="34" charset="0"/>
              </a:rPr>
              <a:t>không</a:t>
            </a:r>
            <a:r>
              <a:rPr lang="en-US" sz="2000" dirty="0">
                <a:cs typeface="Arial" pitchFamily="34" charset="0"/>
              </a:rPr>
              <a:t> </a:t>
            </a:r>
            <a:r>
              <a:rPr lang="en-US" sz="2000" dirty="0" err="1">
                <a:cs typeface="Arial" pitchFamily="34" charset="0"/>
              </a:rPr>
              <a:t>được</a:t>
            </a:r>
            <a:r>
              <a:rPr lang="en-US" sz="2000" dirty="0">
                <a:cs typeface="Arial" pitchFamily="34" charset="0"/>
              </a:rPr>
              <a:t> </a:t>
            </a:r>
            <a:r>
              <a:rPr lang="en-US" sz="2000" dirty="0" err="1">
                <a:cs typeface="Arial" pitchFamily="34" charset="0"/>
              </a:rPr>
              <a:t>ưu</a:t>
            </a:r>
            <a:r>
              <a:rPr lang="en-US" sz="2000" dirty="0">
                <a:cs typeface="Arial" pitchFamily="34" charset="0"/>
              </a:rPr>
              <a:t> </a:t>
            </a:r>
            <a:r>
              <a:rPr lang="en-US" sz="2000" dirty="0" err="1">
                <a:cs typeface="Arial" pitchFamily="34" charset="0"/>
              </a:rPr>
              <a:t>đãi</a:t>
            </a:r>
            <a:r>
              <a:rPr lang="en-US" sz="2000" dirty="0">
                <a:cs typeface="Arial" pitchFamily="34" charset="0"/>
              </a:rPr>
              <a:t> </a:t>
            </a:r>
            <a:r>
              <a:rPr lang="en-US" sz="2000" dirty="0" err="1">
                <a:cs typeface="Arial" pitchFamily="34" charset="0"/>
              </a:rPr>
              <a:t>thuế</a:t>
            </a:r>
            <a:r>
              <a:rPr lang="en-US" sz="2000" dirty="0">
                <a:cs typeface="Arial" pitchFamily="34" charset="0"/>
              </a:rPr>
              <a:t>, </a:t>
            </a:r>
            <a:r>
              <a:rPr lang="en-US" sz="2000" dirty="0" err="1">
                <a:cs typeface="Arial" pitchFamily="34" charset="0"/>
              </a:rPr>
              <a:t>vì</a:t>
            </a:r>
            <a:r>
              <a:rPr lang="en-US" sz="2000" dirty="0">
                <a:cs typeface="Arial" pitchFamily="34" charset="0"/>
              </a:rPr>
              <a:t> </a:t>
            </a:r>
            <a:r>
              <a:rPr lang="en-US" sz="2000" dirty="0" err="1">
                <a:cs typeface="Arial" pitchFamily="34" charset="0"/>
              </a:rPr>
              <a:t>không</a:t>
            </a:r>
            <a:r>
              <a:rPr lang="en-US" sz="2000" dirty="0">
                <a:cs typeface="Arial" pitchFamily="34" charset="0"/>
              </a:rPr>
              <a:t> </a:t>
            </a:r>
            <a:r>
              <a:rPr lang="en-US" sz="2000" dirty="0" err="1">
                <a:cs typeface="Arial" pitchFamily="34" charset="0"/>
              </a:rPr>
              <a:t>đáp</a:t>
            </a:r>
            <a:r>
              <a:rPr lang="en-US" sz="2000" dirty="0">
                <a:cs typeface="Arial" pitchFamily="34" charset="0"/>
              </a:rPr>
              <a:t> </a:t>
            </a:r>
            <a:r>
              <a:rPr lang="en-US" sz="2000" dirty="0" err="1">
                <a:cs typeface="Arial" pitchFamily="34" charset="0"/>
              </a:rPr>
              <a:t>ứng</a:t>
            </a:r>
            <a:r>
              <a:rPr lang="en-US" sz="2000" dirty="0">
                <a:cs typeface="Arial" pitchFamily="34" charset="0"/>
              </a:rPr>
              <a:t> </a:t>
            </a:r>
            <a:r>
              <a:rPr lang="en-US" sz="2000" dirty="0" err="1">
                <a:cs typeface="Arial" pitchFamily="34" charset="0"/>
              </a:rPr>
              <a:t>quy</a:t>
            </a:r>
            <a:r>
              <a:rPr lang="en-US" sz="2000" dirty="0">
                <a:cs typeface="Arial" pitchFamily="34" charset="0"/>
              </a:rPr>
              <a:t> </a:t>
            </a:r>
            <a:r>
              <a:rPr lang="en-US" sz="2000" dirty="0" err="1">
                <a:cs typeface="Arial" pitchFamily="34" charset="0"/>
              </a:rPr>
              <a:t>tác</a:t>
            </a:r>
            <a:r>
              <a:rPr lang="en-US" sz="2000" dirty="0">
                <a:cs typeface="Arial" pitchFamily="34" charset="0"/>
              </a:rPr>
              <a:t> </a:t>
            </a:r>
            <a:r>
              <a:rPr lang="en-US" sz="2000" dirty="0" err="1">
                <a:cs typeface="Arial" pitchFamily="34" charset="0"/>
              </a:rPr>
              <a:t>xuất</a:t>
            </a:r>
            <a:r>
              <a:rPr lang="en-US" sz="2000" dirty="0">
                <a:cs typeface="Arial" pitchFamily="34" charset="0"/>
              </a:rPr>
              <a:t> </a:t>
            </a:r>
            <a:r>
              <a:rPr lang="en-US" sz="2000" dirty="0" err="1">
                <a:cs typeface="Arial" pitchFamily="34" charset="0"/>
              </a:rPr>
              <a:t>xứ</a:t>
            </a:r>
            <a:r>
              <a:rPr lang="en-US" sz="2000" dirty="0">
                <a:cs typeface="Arial" pitchFamily="34" charset="0"/>
              </a:rPr>
              <a:t>.</a:t>
            </a:r>
          </a:p>
        </p:txBody>
      </p:sp>
      <p:sp>
        <p:nvSpPr>
          <p:cNvPr id="10" name="Bent-Up Arrow 9"/>
          <p:cNvSpPr/>
          <p:nvPr/>
        </p:nvSpPr>
        <p:spPr>
          <a:xfrm rot="5400000">
            <a:off x="990600" y="43434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 name="Group 10"/>
          <p:cNvGrpSpPr/>
          <p:nvPr/>
        </p:nvGrpSpPr>
        <p:grpSpPr>
          <a:xfrm>
            <a:off x="6781800" y="152400"/>
            <a:ext cx="2287191" cy="457200"/>
            <a:chOff x="6780609" y="152400"/>
            <a:chExt cx="2287191" cy="457200"/>
          </a:xfrm>
        </p:grpSpPr>
        <p:grpSp>
          <p:nvGrpSpPr>
            <p:cNvPr id="12" name="Group 16"/>
            <p:cNvGrpSpPr/>
            <p:nvPr/>
          </p:nvGrpSpPr>
          <p:grpSpPr>
            <a:xfrm>
              <a:off x="6780609" y="152400"/>
              <a:ext cx="2287191" cy="457200"/>
              <a:chOff x="5181600" y="381000"/>
              <a:chExt cx="2744391" cy="640556"/>
            </a:xfrm>
          </p:grpSpPr>
          <p:grpSp>
            <p:nvGrpSpPr>
              <p:cNvPr id="14" name="Group 9"/>
              <p:cNvGrpSpPr/>
              <p:nvPr/>
            </p:nvGrpSpPr>
            <p:grpSpPr>
              <a:xfrm>
                <a:off x="5181600" y="381000"/>
                <a:ext cx="1525191" cy="640556"/>
                <a:chOff x="2887860" y="1391443"/>
                <a:chExt cx="3202781" cy="1281112"/>
              </a:xfrm>
            </p:grpSpPr>
            <p:sp>
              <p:nvSpPr>
                <p:cNvPr id="18" name="Chevron 17"/>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9"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5" name="Group 13"/>
              <p:cNvGrpSpPr/>
              <p:nvPr/>
            </p:nvGrpSpPr>
            <p:grpSpPr>
              <a:xfrm>
                <a:off x="6400800" y="381000"/>
                <a:ext cx="1525191" cy="640556"/>
                <a:chOff x="2887860" y="1391443"/>
                <a:chExt cx="3202781" cy="1281112"/>
              </a:xfrm>
            </p:grpSpPr>
            <p:sp>
              <p:nvSpPr>
                <p:cNvPr id="16" name="Chevron 15"/>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7"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3" name="Chevron 12"/>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320" y="76200"/>
            <a:ext cx="7498080" cy="914400"/>
          </a:xfrm>
        </p:spPr>
        <p:txBody>
          <a:bodyPr>
            <a:normAutofit/>
          </a:bodyPr>
          <a:lstStyle/>
          <a:p>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1. EVFTA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endParaRPr lang="en-US" sz="2800" b="1"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a:t>
            </a:fld>
            <a:endParaRPr lang="en-US" dirty="0"/>
          </a:p>
        </p:txBody>
      </p:sp>
      <p:grpSp>
        <p:nvGrpSpPr>
          <p:cNvPr id="14" name="Group 13">
            <a:extLst>
              <a:ext uri="{FF2B5EF4-FFF2-40B4-BE49-F238E27FC236}">
                <a16:creationId xmlns="" xmlns:a16="http://schemas.microsoft.com/office/drawing/2014/main" id="{9B3CD441-9ACB-8E40-BC60-94FF10F295B4}"/>
              </a:ext>
            </a:extLst>
          </p:cNvPr>
          <p:cNvGrpSpPr/>
          <p:nvPr/>
        </p:nvGrpSpPr>
        <p:grpSpPr>
          <a:xfrm>
            <a:off x="914400" y="1397000"/>
            <a:ext cx="7848600" cy="4165600"/>
            <a:chOff x="914400" y="1397000"/>
            <a:chExt cx="7848600" cy="4165600"/>
          </a:xfrm>
        </p:grpSpPr>
        <p:graphicFrame>
          <p:nvGraphicFramePr>
            <p:cNvPr id="8" name="Diagram 7">
              <a:extLst>
                <a:ext uri="{FF2B5EF4-FFF2-40B4-BE49-F238E27FC236}">
                  <a16:creationId xmlns="" xmlns:a16="http://schemas.microsoft.com/office/drawing/2014/main" id="{45952215-C5FC-AC46-A653-1AFFCAEAC7E0}"/>
                </a:ext>
              </a:extLst>
            </p:cNvPr>
            <p:cNvGraphicFramePr/>
            <p:nvPr>
              <p:extLst>
                <p:ext uri="{D42A27DB-BD31-4B8C-83A1-F6EECF244321}">
                  <p14:modId xmlns="" xmlns:p14="http://schemas.microsoft.com/office/powerpoint/2010/main" val="1573512869"/>
                </p:ext>
              </p:extLst>
            </p:nvPr>
          </p:nvGraphicFramePr>
          <p:xfrm>
            <a:off x="914400" y="1397000"/>
            <a:ext cx="7848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 xmlns:a16="http://schemas.microsoft.com/office/drawing/2014/main" id="{4D481BB8-748D-2241-8A96-6DE8650D7835}"/>
                </a:ext>
              </a:extLst>
            </p:cNvPr>
            <p:cNvSpPr txBox="1"/>
            <p:nvPr/>
          </p:nvSpPr>
          <p:spPr>
            <a:xfrm>
              <a:off x="1219200" y="1976735"/>
              <a:ext cx="609600" cy="461665"/>
            </a:xfrm>
            <a:prstGeom prst="rect">
              <a:avLst/>
            </a:prstGeom>
            <a:noFill/>
          </p:spPr>
          <p:txBody>
            <a:bodyPr wrap="square" rtlCol="0">
              <a:spAutoFit/>
            </a:bodyPr>
            <a:lstStyle/>
            <a:p>
              <a:r>
                <a:rPr lang="en-US" sz="2400" b="1" dirty="0"/>
                <a:t>1.1</a:t>
              </a:r>
            </a:p>
          </p:txBody>
        </p:sp>
        <p:sp>
          <p:nvSpPr>
            <p:cNvPr id="12" name="TextBox 11">
              <a:extLst>
                <a:ext uri="{FF2B5EF4-FFF2-40B4-BE49-F238E27FC236}">
                  <a16:creationId xmlns="" xmlns:a16="http://schemas.microsoft.com/office/drawing/2014/main" id="{C0D1A567-EC35-A140-BA5A-94A2D90896F7}"/>
                </a:ext>
              </a:extLst>
            </p:cNvPr>
            <p:cNvSpPr txBox="1"/>
            <p:nvPr/>
          </p:nvSpPr>
          <p:spPr>
            <a:xfrm>
              <a:off x="1447800" y="3200400"/>
              <a:ext cx="609600" cy="461665"/>
            </a:xfrm>
            <a:prstGeom prst="rect">
              <a:avLst/>
            </a:prstGeom>
            <a:noFill/>
          </p:spPr>
          <p:txBody>
            <a:bodyPr wrap="square" rtlCol="0">
              <a:spAutoFit/>
            </a:bodyPr>
            <a:lstStyle/>
            <a:p>
              <a:r>
                <a:rPr lang="en-US" sz="2400" b="1" dirty="0"/>
                <a:t>1.2</a:t>
              </a:r>
            </a:p>
          </p:txBody>
        </p:sp>
        <p:sp>
          <p:nvSpPr>
            <p:cNvPr id="13" name="TextBox 12">
              <a:extLst>
                <a:ext uri="{FF2B5EF4-FFF2-40B4-BE49-F238E27FC236}">
                  <a16:creationId xmlns="" xmlns:a16="http://schemas.microsoft.com/office/drawing/2014/main" id="{9F174C96-5027-2948-8FEB-4DE0ED1F04B7}"/>
                </a:ext>
              </a:extLst>
            </p:cNvPr>
            <p:cNvSpPr txBox="1"/>
            <p:nvPr/>
          </p:nvSpPr>
          <p:spPr>
            <a:xfrm>
              <a:off x="1219200" y="4491335"/>
              <a:ext cx="609600" cy="461665"/>
            </a:xfrm>
            <a:prstGeom prst="rect">
              <a:avLst/>
            </a:prstGeom>
            <a:noFill/>
          </p:spPr>
          <p:txBody>
            <a:bodyPr wrap="square" rtlCol="0">
              <a:spAutoFit/>
            </a:bodyPr>
            <a:lstStyle/>
            <a:p>
              <a:r>
                <a:rPr lang="en-US" sz="2400" b="1" dirty="0"/>
                <a:t>1.3</a:t>
              </a:r>
            </a:p>
          </p:txBody>
        </p:sp>
      </p:grpSp>
    </p:spTree>
  </p:cSld>
  <p:clrMapOvr>
    <a:masterClrMapping/>
  </p:clrMapOvr>
  <p:transition>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620000" cy="3962400"/>
          </a:xfrm>
        </p:spPr>
        <p:txBody>
          <a:bodyPr>
            <a:normAutofit fontScale="85000" lnSpcReduction="10000"/>
          </a:bodyPr>
          <a:lstStyle/>
          <a:p>
            <a:pPr marL="0" indent="0" algn="just">
              <a:lnSpc>
                <a:spcPct val="145000"/>
              </a:lnSpc>
              <a:spcBef>
                <a:spcPts val="0"/>
              </a:spcBef>
              <a:spcAft>
                <a:spcPts val="0"/>
              </a:spcAft>
              <a:buNone/>
            </a:pPr>
            <a:r>
              <a:rPr lang="en-US" sz="2100" b="1" dirty="0" err="1">
                <a:latin typeface="+mj-lt"/>
                <a:cs typeface="Arial" pitchFamily="34" charset="0"/>
              </a:rPr>
              <a:t>Từ</a:t>
            </a:r>
            <a:r>
              <a:rPr lang="en-US" sz="2100" b="1" dirty="0">
                <a:latin typeface="+mj-lt"/>
                <a:cs typeface="Arial" pitchFamily="34" charset="0"/>
              </a:rPr>
              <a:t> 1/8/2020: </a:t>
            </a:r>
          </a:p>
          <a:p>
            <a:pPr marL="465138" indent="0" algn="just">
              <a:lnSpc>
                <a:spcPct val="145000"/>
              </a:lnSpc>
              <a:spcBef>
                <a:spcPts val="0"/>
              </a:spcBef>
              <a:spcAft>
                <a:spcPts val="0"/>
              </a:spcAft>
              <a:buFont typeface="Wingdings" pitchFamily="2" charset="2"/>
              <a:buChar char="Ø"/>
            </a:pPr>
            <a:r>
              <a:rPr lang="en-US" sz="2100" dirty="0">
                <a:latin typeface="+mj-lt"/>
                <a:cs typeface="Arial" pitchFamily="34" charset="0"/>
              </a:rPr>
              <a:t> K</a:t>
            </a:r>
            <a:r>
              <a:rPr lang="vi-VN" sz="2100" dirty="0">
                <a:latin typeface="+mj-lt"/>
                <a:cs typeface="Arial" pitchFamily="34" charset="0"/>
              </a:rPr>
              <a:t>hoảng 83% dòng thuế đối với các sản phẩm gỗ từ 6% về 0%</a:t>
            </a:r>
            <a:r>
              <a:rPr lang="en-US" sz="2100" dirty="0">
                <a:latin typeface="+mj-lt"/>
                <a:cs typeface="Arial" pitchFamily="34" charset="0"/>
              </a:rPr>
              <a:t>;</a:t>
            </a:r>
            <a:r>
              <a:rPr lang="vi-VN" sz="2100" dirty="0">
                <a:latin typeface="+mj-lt"/>
                <a:cs typeface="Arial" pitchFamily="34" charset="0"/>
              </a:rPr>
              <a:t> 17% các mặt hàng còn lại sẽ về 0% sau 5 năm có hiệu lực.</a:t>
            </a:r>
          </a:p>
          <a:p>
            <a:pPr algn="just">
              <a:lnSpc>
                <a:spcPct val="145000"/>
              </a:lnSpc>
              <a:spcBef>
                <a:spcPts val="0"/>
              </a:spcBef>
              <a:spcAft>
                <a:spcPts val="0"/>
              </a:spcAft>
            </a:pPr>
            <a:r>
              <a:rPr lang="vi-VN" sz="2100" dirty="0">
                <a:latin typeface="+mj-lt"/>
                <a:cs typeface="Arial" pitchFamily="34" charset="0"/>
              </a:rPr>
              <a:t>Ngày 1/6/2019 Việt Nam và EU phê chuẩn Hiệp định Đối tác tự nguyện (VPA/FLEGT). V</a:t>
            </a:r>
            <a:r>
              <a:rPr lang="en-US" sz="2100" dirty="0">
                <a:latin typeface="+mj-lt"/>
                <a:cs typeface="Arial" pitchFamily="34" charset="0"/>
              </a:rPr>
              <a:t>N</a:t>
            </a:r>
            <a:r>
              <a:rPr lang="vi-VN" sz="2100" dirty="0">
                <a:latin typeface="+mj-lt"/>
                <a:cs typeface="Arial" pitchFamily="34" charset="0"/>
              </a:rPr>
              <a:t> có quyền tiếp cận trực tiếp thị trường EU, mà không phải qua quá trình kiểm tra tính hợp pháp </a:t>
            </a:r>
            <a:r>
              <a:rPr lang="en-US" sz="2100" dirty="0" err="1">
                <a:latin typeface="+mj-lt"/>
                <a:cs typeface="Arial" pitchFamily="34" charset="0"/>
              </a:rPr>
              <a:t>khá</a:t>
            </a:r>
            <a:r>
              <a:rPr lang="en-US" sz="2100" dirty="0">
                <a:latin typeface="+mj-lt"/>
                <a:cs typeface="Arial" pitchFamily="34" charset="0"/>
              </a:rPr>
              <a:t> </a:t>
            </a:r>
            <a:r>
              <a:rPr lang="vi-VN" sz="2100" dirty="0">
                <a:latin typeface="+mj-lt"/>
                <a:cs typeface="Arial" pitchFamily="34" charset="0"/>
              </a:rPr>
              <a:t>rườm rà. Đây là lợi thế của Việt Nam với các nước không có hiệp định VPA đầy đủ.</a:t>
            </a:r>
            <a:endParaRPr lang="en-US" sz="2100" dirty="0">
              <a:latin typeface="+mj-lt"/>
              <a:cs typeface="Arial" pitchFamily="34" charset="0"/>
            </a:endParaRPr>
          </a:p>
          <a:p>
            <a:pPr algn="just">
              <a:lnSpc>
                <a:spcPct val="145000"/>
              </a:lnSpc>
              <a:spcBef>
                <a:spcPts val="0"/>
              </a:spcBef>
              <a:spcAft>
                <a:spcPts val="0"/>
              </a:spcAft>
            </a:pPr>
            <a:r>
              <a:rPr lang="vi-VN" sz="2100" dirty="0">
                <a:cs typeface="Arial" pitchFamily="34" charset="0"/>
              </a:rPr>
              <a:t>Năm 2019, </a:t>
            </a:r>
            <a:r>
              <a:rPr lang="en-US" sz="2100" dirty="0">
                <a:cs typeface="Arial" pitchFamily="34" charset="0"/>
              </a:rPr>
              <a:t>VN </a:t>
            </a:r>
            <a:r>
              <a:rPr lang="vi-VN" sz="2100" dirty="0">
                <a:cs typeface="Arial" pitchFamily="34" charset="0"/>
              </a:rPr>
              <a:t>xuất khẩu sang EU đạt 847 triệu USD, tăng 8,7% so với 2018, </a:t>
            </a:r>
            <a:r>
              <a:rPr lang="en-US" sz="2100" dirty="0" err="1">
                <a:cs typeface="Arial" pitchFamily="34" charset="0"/>
              </a:rPr>
              <a:t>chỉ</a:t>
            </a:r>
            <a:r>
              <a:rPr lang="en-US" sz="2100" dirty="0">
                <a:cs typeface="Arial" pitchFamily="34" charset="0"/>
              </a:rPr>
              <a:t> </a:t>
            </a:r>
            <a:r>
              <a:rPr lang="vi-VN" sz="2100" dirty="0">
                <a:cs typeface="Arial" pitchFamily="34" charset="0"/>
              </a:rPr>
              <a:t>chiếm khoảng 1% nhu cầu của EU. </a:t>
            </a:r>
            <a:r>
              <a:rPr lang="en-US" sz="2100" dirty="0">
                <a:cs typeface="Arial" pitchFamily="34" charset="0"/>
              </a:rPr>
              <a:t>EU </a:t>
            </a:r>
            <a:r>
              <a:rPr lang="en-US" sz="2100" dirty="0" err="1">
                <a:cs typeface="Arial" pitchFamily="34" charset="0"/>
              </a:rPr>
              <a:t>cũng</a:t>
            </a:r>
            <a:r>
              <a:rPr lang="en-US" sz="2100" dirty="0">
                <a:cs typeface="Arial" pitchFamily="34" charset="0"/>
              </a:rPr>
              <a:t> </a:t>
            </a:r>
            <a:r>
              <a:rPr lang="en-US" sz="2100" dirty="0" err="1">
                <a:cs typeface="Arial" pitchFamily="34" charset="0"/>
              </a:rPr>
              <a:t>là</a:t>
            </a:r>
            <a:r>
              <a:rPr lang="en-US" sz="2100" dirty="0">
                <a:cs typeface="Arial" pitchFamily="34" charset="0"/>
              </a:rPr>
              <a:t> </a:t>
            </a:r>
            <a:r>
              <a:rPr lang="en-US" sz="2100" dirty="0" err="1">
                <a:cs typeface="Arial" pitchFamily="34" charset="0"/>
              </a:rPr>
              <a:t>nhà</a:t>
            </a:r>
            <a:r>
              <a:rPr lang="en-US" sz="2100" dirty="0">
                <a:cs typeface="Arial" pitchFamily="34" charset="0"/>
              </a:rPr>
              <a:t> </a:t>
            </a:r>
            <a:r>
              <a:rPr lang="en-US" sz="2100" dirty="0" err="1">
                <a:cs typeface="Arial" pitchFamily="34" charset="0"/>
              </a:rPr>
              <a:t>cung</a:t>
            </a:r>
            <a:r>
              <a:rPr lang="en-US" sz="2100" dirty="0">
                <a:cs typeface="Arial" pitchFamily="34" charset="0"/>
              </a:rPr>
              <a:t> </a:t>
            </a:r>
            <a:r>
              <a:rPr lang="en-US" sz="2100" dirty="0" err="1">
                <a:cs typeface="Arial" pitchFamily="34" charset="0"/>
              </a:rPr>
              <a:t>cấp</a:t>
            </a:r>
            <a:r>
              <a:rPr lang="en-US" sz="2100" dirty="0">
                <a:cs typeface="Arial" pitchFamily="34" charset="0"/>
              </a:rPr>
              <a:t> </a:t>
            </a:r>
            <a:r>
              <a:rPr lang="en-US" sz="2100" dirty="0" err="1">
                <a:cs typeface="Arial" pitchFamily="34" charset="0"/>
              </a:rPr>
              <a:t>lớn</a:t>
            </a:r>
            <a:r>
              <a:rPr lang="en-US" sz="2100" dirty="0">
                <a:cs typeface="Arial" pitchFamily="34" charset="0"/>
              </a:rPr>
              <a:t> </a:t>
            </a:r>
            <a:r>
              <a:rPr lang="en-US" sz="2100" dirty="0" err="1">
                <a:cs typeface="Arial" pitchFamily="34" charset="0"/>
              </a:rPr>
              <a:t>cho</a:t>
            </a:r>
            <a:r>
              <a:rPr lang="en-US" sz="2100" dirty="0">
                <a:cs typeface="Arial" pitchFamily="34" charset="0"/>
              </a:rPr>
              <a:t> VN </a:t>
            </a:r>
            <a:r>
              <a:rPr lang="en-US" sz="2100" dirty="0" err="1">
                <a:cs typeface="Arial" pitchFamily="34" charset="0"/>
              </a:rPr>
              <a:t>gỗ</a:t>
            </a:r>
            <a:r>
              <a:rPr lang="en-US" sz="2100" dirty="0">
                <a:cs typeface="Arial" pitchFamily="34" charset="0"/>
              </a:rPr>
              <a:t> </a:t>
            </a:r>
            <a:r>
              <a:rPr lang="en-US" sz="2100" dirty="0" err="1">
                <a:cs typeface="Arial" pitchFamily="34" charset="0"/>
              </a:rPr>
              <a:t>tròn</a:t>
            </a:r>
            <a:r>
              <a:rPr lang="en-US" sz="2100" dirty="0">
                <a:cs typeface="Arial" pitchFamily="34" charset="0"/>
              </a:rPr>
              <a:t>, </a:t>
            </a:r>
            <a:r>
              <a:rPr lang="en-US" sz="2100" dirty="0" err="1">
                <a:cs typeface="Arial" pitchFamily="34" charset="0"/>
              </a:rPr>
              <a:t>gỗ</a:t>
            </a:r>
            <a:r>
              <a:rPr lang="en-US" sz="2100" dirty="0">
                <a:cs typeface="Arial" pitchFamily="34" charset="0"/>
              </a:rPr>
              <a:t> </a:t>
            </a:r>
            <a:r>
              <a:rPr lang="en-US" sz="2100" dirty="0" err="1">
                <a:cs typeface="Arial" pitchFamily="34" charset="0"/>
              </a:rPr>
              <a:t>xẻ</a:t>
            </a:r>
            <a:r>
              <a:rPr lang="en-US" sz="2100" dirty="0">
                <a:cs typeface="Arial" pitchFamily="34" charset="0"/>
              </a:rPr>
              <a:t>, </a:t>
            </a:r>
            <a:r>
              <a:rPr lang="en-US" sz="2100" dirty="0" err="1">
                <a:cs typeface="Arial" pitchFamily="34" charset="0"/>
              </a:rPr>
              <a:t>vernia</a:t>
            </a:r>
            <a:r>
              <a:rPr lang="en-US" sz="2100" dirty="0">
                <a:cs typeface="Arial" pitchFamily="34" charset="0"/>
              </a:rPr>
              <a:t> </a:t>
            </a:r>
            <a:r>
              <a:rPr lang="en-US" sz="2100" dirty="0" err="1">
                <a:cs typeface="Arial" pitchFamily="34" charset="0"/>
              </a:rPr>
              <a:t>và</a:t>
            </a:r>
            <a:r>
              <a:rPr lang="en-US" sz="2100" dirty="0">
                <a:cs typeface="Arial" pitchFamily="34" charset="0"/>
              </a:rPr>
              <a:t> </a:t>
            </a:r>
            <a:r>
              <a:rPr lang="en-US" sz="2100" dirty="0" err="1">
                <a:cs typeface="Arial" pitchFamily="34" charset="0"/>
              </a:rPr>
              <a:t>gỗ</a:t>
            </a:r>
            <a:r>
              <a:rPr lang="en-US" sz="2100" dirty="0">
                <a:cs typeface="Arial" pitchFamily="34" charset="0"/>
              </a:rPr>
              <a:t> </a:t>
            </a:r>
            <a:r>
              <a:rPr lang="en-US" sz="2100" dirty="0" err="1">
                <a:cs typeface="Arial" pitchFamily="34" charset="0"/>
              </a:rPr>
              <a:t>dán</a:t>
            </a:r>
            <a:r>
              <a:rPr lang="en-US" sz="2100" dirty="0">
                <a:cs typeface="Arial" pitchFamily="34" charset="0"/>
              </a:rPr>
              <a:t>, </a:t>
            </a:r>
            <a:r>
              <a:rPr lang="en-US" sz="2100" dirty="0" err="1">
                <a:cs typeface="Arial" pitchFamily="34" charset="0"/>
              </a:rPr>
              <a:t>ước</a:t>
            </a:r>
            <a:r>
              <a:rPr lang="en-US" sz="2100" dirty="0">
                <a:cs typeface="Arial" pitchFamily="34" charset="0"/>
              </a:rPr>
              <a:t> </a:t>
            </a:r>
            <a:r>
              <a:rPr lang="en-US" sz="2100" dirty="0" err="1">
                <a:cs typeface="Arial" pitchFamily="34" charset="0"/>
              </a:rPr>
              <a:t>tính</a:t>
            </a:r>
            <a:r>
              <a:rPr lang="en-US" sz="2100" dirty="0">
                <a:cs typeface="Arial" pitchFamily="34" charset="0"/>
              </a:rPr>
              <a:t> </a:t>
            </a:r>
            <a:r>
              <a:rPr lang="en-US" sz="2100" dirty="0" err="1">
                <a:cs typeface="Arial" pitchFamily="34" charset="0"/>
              </a:rPr>
              <a:t>trên</a:t>
            </a:r>
            <a:r>
              <a:rPr lang="en-US" sz="2100" dirty="0">
                <a:cs typeface="Arial" pitchFamily="34" charset="0"/>
              </a:rPr>
              <a:t> 1 </a:t>
            </a:r>
            <a:r>
              <a:rPr lang="en-US" sz="2100" dirty="0" err="1">
                <a:cs typeface="Arial" pitchFamily="34" charset="0"/>
              </a:rPr>
              <a:t>triệu</a:t>
            </a:r>
            <a:r>
              <a:rPr lang="en-US" sz="2100" dirty="0">
                <a:cs typeface="Arial" pitchFamily="34" charset="0"/>
              </a:rPr>
              <a:t> m</a:t>
            </a:r>
            <a:r>
              <a:rPr lang="en-US" sz="2100" baseline="30000" dirty="0">
                <a:cs typeface="Arial" pitchFamily="34" charset="0"/>
              </a:rPr>
              <a:t>3</a:t>
            </a:r>
            <a:r>
              <a:rPr lang="en-US" sz="2100" dirty="0">
                <a:cs typeface="Arial" pitchFamily="34" charset="0"/>
              </a:rPr>
              <a:t>/</a:t>
            </a:r>
            <a:r>
              <a:rPr lang="en-US" sz="2100" dirty="0" err="1">
                <a:cs typeface="Arial" pitchFamily="34" charset="0"/>
              </a:rPr>
              <a:t>năm</a:t>
            </a:r>
            <a:r>
              <a:rPr lang="en-US" sz="2100" dirty="0">
                <a:cs typeface="Arial" pitchFamily="34" charset="0"/>
              </a:rPr>
              <a:t>.</a:t>
            </a:r>
            <a:endParaRPr lang="en-US" dirty="0">
              <a:latin typeface="+mj-lt"/>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30</a:t>
            </a:fld>
            <a:endParaRPr lang="en-US" dirty="0"/>
          </a:p>
        </p:txBody>
      </p:sp>
      <p:sp>
        <p:nvSpPr>
          <p:cNvPr id="8"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2.3.1.4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Gỗ</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và</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các</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sản</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phẩm</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gỗ</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10" name="Rectangle 9"/>
          <p:cNvSpPr/>
          <p:nvPr/>
        </p:nvSpPr>
        <p:spPr>
          <a:xfrm>
            <a:off x="1447800" y="4971871"/>
            <a:ext cx="7391400" cy="1200329"/>
          </a:xfrm>
          <a:prstGeom prst="rect">
            <a:avLst/>
          </a:prstGeom>
          <a:ln>
            <a:solidFill>
              <a:schemeClr val="accent3"/>
            </a:solidFill>
            <a:prstDash val="dash"/>
          </a:ln>
        </p:spPr>
        <p:txBody>
          <a:bodyPr wrap="square">
            <a:spAutoFit/>
          </a:bodyPr>
          <a:lstStyle/>
          <a:p>
            <a:pPr algn="just"/>
            <a:r>
              <a:rPr lang="vi-VN" b="1" dirty="0">
                <a:cs typeface="Arial" pitchFamily="34" charset="0"/>
              </a:rPr>
              <a:t>Thách thức</a:t>
            </a:r>
            <a:r>
              <a:rPr lang="en-US" b="1" dirty="0">
                <a:cs typeface="Arial" pitchFamily="34" charset="0"/>
              </a:rPr>
              <a:t>:</a:t>
            </a:r>
            <a:r>
              <a:rPr lang="vi-VN" dirty="0">
                <a:cs typeface="Arial" pitchFamily="34" charset="0"/>
              </a:rPr>
              <a:t> EU đòi hỏi 100% gỗ xuất khẩu vào EU phải là gỗ hợp pháp dù dùng gỗ nguyên liệu trong nước hay nhập khẩu, thì vẫn phải đảm bảo đầy đủ hồ sơ, giấy tờ chứng minh tính hợp pháp của gỗ. </a:t>
            </a:r>
            <a:r>
              <a:rPr lang="en-US" dirty="0">
                <a:cs typeface="Arial" pitchFamily="34" charset="0"/>
              </a:rPr>
              <a:t>Đ</a:t>
            </a:r>
            <a:r>
              <a:rPr lang="vi-VN" dirty="0">
                <a:cs typeface="Arial" pitchFamily="34" charset="0"/>
              </a:rPr>
              <a:t>ể truy xuất nguồn gốc gỗ, sẽ tăng chi phí</a:t>
            </a:r>
            <a:r>
              <a:rPr lang="en-US" dirty="0">
                <a:cs typeface="Arial" pitchFamily="34" charset="0"/>
              </a:rPr>
              <a:t> </a:t>
            </a:r>
            <a:r>
              <a:rPr lang="en-US" dirty="0" err="1">
                <a:cs typeface="Arial" pitchFamily="34" charset="0"/>
              </a:rPr>
              <a:t>và</a:t>
            </a:r>
            <a:r>
              <a:rPr lang="vi-VN" dirty="0">
                <a:cs typeface="Arial" pitchFamily="34" charset="0"/>
              </a:rPr>
              <a:t> là thách thức đối với nhiều doanh nghiệp gỗ Việt Nam.</a:t>
            </a:r>
            <a:endParaRPr lang="en-US" dirty="0">
              <a:cs typeface="Arial" pitchFamily="34" charset="0"/>
            </a:endParaRPr>
          </a:p>
        </p:txBody>
      </p:sp>
      <p:sp>
        <p:nvSpPr>
          <p:cNvPr id="11" name="Bent-Up Arrow 10"/>
          <p:cNvSpPr/>
          <p:nvPr/>
        </p:nvSpPr>
        <p:spPr>
          <a:xfrm rot="5400000">
            <a:off x="990600" y="4856202"/>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9" name="Group 8"/>
          <p:cNvGrpSpPr/>
          <p:nvPr/>
        </p:nvGrpSpPr>
        <p:grpSpPr>
          <a:xfrm>
            <a:off x="6781800" y="152400"/>
            <a:ext cx="2287191" cy="457200"/>
            <a:chOff x="6780609" y="152400"/>
            <a:chExt cx="2287191" cy="457200"/>
          </a:xfrm>
        </p:grpSpPr>
        <p:grpSp>
          <p:nvGrpSpPr>
            <p:cNvPr id="12" name="Group 16"/>
            <p:cNvGrpSpPr/>
            <p:nvPr/>
          </p:nvGrpSpPr>
          <p:grpSpPr>
            <a:xfrm>
              <a:off x="6780609" y="152400"/>
              <a:ext cx="2287191" cy="457200"/>
              <a:chOff x="5181600" y="381000"/>
              <a:chExt cx="2744391" cy="640556"/>
            </a:xfrm>
          </p:grpSpPr>
          <p:grpSp>
            <p:nvGrpSpPr>
              <p:cNvPr id="14" name="Group 9"/>
              <p:cNvGrpSpPr/>
              <p:nvPr/>
            </p:nvGrpSpPr>
            <p:grpSpPr>
              <a:xfrm>
                <a:off x="5181600" y="381000"/>
                <a:ext cx="1525191" cy="640556"/>
                <a:chOff x="2887860" y="1391443"/>
                <a:chExt cx="3202781" cy="1281112"/>
              </a:xfrm>
            </p:grpSpPr>
            <p:sp>
              <p:nvSpPr>
                <p:cNvPr id="18" name="Chevron 17"/>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9"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5" name="Group 13"/>
              <p:cNvGrpSpPr/>
              <p:nvPr/>
            </p:nvGrpSpPr>
            <p:grpSpPr>
              <a:xfrm>
                <a:off x="6400800" y="381000"/>
                <a:ext cx="1525191" cy="640556"/>
                <a:chOff x="2887860" y="1391443"/>
                <a:chExt cx="3202781" cy="1281112"/>
              </a:xfrm>
            </p:grpSpPr>
            <p:sp>
              <p:nvSpPr>
                <p:cNvPr id="16" name="Chevron 15"/>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7"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3" name="Chevron 12"/>
            <p:cNvSpPr/>
            <p:nvPr/>
          </p:nvSpPr>
          <p:spPr>
            <a:xfrm>
              <a:off x="7772400"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498080" cy="4038600"/>
          </a:xfrm>
        </p:spPr>
        <p:txBody>
          <a:bodyPr>
            <a:noAutofit/>
          </a:bodyPr>
          <a:lstStyle/>
          <a:p>
            <a:pPr algn="just">
              <a:spcBef>
                <a:spcPts val="0"/>
              </a:spcBef>
              <a:spcAft>
                <a:spcPts val="0"/>
              </a:spcAft>
              <a:buNone/>
            </a:pPr>
            <a:r>
              <a:rPr lang="en-US" sz="2000" b="1" dirty="0" err="1">
                <a:latin typeface="+mj-lt"/>
                <a:cs typeface="Arial" pitchFamily="34" charset="0"/>
              </a:rPr>
              <a:t>Từ</a:t>
            </a:r>
            <a:r>
              <a:rPr lang="en-US" sz="2000" b="1" dirty="0">
                <a:latin typeface="+mj-lt"/>
                <a:cs typeface="Arial" pitchFamily="34" charset="0"/>
              </a:rPr>
              <a:t> 1/8/2020:</a:t>
            </a:r>
          </a:p>
          <a:p>
            <a:pPr algn="just">
              <a:spcBef>
                <a:spcPts val="0"/>
              </a:spcBef>
              <a:spcAft>
                <a:spcPts val="0"/>
              </a:spcAft>
              <a:buFont typeface="Wingdings" pitchFamily="2" charset="2"/>
              <a:buChar char="Ø"/>
            </a:pPr>
            <a:r>
              <a:rPr lang="en-US" sz="2000" dirty="0" err="1">
                <a:latin typeface="+mj-lt"/>
                <a:cs typeface="Arial" pitchFamily="34" charset="0"/>
              </a:rPr>
              <a:t>Thuế</a:t>
            </a:r>
            <a:r>
              <a:rPr lang="en-US" sz="2000" dirty="0">
                <a:latin typeface="+mj-lt"/>
                <a:cs typeface="Arial" pitchFamily="34" charset="0"/>
              </a:rPr>
              <a:t> 0%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hạn</a:t>
            </a:r>
            <a:r>
              <a:rPr lang="en-US" sz="2000" dirty="0">
                <a:latin typeface="+mj-lt"/>
                <a:cs typeface="Arial" pitchFamily="34" charset="0"/>
              </a:rPr>
              <a:t> </a:t>
            </a:r>
            <a:r>
              <a:rPr lang="en-US" sz="2000" dirty="0" err="1">
                <a:latin typeface="+mj-lt"/>
                <a:cs typeface="Arial" pitchFamily="34" charset="0"/>
              </a:rPr>
              <a:t>ngạch</a:t>
            </a:r>
            <a:r>
              <a:rPr lang="en-US" sz="2000" dirty="0">
                <a:latin typeface="+mj-lt"/>
                <a:cs typeface="Arial" pitchFamily="34" charset="0"/>
              </a:rPr>
              <a:t> 80.000 </a:t>
            </a:r>
            <a:r>
              <a:rPr lang="en-US" sz="2000" dirty="0" err="1">
                <a:latin typeface="+mj-lt"/>
                <a:cs typeface="Arial" pitchFamily="34" charset="0"/>
              </a:rPr>
              <a:t>tấn</a:t>
            </a:r>
            <a:r>
              <a:rPr lang="en-US" sz="2000" dirty="0">
                <a:latin typeface="+mj-lt"/>
                <a:cs typeface="Arial" pitchFamily="34" charset="0"/>
              </a:rPr>
              <a:t>/</a:t>
            </a:r>
            <a:r>
              <a:rPr lang="en-US" sz="2000" dirty="0" err="1">
                <a:latin typeface="+mj-lt"/>
                <a:cs typeface="Arial" pitchFamily="34" charset="0"/>
              </a:rPr>
              <a:t>năm</a:t>
            </a:r>
            <a:r>
              <a:rPr lang="en-US" sz="2000" dirty="0">
                <a:latin typeface="+mj-lt"/>
                <a:cs typeface="Arial" pitchFamily="34" charset="0"/>
              </a:rPr>
              <a:t> (20.000 </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xay</a:t>
            </a:r>
            <a:r>
              <a:rPr lang="en-US" sz="2000" dirty="0">
                <a:latin typeface="+mj-lt"/>
                <a:cs typeface="Arial" pitchFamily="34" charset="0"/>
              </a:rPr>
              <a:t>, 30.000 </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xát</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30.000 </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thơm</a:t>
            </a:r>
            <a:r>
              <a:rPr lang="en-US" sz="2000" dirty="0">
                <a:latin typeface="+mj-lt"/>
                <a:cs typeface="Arial" pitchFamily="34" charset="0"/>
              </a:rPr>
              <a:t> </a:t>
            </a:r>
            <a:r>
              <a:rPr lang="en-US" sz="2000" dirty="0" err="1">
                <a:latin typeface="+mj-lt"/>
                <a:cs typeface="Arial" pitchFamily="34" charset="0"/>
              </a:rPr>
              <a:t>thuộc</a:t>
            </a:r>
            <a:r>
              <a:rPr lang="en-US" sz="2000" dirty="0">
                <a:latin typeface="+mj-lt"/>
                <a:cs typeface="Arial" pitchFamily="34" charset="0"/>
              </a:rPr>
              <a:t> 1 </a:t>
            </a:r>
            <a:r>
              <a:rPr lang="en-US" sz="2000" dirty="0" err="1">
                <a:latin typeface="+mj-lt"/>
                <a:cs typeface="Arial" pitchFamily="34" charset="0"/>
              </a:rPr>
              <a:t>trong</a:t>
            </a:r>
            <a:r>
              <a:rPr lang="en-US" sz="2000" dirty="0">
                <a:latin typeface="+mj-lt"/>
                <a:cs typeface="Arial" pitchFamily="34" charset="0"/>
              </a:rPr>
              <a:t> </a:t>
            </a:r>
            <a:r>
              <a:rPr lang="en-US" sz="2000" dirty="0" err="1">
                <a:latin typeface="+mj-lt"/>
                <a:cs typeface="Arial" pitchFamily="34" charset="0"/>
              </a:rPr>
              <a:t>các</a:t>
            </a:r>
            <a:r>
              <a:rPr lang="en-US" sz="2000" dirty="0">
                <a:latin typeface="+mj-lt"/>
                <a:cs typeface="Arial" pitchFamily="34" charset="0"/>
              </a:rPr>
              <a:t> </a:t>
            </a:r>
            <a:r>
              <a:rPr lang="en-US" sz="2000" dirty="0" err="1">
                <a:latin typeface="+mj-lt"/>
                <a:cs typeface="Arial" pitchFamily="34" charset="0"/>
              </a:rPr>
              <a:t>giống</a:t>
            </a:r>
            <a:r>
              <a:rPr lang="en-US" sz="2000" dirty="0">
                <a:latin typeface="+mj-lt"/>
                <a:cs typeface="Arial" pitchFamily="34" charset="0"/>
              </a:rPr>
              <a:t> </a:t>
            </a:r>
            <a:r>
              <a:rPr lang="en-US" sz="2000" dirty="0" err="1">
                <a:latin typeface="+mj-lt"/>
                <a:cs typeface="Arial" pitchFamily="34" charset="0"/>
              </a:rPr>
              <a:t>Hoa</a:t>
            </a:r>
            <a:r>
              <a:rPr lang="en-US" sz="2000" dirty="0">
                <a:latin typeface="+mj-lt"/>
                <a:cs typeface="Arial" pitchFamily="34" charset="0"/>
              </a:rPr>
              <a:t> </a:t>
            </a:r>
            <a:r>
              <a:rPr lang="en-US" sz="2000" dirty="0" err="1">
                <a:latin typeface="+mj-lt"/>
                <a:cs typeface="Arial" pitchFamily="34" charset="0"/>
              </a:rPr>
              <a:t>nhài</a:t>
            </a:r>
            <a:r>
              <a:rPr lang="en-US" sz="2000" dirty="0">
                <a:latin typeface="+mj-lt"/>
                <a:cs typeface="Arial" pitchFamily="34" charset="0"/>
              </a:rPr>
              <a:t> 85, ST 5, ST 20, </a:t>
            </a:r>
            <a:r>
              <a:rPr lang="en-US" sz="2000" dirty="0" err="1">
                <a:latin typeface="+mj-lt"/>
                <a:cs typeface="Arial" pitchFamily="34" charset="0"/>
              </a:rPr>
              <a:t>NàngHoa</a:t>
            </a:r>
            <a:r>
              <a:rPr lang="en-US" sz="2000" dirty="0">
                <a:latin typeface="+mj-lt"/>
                <a:cs typeface="Arial" pitchFamily="34" charset="0"/>
              </a:rPr>
              <a:t> 9, VD 20, RVT, OM 4900, OM 5451, </a:t>
            </a:r>
            <a:r>
              <a:rPr lang="en-US" sz="2000" dirty="0" err="1">
                <a:latin typeface="+mj-lt"/>
                <a:cs typeface="Arial" pitchFamily="34" charset="0"/>
              </a:rPr>
              <a:t>Tài</a:t>
            </a:r>
            <a:r>
              <a:rPr lang="en-US" sz="2000" dirty="0">
                <a:latin typeface="+mj-lt"/>
                <a:cs typeface="Arial" pitchFamily="34" charset="0"/>
              </a:rPr>
              <a:t> </a:t>
            </a:r>
            <a:r>
              <a:rPr lang="en-US" sz="2000" dirty="0" err="1">
                <a:latin typeface="+mj-lt"/>
                <a:cs typeface="Arial" pitchFamily="34" charset="0"/>
              </a:rPr>
              <a:t>nguyên</a:t>
            </a:r>
            <a:r>
              <a:rPr lang="en-US" sz="2000" dirty="0">
                <a:latin typeface="+mj-lt"/>
                <a:cs typeface="Arial" pitchFamily="34" charset="0"/>
              </a:rPr>
              <a:t> </a:t>
            </a:r>
            <a:r>
              <a:rPr lang="en-US" sz="2000" dirty="0" err="1">
                <a:latin typeface="+mj-lt"/>
                <a:cs typeface="Arial" pitchFamily="34" charset="0"/>
              </a:rPr>
              <a:t>Chợ</a:t>
            </a:r>
            <a:r>
              <a:rPr lang="en-US" sz="2000" dirty="0">
                <a:latin typeface="+mj-lt"/>
                <a:cs typeface="Arial" pitchFamily="34" charset="0"/>
              </a:rPr>
              <a:t> </a:t>
            </a:r>
            <a:r>
              <a:rPr lang="en-US" sz="2000" dirty="0" err="1">
                <a:latin typeface="+mj-lt"/>
                <a:cs typeface="Arial" pitchFamily="34" charset="0"/>
              </a:rPr>
              <a:t>Đào</a:t>
            </a:r>
            <a:r>
              <a:rPr lang="en-US" sz="2000" dirty="0">
                <a:latin typeface="+mj-lt"/>
                <a:cs typeface="Arial" pitchFamily="34" charset="0"/>
              </a:rPr>
              <a:t> ( </a:t>
            </a:r>
            <a:r>
              <a:rPr lang="en-US" sz="2000" dirty="0" err="1">
                <a:latin typeface="+mj-lt"/>
                <a:cs typeface="Arial" pitchFamily="34" charset="0"/>
              </a:rPr>
              <a:t>danh</a:t>
            </a:r>
            <a:r>
              <a:rPr lang="en-US" sz="2000" dirty="0">
                <a:latin typeface="+mj-lt"/>
                <a:cs typeface="Arial" pitchFamily="34" charset="0"/>
              </a:rPr>
              <a:t> </a:t>
            </a:r>
            <a:r>
              <a:rPr lang="en-US" sz="2000" dirty="0" err="1">
                <a:latin typeface="+mj-lt"/>
                <a:cs typeface="Arial" pitchFamily="34" charset="0"/>
              </a:rPr>
              <a:t>sách</a:t>
            </a:r>
            <a:r>
              <a:rPr lang="en-US" sz="2000" dirty="0">
                <a:latin typeface="+mj-lt"/>
                <a:cs typeface="Arial" pitchFamily="34" charset="0"/>
              </a:rPr>
              <a:t> </a:t>
            </a:r>
            <a:r>
              <a:rPr lang="en-US" sz="2000" dirty="0" err="1">
                <a:latin typeface="+mj-lt"/>
                <a:cs typeface="Arial" pitchFamily="34" charset="0"/>
              </a:rPr>
              <a:t>giống</a:t>
            </a:r>
            <a:r>
              <a:rPr lang="en-US" sz="2000" dirty="0">
                <a:latin typeface="+mj-lt"/>
                <a:cs typeface="Arial" pitchFamily="34" charset="0"/>
              </a:rPr>
              <a:t> </a:t>
            </a:r>
            <a:r>
              <a:rPr lang="en-US" sz="2000" dirty="0" err="1">
                <a:latin typeface="+mj-lt"/>
                <a:cs typeface="Arial" pitchFamily="34" charset="0"/>
              </a:rPr>
              <a:t>có</a:t>
            </a:r>
            <a:r>
              <a:rPr lang="en-US" sz="2000" dirty="0">
                <a:latin typeface="+mj-lt"/>
                <a:cs typeface="Arial" pitchFamily="34" charset="0"/>
              </a:rPr>
              <a:t> </a:t>
            </a:r>
            <a:r>
              <a:rPr lang="en-US" sz="2000" dirty="0" err="1">
                <a:latin typeface="+mj-lt"/>
                <a:cs typeface="Arial" pitchFamily="34" charset="0"/>
              </a:rPr>
              <a:t>thể</a:t>
            </a:r>
            <a:r>
              <a:rPr lang="en-US" sz="2000" dirty="0">
                <a:latin typeface="+mj-lt"/>
                <a:cs typeface="Arial" pitchFamily="34" charset="0"/>
              </a:rPr>
              <a:t> </a:t>
            </a:r>
            <a:r>
              <a:rPr lang="en-US" sz="2000" dirty="0" err="1">
                <a:latin typeface="+mj-lt"/>
                <a:cs typeface="Arial" pitchFamily="34" charset="0"/>
              </a:rPr>
              <a:t>điều</a:t>
            </a:r>
            <a:r>
              <a:rPr lang="en-US" sz="2000" dirty="0">
                <a:latin typeface="+mj-lt"/>
                <a:cs typeface="Arial" pitchFamily="34" charset="0"/>
              </a:rPr>
              <a:t> </a:t>
            </a:r>
            <a:r>
              <a:rPr lang="en-US" sz="2000" dirty="0" err="1">
                <a:latin typeface="+mj-lt"/>
                <a:cs typeface="Arial" pitchFamily="34" charset="0"/>
              </a:rPr>
              <a:t>chỉnh</a:t>
            </a:r>
            <a:r>
              <a:rPr lang="en-US" sz="2000" dirty="0">
                <a:latin typeface="+mj-lt"/>
                <a:cs typeface="Arial" pitchFamily="34" charset="0"/>
              </a:rPr>
              <a:t>).</a:t>
            </a:r>
          </a:p>
          <a:p>
            <a:pPr algn="just">
              <a:spcBef>
                <a:spcPts val="0"/>
              </a:spcBef>
              <a:spcAft>
                <a:spcPts val="0"/>
              </a:spcAft>
              <a:buFont typeface="Wingdings" pitchFamily="2" charset="2"/>
              <a:buChar char="Ø"/>
            </a:pPr>
            <a:r>
              <a:rPr lang="en-US" sz="2000" dirty="0" err="1">
                <a:latin typeface="+mj-lt"/>
                <a:cs typeface="Arial" pitchFamily="34" charset="0"/>
              </a:rPr>
              <a:t>Thuế</a:t>
            </a:r>
            <a:r>
              <a:rPr lang="en-US" sz="2000" dirty="0">
                <a:latin typeface="+mj-lt"/>
                <a:cs typeface="Arial" pitchFamily="34" charset="0"/>
              </a:rPr>
              <a:t> </a:t>
            </a:r>
            <a:r>
              <a:rPr lang="en-US" sz="2000" dirty="0" err="1">
                <a:latin typeface="+mj-lt"/>
                <a:cs typeface="Arial" pitchFamily="34" charset="0"/>
              </a:rPr>
              <a:t>đối</a:t>
            </a:r>
            <a:r>
              <a:rPr lang="en-US" sz="2000" dirty="0">
                <a:latin typeface="+mj-lt"/>
                <a:cs typeface="Arial" pitchFamily="34" charset="0"/>
              </a:rPr>
              <a:t>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lượng</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ngoài</a:t>
            </a:r>
            <a:r>
              <a:rPr lang="en-US" sz="2000" dirty="0">
                <a:latin typeface="+mj-lt"/>
                <a:cs typeface="Arial" pitchFamily="34" charset="0"/>
              </a:rPr>
              <a:t> </a:t>
            </a:r>
            <a:r>
              <a:rPr lang="en-US" sz="2000" dirty="0" err="1">
                <a:latin typeface="+mj-lt"/>
                <a:cs typeface="Arial" pitchFamily="34" charset="0"/>
              </a:rPr>
              <a:t>hạn</a:t>
            </a:r>
            <a:r>
              <a:rPr lang="en-US" sz="2000" dirty="0">
                <a:latin typeface="+mj-lt"/>
                <a:cs typeface="Arial" pitchFamily="34" charset="0"/>
              </a:rPr>
              <a:t> </a:t>
            </a:r>
            <a:r>
              <a:rPr lang="en-US" sz="2000" dirty="0" err="1">
                <a:latin typeface="+mj-lt"/>
                <a:cs typeface="Arial" pitchFamily="34" charset="0"/>
              </a:rPr>
              <a:t>ngạch</a:t>
            </a:r>
            <a:r>
              <a:rPr lang="en-US" sz="2000" dirty="0">
                <a:latin typeface="+mj-lt"/>
                <a:cs typeface="Arial" pitchFamily="34" charset="0"/>
              </a:rPr>
              <a:t> </a:t>
            </a:r>
            <a:r>
              <a:rPr lang="en-US" sz="2000" dirty="0" err="1">
                <a:latin typeface="+mj-lt"/>
                <a:cs typeface="Arial" pitchFamily="34" charset="0"/>
              </a:rPr>
              <a:t>sẽ</a:t>
            </a:r>
            <a:r>
              <a:rPr lang="en-US" sz="2000" dirty="0">
                <a:latin typeface="+mj-lt"/>
                <a:cs typeface="Arial" pitchFamily="34" charset="0"/>
              </a:rPr>
              <a:t> </a:t>
            </a:r>
            <a:r>
              <a:rPr lang="en-US" sz="2000" dirty="0" err="1">
                <a:latin typeface="+mj-lt"/>
                <a:cs typeface="Arial" pitchFamily="34" charset="0"/>
              </a:rPr>
              <a:t>được</a:t>
            </a:r>
            <a:r>
              <a:rPr lang="en-US" sz="2000" dirty="0">
                <a:latin typeface="+mj-lt"/>
                <a:cs typeface="Arial" pitchFamily="34" charset="0"/>
              </a:rPr>
              <a:t> </a:t>
            </a:r>
            <a:r>
              <a:rPr lang="en-US" sz="2000" dirty="0" err="1">
                <a:latin typeface="+mj-lt"/>
                <a:cs typeface="Arial" pitchFamily="34" charset="0"/>
              </a:rPr>
              <a:t>giảm</a:t>
            </a:r>
            <a:r>
              <a:rPr lang="en-US" sz="2000" dirty="0">
                <a:latin typeface="+mj-lt"/>
                <a:cs typeface="Arial" pitchFamily="34" charset="0"/>
              </a:rPr>
              <a:t> </a:t>
            </a:r>
            <a:r>
              <a:rPr lang="en-US" sz="2000" dirty="0" err="1">
                <a:latin typeface="+mj-lt"/>
                <a:cs typeface="Arial" pitchFamily="34" charset="0"/>
              </a:rPr>
              <a:t>dần</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en-US" sz="2000" dirty="0" err="1">
                <a:latin typeface="+mj-lt"/>
                <a:cs typeface="Arial" pitchFamily="34" charset="0"/>
              </a:rPr>
              <a:t>về</a:t>
            </a:r>
            <a:r>
              <a:rPr lang="en-US" sz="2000" dirty="0">
                <a:latin typeface="+mj-lt"/>
                <a:cs typeface="Arial" pitchFamily="34" charset="0"/>
              </a:rPr>
              <a:t> 0% </a:t>
            </a:r>
            <a:r>
              <a:rPr lang="en-US" sz="2000" dirty="0" err="1">
                <a:latin typeface="+mj-lt"/>
                <a:cs typeface="Arial" pitchFamily="34" charset="0"/>
              </a:rPr>
              <a:t>sau</a:t>
            </a:r>
            <a:r>
              <a:rPr lang="en-US" sz="2000" dirty="0">
                <a:latin typeface="+mj-lt"/>
                <a:cs typeface="Arial" pitchFamily="34" charset="0"/>
              </a:rPr>
              <a:t> 3-7 </a:t>
            </a:r>
            <a:r>
              <a:rPr lang="en-US" sz="2000" dirty="0" err="1">
                <a:latin typeface="+mj-lt"/>
                <a:cs typeface="Arial" pitchFamily="34" charset="0"/>
              </a:rPr>
              <a:t>năm</a:t>
            </a:r>
            <a:r>
              <a:rPr lang="en-US" sz="2000" dirty="0">
                <a:latin typeface="+mj-lt"/>
                <a:cs typeface="Arial" pitchFamily="34" charset="0"/>
              </a:rPr>
              <a:t>. </a:t>
            </a:r>
          </a:p>
          <a:p>
            <a:pPr algn="just">
              <a:spcBef>
                <a:spcPts val="0"/>
              </a:spcBef>
              <a:spcAft>
                <a:spcPts val="0"/>
              </a:spcAft>
              <a:buFont typeface="Wingdings" pitchFamily="2" charset="2"/>
              <a:buChar char="Ø"/>
            </a:pPr>
            <a:r>
              <a:rPr lang="en-US" sz="2000" dirty="0">
                <a:latin typeface="+mj-lt"/>
                <a:cs typeface="Arial" pitchFamily="34" charset="0"/>
              </a:rPr>
              <a:t>M</a:t>
            </a:r>
            <a:r>
              <a:rPr lang="vi-VN" sz="2000" dirty="0">
                <a:latin typeface="+mj-lt"/>
                <a:cs typeface="Arial" pitchFamily="34" charset="0"/>
              </a:rPr>
              <a:t>ặt hàng tấm sẽ không hạn ngạch và </a:t>
            </a:r>
            <a:r>
              <a:rPr lang="en-US" sz="2000" dirty="0" err="1">
                <a:latin typeface="+mj-lt"/>
                <a:cs typeface="Arial" pitchFamily="34" charset="0"/>
              </a:rPr>
              <a:t>về</a:t>
            </a:r>
            <a:r>
              <a:rPr lang="en-US" sz="2000" dirty="0">
                <a:latin typeface="+mj-lt"/>
                <a:cs typeface="Arial" pitchFamily="34" charset="0"/>
              </a:rPr>
              <a:t> 0% </a:t>
            </a:r>
            <a:r>
              <a:rPr lang="vi-VN" sz="2000" dirty="0">
                <a:latin typeface="+mj-lt"/>
                <a:cs typeface="Arial" pitchFamily="34" charset="0"/>
              </a:rPr>
              <a:t>trong 5 năm</a:t>
            </a:r>
            <a:r>
              <a:rPr lang="en-US" sz="2000" dirty="0">
                <a:latin typeface="+mj-lt"/>
                <a:cs typeface="Arial" pitchFamily="34" charset="0"/>
              </a:rPr>
              <a:t> </a:t>
            </a:r>
            <a:r>
              <a:rPr lang="vi-VN" sz="2000" dirty="0">
                <a:latin typeface="+mj-lt"/>
                <a:cs typeface="Arial" pitchFamily="34" charset="0"/>
              </a:rPr>
              <a:t>(</a:t>
            </a:r>
            <a:r>
              <a:rPr lang="en-US" sz="2000" dirty="0" err="1">
                <a:latin typeface="+mj-lt"/>
                <a:cs typeface="Arial" pitchFamily="34" charset="0"/>
              </a:rPr>
              <a:t>dự</a:t>
            </a:r>
            <a:r>
              <a:rPr lang="en-US" sz="2000" dirty="0">
                <a:latin typeface="+mj-lt"/>
                <a:cs typeface="Arial" pitchFamily="34" charset="0"/>
              </a:rPr>
              <a:t> </a:t>
            </a:r>
            <a:r>
              <a:rPr lang="en-US" sz="2000" dirty="0" err="1">
                <a:latin typeface="+mj-lt"/>
                <a:cs typeface="Arial" pitchFamily="34" charset="0"/>
              </a:rPr>
              <a:t>báo</a:t>
            </a:r>
            <a:r>
              <a:rPr lang="en-US" sz="2000" dirty="0">
                <a:latin typeface="+mj-lt"/>
                <a:cs typeface="Arial" pitchFamily="34" charset="0"/>
              </a:rPr>
              <a:t> </a:t>
            </a:r>
            <a:r>
              <a:rPr lang="vi-VN" sz="2000" dirty="0">
                <a:latin typeface="+mj-lt"/>
                <a:cs typeface="Arial" pitchFamily="34" charset="0"/>
              </a:rPr>
              <a:t>giúp </a:t>
            </a:r>
            <a:r>
              <a:rPr lang="en-US" sz="2000" dirty="0">
                <a:latin typeface="+mj-lt"/>
                <a:cs typeface="Arial" pitchFamily="34" charset="0"/>
              </a:rPr>
              <a:t>VN </a:t>
            </a:r>
            <a:r>
              <a:rPr lang="vi-VN" sz="2000" dirty="0">
                <a:latin typeface="+mj-lt"/>
                <a:cs typeface="Arial" pitchFamily="34" charset="0"/>
              </a:rPr>
              <a:t>có thể </a:t>
            </a:r>
            <a:r>
              <a:rPr lang="en-US" sz="2000" dirty="0">
                <a:latin typeface="+mj-lt"/>
                <a:cs typeface="Arial" pitchFamily="34" charset="0"/>
              </a:rPr>
              <a:t>XK</a:t>
            </a:r>
            <a:r>
              <a:rPr lang="vi-VN" sz="2000" dirty="0">
                <a:latin typeface="+mj-lt"/>
                <a:cs typeface="Arial" pitchFamily="34" charset="0"/>
              </a:rPr>
              <a:t> khoảng 100.000 tấn vào EU hàng năm). </a:t>
            </a:r>
            <a:endParaRPr lang="en-US" sz="2000" dirty="0">
              <a:latin typeface="+mj-lt"/>
              <a:cs typeface="Arial" pitchFamily="34" charset="0"/>
            </a:endParaRPr>
          </a:p>
          <a:p>
            <a:pPr>
              <a:spcBef>
                <a:spcPts val="0"/>
              </a:spcBef>
              <a:spcAft>
                <a:spcPts val="0"/>
              </a:spcAft>
              <a:buFont typeface="Wingdings" pitchFamily="2" charset="2"/>
              <a:buChar char="Ø"/>
            </a:pPr>
            <a:r>
              <a:rPr lang="en-US" sz="2000" dirty="0" err="1">
                <a:latin typeface="+mj-lt"/>
                <a:cs typeface="Arial" pitchFamily="34" charset="0"/>
              </a:rPr>
              <a:t>Các</a:t>
            </a:r>
            <a:r>
              <a:rPr lang="en-US" sz="2000" dirty="0">
                <a:latin typeface="+mj-lt"/>
                <a:cs typeface="Arial" pitchFamily="34" charset="0"/>
              </a:rPr>
              <a:t> </a:t>
            </a:r>
            <a:r>
              <a:rPr lang="vi-VN" sz="2000" dirty="0">
                <a:latin typeface="+mj-lt"/>
                <a:cs typeface="Arial" pitchFamily="34" charset="0"/>
              </a:rPr>
              <a:t>sản phẩm từ gạo</a:t>
            </a:r>
            <a:r>
              <a:rPr lang="en-US" sz="2000" dirty="0">
                <a:latin typeface="+mj-lt"/>
                <a:cs typeface="Arial" pitchFamily="34" charset="0"/>
              </a:rPr>
              <a:t> ( </a:t>
            </a:r>
            <a:r>
              <a:rPr lang="en-US" sz="2000" dirty="0" err="1">
                <a:latin typeface="+mj-lt"/>
                <a:cs typeface="Arial" pitchFamily="34" charset="0"/>
              </a:rPr>
              <a:t>bánh</a:t>
            </a:r>
            <a:r>
              <a:rPr lang="en-US" sz="2000" dirty="0">
                <a:latin typeface="+mj-lt"/>
                <a:cs typeface="Arial" pitchFamily="34" charset="0"/>
              </a:rPr>
              <a:t> </a:t>
            </a:r>
            <a:r>
              <a:rPr lang="en-US" sz="2000" dirty="0" err="1">
                <a:latin typeface="+mj-lt"/>
                <a:cs typeface="Arial" pitchFamily="34" charset="0"/>
              </a:rPr>
              <a:t>đa</a:t>
            </a:r>
            <a:r>
              <a:rPr lang="en-US" sz="2000" dirty="0">
                <a:latin typeface="+mj-lt"/>
                <a:cs typeface="Arial" pitchFamily="34" charset="0"/>
              </a:rPr>
              <a:t>, </a:t>
            </a:r>
            <a:r>
              <a:rPr lang="en-US" sz="2000" dirty="0" err="1">
                <a:latin typeface="+mj-lt"/>
                <a:cs typeface="Arial" pitchFamily="34" charset="0"/>
              </a:rPr>
              <a:t>bún</a:t>
            </a:r>
            <a:r>
              <a:rPr lang="en-US" sz="2000" dirty="0">
                <a:latin typeface="+mj-lt"/>
                <a:cs typeface="Arial" pitchFamily="34" charset="0"/>
              </a:rPr>
              <a:t> </a:t>
            </a:r>
            <a:r>
              <a:rPr lang="en-US" sz="2000" dirty="0" err="1">
                <a:latin typeface="+mj-lt"/>
                <a:cs typeface="Arial" pitchFamily="34" charset="0"/>
              </a:rPr>
              <a:t>khô</a:t>
            </a:r>
            <a:r>
              <a:rPr lang="en-US" sz="2000" dirty="0">
                <a:latin typeface="+mj-lt"/>
                <a:cs typeface="Arial" pitchFamily="34" charset="0"/>
              </a:rPr>
              <a:t>, </a:t>
            </a:r>
            <a:r>
              <a:rPr lang="en-US" sz="2000" dirty="0" err="1">
                <a:latin typeface="+mj-lt"/>
                <a:cs typeface="Arial" pitchFamily="34" charset="0"/>
              </a:rPr>
              <a:t>bánh</a:t>
            </a:r>
            <a:r>
              <a:rPr lang="en-US" sz="2000" dirty="0">
                <a:latin typeface="+mj-lt"/>
                <a:cs typeface="Arial" pitchFamily="34" charset="0"/>
              </a:rPr>
              <a:t> </a:t>
            </a:r>
            <a:r>
              <a:rPr lang="en-US" sz="2000" dirty="0" err="1">
                <a:latin typeface="+mj-lt"/>
                <a:cs typeface="Arial" pitchFamily="34" charset="0"/>
              </a:rPr>
              <a:t>phở</a:t>
            </a:r>
            <a:r>
              <a:rPr lang="en-US" sz="2000" dirty="0">
                <a:latin typeface="+mj-lt"/>
                <a:cs typeface="Arial" pitchFamily="34" charset="0"/>
              </a:rPr>
              <a:t>…) </a:t>
            </a:r>
            <a:r>
              <a:rPr lang="vi-VN" sz="2000" dirty="0">
                <a:latin typeface="+mj-lt"/>
                <a:cs typeface="Arial" pitchFamily="34" charset="0"/>
              </a:rPr>
              <a:t>thuế suất về 0% sau 3 </a:t>
            </a:r>
            <a:r>
              <a:rPr lang="en-US" sz="2000" dirty="0">
                <a:latin typeface="+mj-lt"/>
                <a:cs typeface="Arial" pitchFamily="34" charset="0"/>
              </a:rPr>
              <a:t>-</a:t>
            </a:r>
            <a:r>
              <a:rPr lang="vi-VN" sz="2000" dirty="0">
                <a:latin typeface="+mj-lt"/>
                <a:cs typeface="Arial" pitchFamily="34" charset="0"/>
              </a:rPr>
              <a:t> 5 năm.</a:t>
            </a:r>
            <a:endParaRPr lang="en-US" sz="2000" dirty="0">
              <a:latin typeface="+mj-lt"/>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dirty="0" err="1"/>
              <a:t>Trang</a:t>
            </a:r>
            <a:r>
              <a:rPr lang="en-US" dirty="0"/>
              <a:t> </a:t>
            </a:r>
            <a:fld id="{0073B9D0-39C7-41F2-82A8-7A1737E90240}" type="slidenum">
              <a:rPr lang="en-US" smtClean="0"/>
              <a:pPr algn="r"/>
              <a:t>31</a:t>
            </a:fld>
            <a:endParaRPr lang="en-US" dirty="0"/>
          </a:p>
        </p:txBody>
      </p:sp>
      <p:sp>
        <p:nvSpPr>
          <p:cNvPr id="7" name="Title 1"/>
          <p:cNvSpPr txBox="1">
            <a:spLocks/>
          </p:cNvSpPr>
          <p:nvPr/>
        </p:nvSpPr>
        <p:spPr>
          <a:xfrm>
            <a:off x="1066800" y="76200"/>
            <a:ext cx="7498080" cy="914400"/>
          </a:xfrm>
          <a:prstGeom prst="rect">
            <a:avLst/>
          </a:prstGeom>
        </p:spPr>
        <p:txBody>
          <a:bodyPr anchor="ctr">
            <a:normAutofit/>
          </a:bodyPr>
          <a:lstStyle/>
          <a:p>
            <a:pPr lvl="0">
              <a:spcBef>
                <a:spcPct val="0"/>
              </a:spcBef>
            </a:pPr>
            <a:r>
              <a:rPr lang="en-US" sz="2400" b="1" dirty="0">
                <a:solidFill>
                  <a:schemeClr val="tx2">
                    <a:satMod val="130000"/>
                  </a:schemeClr>
                </a:solidFill>
                <a:latin typeface="+mj-lt"/>
                <a:ea typeface="+mj-ea"/>
                <a:cs typeface="+mj-cs"/>
              </a:rPr>
              <a:t>2.3.2.1 </a:t>
            </a:r>
            <a:r>
              <a:rPr lang="en-US" sz="2400" b="1" dirty="0" err="1">
                <a:solidFill>
                  <a:schemeClr val="tx2">
                    <a:satMod val="130000"/>
                  </a:schemeClr>
                </a:solidFill>
                <a:latin typeface="+mj-lt"/>
                <a:ea typeface="+mj-ea"/>
                <a:cs typeface="+mj-cs"/>
              </a:rPr>
              <a:t>Gạo</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và</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các</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sản</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phẩm</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từ</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gạo</a:t>
            </a:r>
            <a:r>
              <a:rPr lang="en-US" sz="2400" b="1" dirty="0">
                <a:solidFill>
                  <a:schemeClr val="tx2">
                    <a:satMod val="130000"/>
                  </a:schemeClr>
                </a:solidFill>
                <a:latin typeface="+mj-lt"/>
                <a:ea typeface="+mj-ea"/>
                <a:cs typeface="+mj-cs"/>
              </a:rPr>
              <a:t> (1/2)</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grpSp>
        <p:nvGrpSpPr>
          <p:cNvPr id="8" name="Group 7"/>
          <p:cNvGrpSpPr/>
          <p:nvPr/>
        </p:nvGrpSpPr>
        <p:grpSpPr>
          <a:xfrm>
            <a:off x="6781800" y="152400"/>
            <a:ext cx="2287191" cy="457200"/>
            <a:chOff x="6780609" y="152400"/>
            <a:chExt cx="2287191" cy="457200"/>
          </a:xfrm>
        </p:grpSpPr>
        <p:grpSp>
          <p:nvGrpSpPr>
            <p:cNvPr id="9" name="Group 16"/>
            <p:cNvGrpSpPr/>
            <p:nvPr/>
          </p:nvGrpSpPr>
          <p:grpSpPr>
            <a:xfrm>
              <a:off x="6780609" y="152400"/>
              <a:ext cx="2287191" cy="457200"/>
              <a:chOff x="5181600" y="381000"/>
              <a:chExt cx="2744391" cy="640556"/>
            </a:xfrm>
          </p:grpSpPr>
          <p:grpSp>
            <p:nvGrpSpPr>
              <p:cNvPr id="11" name="Group 9"/>
              <p:cNvGrpSpPr/>
              <p:nvPr/>
            </p:nvGrpSpPr>
            <p:grpSpPr>
              <a:xfrm>
                <a:off x="51816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2" name="Group 13"/>
              <p:cNvGrpSpPr/>
              <p:nvPr/>
            </p:nvGrpSpPr>
            <p:grpSpPr>
              <a:xfrm>
                <a:off x="6400800" y="381000"/>
                <a:ext cx="1525191" cy="640556"/>
                <a:chOff x="2887860" y="1391443"/>
                <a:chExt cx="3202781" cy="1281112"/>
              </a:xfrm>
            </p:grpSpPr>
            <p:sp>
              <p:nvSpPr>
                <p:cNvPr id="13" name="Chevron 12"/>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4"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0" name="Chevron 9"/>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120" y="1066800"/>
            <a:ext cx="7498080" cy="2362200"/>
          </a:xfrm>
        </p:spPr>
        <p:txBody>
          <a:bodyPr>
            <a:noAutofit/>
          </a:bodyPr>
          <a:lstStyle/>
          <a:p>
            <a:pPr algn="just"/>
            <a:r>
              <a:rPr lang="en-US" sz="2000" dirty="0" err="1">
                <a:latin typeface="+mj-lt"/>
              </a:rPr>
              <a:t>Năm</a:t>
            </a:r>
            <a:r>
              <a:rPr lang="en-US" sz="2000" dirty="0">
                <a:latin typeface="+mj-lt"/>
              </a:rPr>
              <a:t> 2019, </a:t>
            </a:r>
            <a:r>
              <a:rPr lang="en-US" sz="2000" dirty="0" err="1">
                <a:latin typeface="+mj-lt"/>
              </a:rPr>
              <a:t>kim</a:t>
            </a:r>
            <a:r>
              <a:rPr lang="en-US" sz="2000" dirty="0">
                <a:latin typeface="+mj-lt"/>
              </a:rPr>
              <a:t> </a:t>
            </a:r>
            <a:r>
              <a:rPr lang="en-US" sz="2000" dirty="0" err="1">
                <a:latin typeface="+mj-lt"/>
              </a:rPr>
              <a:t>ngạch</a:t>
            </a:r>
            <a:r>
              <a:rPr lang="en-US" sz="2000" dirty="0">
                <a:latin typeface="+mj-lt"/>
              </a:rPr>
              <a:t> </a:t>
            </a:r>
            <a:r>
              <a:rPr lang="en-US" sz="2000" dirty="0" err="1">
                <a:latin typeface="+mj-lt"/>
              </a:rPr>
              <a:t>xuất</a:t>
            </a:r>
            <a:r>
              <a:rPr lang="en-US" sz="2000" dirty="0">
                <a:latin typeface="+mj-lt"/>
              </a:rPr>
              <a:t> </a:t>
            </a:r>
            <a:r>
              <a:rPr lang="en-US" sz="2000" dirty="0" err="1">
                <a:latin typeface="+mj-lt"/>
              </a:rPr>
              <a:t>khẩu</a:t>
            </a:r>
            <a:r>
              <a:rPr lang="en-US" sz="2000" dirty="0">
                <a:latin typeface="+mj-lt"/>
              </a:rPr>
              <a:t> </a:t>
            </a:r>
            <a:r>
              <a:rPr lang="en-US" sz="2000" dirty="0" err="1">
                <a:latin typeface="+mj-lt"/>
              </a:rPr>
              <a:t>gạo</a:t>
            </a:r>
            <a:r>
              <a:rPr lang="en-US" sz="2000" dirty="0">
                <a:latin typeface="+mj-lt"/>
              </a:rPr>
              <a:t> sang EU </a:t>
            </a:r>
            <a:r>
              <a:rPr lang="en-US" sz="2000" dirty="0" err="1">
                <a:latin typeface="+mj-lt"/>
              </a:rPr>
              <a:t>của</a:t>
            </a:r>
            <a:r>
              <a:rPr lang="en-US" sz="2000" dirty="0">
                <a:latin typeface="+mj-lt"/>
              </a:rPr>
              <a:t> </a:t>
            </a:r>
            <a:r>
              <a:rPr lang="en-US" sz="2000" dirty="0" err="1">
                <a:latin typeface="+mj-lt"/>
              </a:rPr>
              <a:t>Việt</a:t>
            </a:r>
            <a:r>
              <a:rPr lang="en-US" sz="2000" dirty="0">
                <a:latin typeface="+mj-lt"/>
              </a:rPr>
              <a:t> Nam </a:t>
            </a:r>
            <a:r>
              <a:rPr lang="en-US" sz="2000" dirty="0" err="1">
                <a:latin typeface="+mj-lt"/>
              </a:rPr>
              <a:t>chỉ</a:t>
            </a:r>
            <a:r>
              <a:rPr lang="en-US" sz="2000" dirty="0">
                <a:latin typeface="+mj-lt"/>
              </a:rPr>
              <a:t> </a:t>
            </a:r>
            <a:r>
              <a:rPr lang="en-US" sz="2000" dirty="0" err="1">
                <a:latin typeface="+mj-lt"/>
              </a:rPr>
              <a:t>đạt</a:t>
            </a:r>
            <a:r>
              <a:rPr lang="en-US" sz="2000" dirty="0">
                <a:latin typeface="+mj-lt"/>
              </a:rPr>
              <a:t> 10,7 </a:t>
            </a:r>
            <a:r>
              <a:rPr lang="en-US" sz="2000" dirty="0" err="1">
                <a:latin typeface="+mj-lt"/>
              </a:rPr>
              <a:t>triệu</a:t>
            </a:r>
            <a:r>
              <a:rPr lang="en-US" sz="2000" dirty="0">
                <a:latin typeface="+mj-lt"/>
              </a:rPr>
              <a:t> USD. </a:t>
            </a:r>
            <a:r>
              <a:rPr lang="en-US" sz="2000" dirty="0" err="1">
                <a:latin typeface="+mj-lt"/>
              </a:rPr>
              <a:t>Một</a:t>
            </a:r>
            <a:r>
              <a:rPr lang="en-US" sz="2000" dirty="0">
                <a:latin typeface="+mj-lt"/>
              </a:rPr>
              <a:t> </a:t>
            </a:r>
            <a:r>
              <a:rPr lang="en-US" sz="2000" dirty="0" err="1">
                <a:latin typeface="+mj-lt"/>
              </a:rPr>
              <a:t>trong</a:t>
            </a:r>
            <a:r>
              <a:rPr lang="en-US" sz="2000" dirty="0">
                <a:latin typeface="+mj-lt"/>
              </a:rPr>
              <a:t> </a:t>
            </a:r>
            <a:r>
              <a:rPr lang="en-US" sz="2000" dirty="0" err="1">
                <a:latin typeface="+mj-lt"/>
              </a:rPr>
              <a:t>những</a:t>
            </a:r>
            <a:r>
              <a:rPr lang="en-US" sz="2000" dirty="0">
                <a:latin typeface="+mj-lt"/>
              </a:rPr>
              <a:t> </a:t>
            </a:r>
            <a:r>
              <a:rPr lang="en-US" sz="2000" dirty="0" err="1">
                <a:latin typeface="+mj-lt"/>
              </a:rPr>
              <a:t>nguyên</a:t>
            </a:r>
            <a:r>
              <a:rPr lang="en-US" sz="2000" dirty="0">
                <a:latin typeface="+mj-lt"/>
              </a:rPr>
              <a:t> </a:t>
            </a:r>
            <a:r>
              <a:rPr lang="en-US" sz="2000" dirty="0" err="1">
                <a:latin typeface="+mj-lt"/>
              </a:rPr>
              <a:t>nhân</a:t>
            </a:r>
            <a:r>
              <a:rPr lang="en-US" sz="2000" dirty="0">
                <a:latin typeface="+mj-lt"/>
              </a:rPr>
              <a:t> </a:t>
            </a:r>
            <a:r>
              <a:rPr lang="en-US" sz="2000" dirty="0" err="1">
                <a:latin typeface="+mj-lt"/>
              </a:rPr>
              <a:t>là</a:t>
            </a:r>
            <a:r>
              <a:rPr lang="en-US" sz="2000" dirty="0">
                <a:latin typeface="+mj-lt"/>
              </a:rPr>
              <a:t> do </a:t>
            </a:r>
            <a:r>
              <a:rPr lang="en-US" sz="2000" dirty="0" err="1">
                <a:latin typeface="+mj-lt"/>
              </a:rPr>
              <a:t>thuế</a:t>
            </a:r>
            <a:r>
              <a:rPr lang="en-US" sz="2000" dirty="0">
                <a:latin typeface="+mj-lt"/>
              </a:rPr>
              <a:t> </a:t>
            </a:r>
            <a:r>
              <a:rPr lang="en-US" sz="2000" dirty="0" err="1">
                <a:latin typeface="+mj-lt"/>
              </a:rPr>
              <a:t>suất</a:t>
            </a:r>
            <a:r>
              <a:rPr lang="en-US" sz="2000" dirty="0">
                <a:latin typeface="+mj-lt"/>
              </a:rPr>
              <a:t> </a:t>
            </a:r>
            <a:r>
              <a:rPr lang="en-US" sz="2000" dirty="0" err="1">
                <a:latin typeface="+mj-lt"/>
              </a:rPr>
              <a:t>mà</a:t>
            </a:r>
            <a:r>
              <a:rPr lang="en-US" sz="2000" dirty="0">
                <a:latin typeface="+mj-lt"/>
              </a:rPr>
              <a:t> EU </a:t>
            </a:r>
            <a:r>
              <a:rPr lang="en-US" sz="2000" dirty="0" err="1">
                <a:latin typeface="+mj-lt"/>
              </a:rPr>
              <a:t>đang</a:t>
            </a:r>
            <a:r>
              <a:rPr lang="en-US" sz="2000" dirty="0">
                <a:latin typeface="+mj-lt"/>
              </a:rPr>
              <a:t> </a:t>
            </a:r>
            <a:r>
              <a:rPr lang="en-US" sz="2000" dirty="0" err="1">
                <a:latin typeface="+mj-lt"/>
              </a:rPr>
              <a:t>áp</a:t>
            </a:r>
            <a:r>
              <a:rPr lang="en-US" sz="2000" dirty="0">
                <a:latin typeface="+mj-lt"/>
              </a:rPr>
              <a:t> </a:t>
            </a:r>
            <a:r>
              <a:rPr lang="en-US" sz="2000" dirty="0" err="1">
                <a:latin typeface="+mj-lt"/>
              </a:rPr>
              <a:t>lên</a:t>
            </a:r>
            <a:r>
              <a:rPr lang="en-US" sz="2000" dirty="0">
                <a:latin typeface="+mj-lt"/>
              </a:rPr>
              <a:t> </a:t>
            </a:r>
            <a:r>
              <a:rPr lang="en-US" sz="2000" dirty="0" err="1">
                <a:latin typeface="+mj-lt"/>
              </a:rPr>
              <a:t>gạo</a:t>
            </a:r>
            <a:r>
              <a:rPr lang="en-US" sz="2000" dirty="0">
                <a:latin typeface="+mj-lt"/>
              </a:rPr>
              <a:t> </a:t>
            </a:r>
            <a:r>
              <a:rPr lang="en-US" sz="2000" dirty="0" err="1">
                <a:latin typeface="+mj-lt"/>
              </a:rPr>
              <a:t>nhập</a:t>
            </a:r>
            <a:r>
              <a:rPr lang="en-US" sz="2000" dirty="0">
                <a:latin typeface="+mj-lt"/>
              </a:rPr>
              <a:t> </a:t>
            </a:r>
            <a:r>
              <a:rPr lang="en-US" sz="2000" dirty="0" err="1">
                <a:latin typeface="+mj-lt"/>
              </a:rPr>
              <a:t>khẩu</a:t>
            </a:r>
            <a:r>
              <a:rPr lang="en-US" sz="2000" dirty="0">
                <a:latin typeface="+mj-lt"/>
              </a:rPr>
              <a:t> </a:t>
            </a:r>
            <a:r>
              <a:rPr lang="en-US" sz="2000" dirty="0" err="1">
                <a:latin typeface="+mj-lt"/>
              </a:rPr>
              <a:t>từ</a:t>
            </a:r>
            <a:r>
              <a:rPr lang="en-US" sz="2000" dirty="0">
                <a:latin typeface="+mj-lt"/>
              </a:rPr>
              <a:t> </a:t>
            </a:r>
            <a:r>
              <a:rPr lang="en-US" sz="2000" dirty="0" err="1">
                <a:latin typeface="+mj-lt"/>
              </a:rPr>
              <a:t>Việt</a:t>
            </a:r>
            <a:r>
              <a:rPr lang="en-US" sz="2000" dirty="0">
                <a:latin typeface="+mj-lt"/>
              </a:rPr>
              <a:t> Nam </a:t>
            </a:r>
            <a:r>
              <a:rPr lang="en-US" sz="2000" dirty="0" err="1">
                <a:latin typeface="+mj-lt"/>
              </a:rPr>
              <a:t>khá</a:t>
            </a:r>
            <a:r>
              <a:rPr lang="en-US" sz="2000" dirty="0">
                <a:latin typeface="+mj-lt"/>
              </a:rPr>
              <a:t> </a:t>
            </a:r>
            <a:r>
              <a:rPr lang="en-US" sz="2000" dirty="0" err="1">
                <a:latin typeface="+mj-lt"/>
              </a:rPr>
              <a:t>cao</a:t>
            </a:r>
            <a:r>
              <a:rPr lang="vi-VN" sz="2000" dirty="0">
                <a:latin typeface="+mj-lt"/>
                <a:cs typeface="Arial" pitchFamily="34" charset="0"/>
              </a:rPr>
              <a:t>.</a:t>
            </a:r>
            <a:r>
              <a:rPr lang="en-US" sz="2000" dirty="0" err="1">
                <a:latin typeface="+mj-lt"/>
                <a:cs typeface="Arial" pitchFamily="34" charset="0"/>
              </a:rPr>
              <a:t>Cụ</a:t>
            </a:r>
            <a:r>
              <a:rPr lang="en-US" sz="2000" dirty="0">
                <a:latin typeface="+mj-lt"/>
                <a:cs typeface="Arial" pitchFamily="34" charset="0"/>
              </a:rPr>
              <a:t> </a:t>
            </a:r>
            <a:r>
              <a:rPr lang="en-US" sz="2000" dirty="0" err="1">
                <a:latin typeface="+mj-lt"/>
                <a:cs typeface="Arial" pitchFamily="34" charset="0"/>
              </a:rPr>
              <a:t>thê</a:t>
            </a:r>
            <a:r>
              <a:rPr lang="en-US" sz="2000" dirty="0">
                <a:latin typeface="+mj-lt"/>
                <a:cs typeface="Arial" pitchFamily="34" charset="0"/>
              </a:rPr>
              <a:t>: 175 EUR/</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xay</a:t>
            </a:r>
            <a:r>
              <a:rPr lang="en-US" sz="2000" dirty="0">
                <a:latin typeface="+mj-lt"/>
                <a:cs typeface="Arial" pitchFamily="34" charset="0"/>
              </a:rPr>
              <a:t> </a:t>
            </a:r>
            <a:r>
              <a:rPr lang="en-US" sz="2000" dirty="0" err="1">
                <a:latin typeface="+mj-lt"/>
                <a:cs typeface="Arial" pitchFamily="34" charset="0"/>
              </a:rPr>
              <a:t>xát</a:t>
            </a:r>
            <a:r>
              <a:rPr lang="en-US" sz="2000" dirty="0">
                <a:latin typeface="+mj-lt"/>
                <a:cs typeface="Arial" pitchFamily="34" charset="0"/>
              </a:rPr>
              <a:t>, 65 EUR/</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gạo</a:t>
            </a:r>
            <a:r>
              <a:rPr lang="en-US" sz="2000" dirty="0">
                <a:latin typeface="+mj-lt"/>
                <a:cs typeface="Arial" pitchFamily="34" charset="0"/>
              </a:rPr>
              <a:t> </a:t>
            </a:r>
            <a:r>
              <a:rPr lang="en-US" sz="2000" dirty="0" err="1">
                <a:latin typeface="+mj-lt"/>
                <a:cs typeface="Arial" pitchFamily="34" charset="0"/>
              </a:rPr>
              <a:t>tấm</a:t>
            </a:r>
            <a:r>
              <a:rPr lang="en-US" sz="2000" dirty="0">
                <a:latin typeface="+mj-lt"/>
                <a:cs typeface="Arial" pitchFamily="34" charset="0"/>
              </a:rPr>
              <a:t>, 211 EUR/</a:t>
            </a:r>
            <a:r>
              <a:rPr lang="en-US" sz="2000" dirty="0" err="1">
                <a:latin typeface="+mj-lt"/>
                <a:cs typeface="Arial" pitchFamily="34" charset="0"/>
              </a:rPr>
              <a:t>tấn</a:t>
            </a:r>
            <a:r>
              <a:rPr lang="en-US" sz="2000" dirty="0">
                <a:latin typeface="+mj-lt"/>
                <a:cs typeface="Arial" pitchFamily="34" charset="0"/>
              </a:rPr>
              <a:t> </a:t>
            </a:r>
            <a:r>
              <a:rPr lang="en-US" sz="2000" dirty="0" err="1">
                <a:latin typeface="+mj-lt"/>
                <a:cs typeface="Arial" pitchFamily="34" charset="0"/>
              </a:rPr>
              <a:t>với</a:t>
            </a:r>
            <a:r>
              <a:rPr lang="en-US" sz="2000" dirty="0">
                <a:latin typeface="+mj-lt"/>
                <a:cs typeface="Arial" pitchFamily="34" charset="0"/>
              </a:rPr>
              <a:t> </a:t>
            </a:r>
            <a:r>
              <a:rPr lang="en-US" sz="2000" dirty="0" err="1">
                <a:latin typeface="+mj-lt"/>
                <a:cs typeface="Arial" pitchFamily="34" charset="0"/>
              </a:rPr>
              <a:t>thóc</a:t>
            </a:r>
            <a:r>
              <a:rPr lang="en-US" sz="2000" dirty="0">
                <a:latin typeface="+mj-lt"/>
                <a:cs typeface="Arial" pitchFamily="34" charset="0"/>
              </a:rPr>
              <a:t>, </a:t>
            </a:r>
            <a:r>
              <a:rPr lang="en-US" sz="2000" dirty="0" err="1">
                <a:latin typeface="+mj-lt"/>
                <a:cs typeface="Arial" pitchFamily="34" charset="0"/>
              </a:rPr>
              <a:t>trong</a:t>
            </a:r>
            <a:r>
              <a:rPr lang="en-US" sz="2000" dirty="0">
                <a:latin typeface="+mj-lt"/>
                <a:cs typeface="Arial" pitchFamily="34" charset="0"/>
              </a:rPr>
              <a:t> </a:t>
            </a:r>
            <a:r>
              <a:rPr lang="en-US" sz="2000" dirty="0" err="1">
                <a:latin typeface="+mj-lt"/>
                <a:cs typeface="Arial" pitchFamily="34" charset="0"/>
              </a:rPr>
              <a:t>khi</a:t>
            </a:r>
            <a:r>
              <a:rPr lang="en-US" sz="2000" dirty="0">
                <a:latin typeface="+mj-lt"/>
                <a:cs typeface="Arial" pitchFamily="34" charset="0"/>
              </a:rPr>
              <a:t> </a:t>
            </a:r>
            <a:r>
              <a:rPr lang="en-US" sz="2000" dirty="0" err="1">
                <a:latin typeface="+mj-lt"/>
                <a:cs typeface="Arial" pitchFamily="34" charset="0"/>
              </a:rPr>
              <a:t>Thái</a:t>
            </a:r>
            <a:r>
              <a:rPr lang="en-US" sz="2000" dirty="0">
                <a:latin typeface="+mj-lt"/>
                <a:cs typeface="Arial" pitchFamily="34" charset="0"/>
              </a:rPr>
              <a:t> </a:t>
            </a:r>
            <a:r>
              <a:rPr lang="en-US" sz="2000" dirty="0" err="1">
                <a:latin typeface="+mj-lt"/>
                <a:cs typeface="Arial" pitchFamily="34" charset="0"/>
              </a:rPr>
              <a:t>Lan</a:t>
            </a:r>
            <a:r>
              <a:rPr lang="en-US" sz="2000" dirty="0">
                <a:latin typeface="+mj-lt"/>
                <a:cs typeface="Arial" pitchFamily="34" charset="0"/>
              </a:rPr>
              <a:t>, </a:t>
            </a:r>
            <a:r>
              <a:rPr lang="en-US" sz="2000" dirty="0" err="1">
                <a:latin typeface="+mj-lt"/>
                <a:cs typeface="Arial" pitchFamily="34" charset="0"/>
              </a:rPr>
              <a:t>Mỹ</a:t>
            </a:r>
            <a:r>
              <a:rPr lang="en-US" sz="2000" dirty="0">
                <a:latin typeface="+mj-lt"/>
                <a:cs typeface="Arial" pitchFamily="34" charset="0"/>
              </a:rPr>
              <a:t>, </a:t>
            </a:r>
            <a:r>
              <a:rPr lang="en-US" sz="2000" dirty="0" err="1">
                <a:latin typeface="+mj-lt"/>
                <a:cs typeface="Arial" pitchFamily="34" charset="0"/>
              </a:rPr>
              <a:t>Úc</a:t>
            </a:r>
            <a:r>
              <a:rPr lang="en-US" sz="2000" dirty="0">
                <a:latin typeface="+mj-lt"/>
                <a:cs typeface="Arial" pitchFamily="34" charset="0"/>
              </a:rPr>
              <a:t> </a:t>
            </a:r>
            <a:r>
              <a:rPr lang="en-US" sz="2000" dirty="0" err="1">
                <a:latin typeface="+mj-lt"/>
                <a:cs typeface="Arial" pitchFamily="34" charset="0"/>
              </a:rPr>
              <a:t>được</a:t>
            </a:r>
            <a:r>
              <a:rPr lang="en-US" sz="2000" dirty="0">
                <a:latin typeface="+mj-lt"/>
                <a:cs typeface="Arial" pitchFamily="34" charset="0"/>
              </a:rPr>
              <a:t> </a:t>
            </a:r>
            <a:r>
              <a:rPr lang="en-US" sz="2000" dirty="0" err="1">
                <a:latin typeface="+mj-lt"/>
                <a:cs typeface="Arial" pitchFamily="34" charset="0"/>
              </a:rPr>
              <a:t>phân</a:t>
            </a:r>
            <a:r>
              <a:rPr lang="en-US" sz="2000" dirty="0">
                <a:latin typeface="+mj-lt"/>
                <a:cs typeface="Arial" pitchFamily="34" charset="0"/>
              </a:rPr>
              <a:t> </a:t>
            </a:r>
            <a:r>
              <a:rPr lang="en-US" sz="2000" dirty="0" err="1">
                <a:latin typeface="+mj-lt"/>
                <a:cs typeface="Arial" pitchFamily="34" charset="0"/>
              </a:rPr>
              <a:t>bổ</a:t>
            </a:r>
            <a:r>
              <a:rPr lang="en-US" sz="2000" dirty="0">
                <a:latin typeface="+mj-lt"/>
                <a:cs typeface="Arial" pitchFamily="34" charset="0"/>
              </a:rPr>
              <a:t> </a:t>
            </a:r>
            <a:r>
              <a:rPr lang="en-US" sz="2000" dirty="0" err="1">
                <a:latin typeface="+mj-lt"/>
                <a:cs typeface="Arial" pitchFamily="34" charset="0"/>
              </a:rPr>
              <a:t>lượng</a:t>
            </a:r>
            <a:r>
              <a:rPr lang="en-US" sz="2000" dirty="0">
                <a:latin typeface="+mj-lt"/>
                <a:cs typeface="Arial" pitchFamily="34" charset="0"/>
              </a:rPr>
              <a:t> </a:t>
            </a:r>
            <a:r>
              <a:rPr lang="en-US" sz="2000" dirty="0" err="1">
                <a:latin typeface="+mj-lt"/>
                <a:cs typeface="Arial" pitchFamily="34" charset="0"/>
              </a:rPr>
              <a:t>hạn</a:t>
            </a:r>
            <a:r>
              <a:rPr lang="en-US" sz="2000" dirty="0">
                <a:latin typeface="+mj-lt"/>
                <a:cs typeface="Arial" pitchFamily="34" charset="0"/>
              </a:rPr>
              <a:t> </a:t>
            </a:r>
            <a:r>
              <a:rPr lang="en-US" sz="2000" dirty="0" err="1">
                <a:latin typeface="+mj-lt"/>
                <a:cs typeface="Arial" pitchFamily="34" charset="0"/>
              </a:rPr>
              <a:t>ngạch</a:t>
            </a:r>
            <a:r>
              <a:rPr lang="en-US" sz="2000" dirty="0">
                <a:latin typeface="+mj-lt"/>
                <a:cs typeface="Arial" pitchFamily="34" charset="0"/>
              </a:rPr>
              <a:t> </a:t>
            </a:r>
            <a:r>
              <a:rPr lang="en-US" sz="2000" dirty="0" err="1">
                <a:latin typeface="+mj-lt"/>
                <a:cs typeface="Arial" pitchFamily="34" charset="0"/>
              </a:rPr>
              <a:t>lớn</a:t>
            </a:r>
            <a:r>
              <a:rPr lang="en-US" sz="2000" dirty="0">
                <a:latin typeface="+mj-lt"/>
                <a:cs typeface="Arial" pitchFamily="34" charset="0"/>
              </a:rPr>
              <a:t> </a:t>
            </a:r>
            <a:r>
              <a:rPr lang="en-US" sz="2000" dirty="0" err="1">
                <a:latin typeface="+mj-lt"/>
                <a:cs typeface="Arial" pitchFamily="34" charset="0"/>
              </a:rPr>
              <a:t>hơn</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en-US" sz="2000" dirty="0" err="1">
                <a:latin typeface="+mj-lt"/>
                <a:cs typeface="Arial" pitchFamily="34" charset="0"/>
              </a:rPr>
              <a:t>thuế</a:t>
            </a:r>
            <a:r>
              <a:rPr lang="en-US" sz="2000" dirty="0">
                <a:latin typeface="+mj-lt"/>
                <a:cs typeface="Arial" pitchFamily="34" charset="0"/>
              </a:rPr>
              <a:t> </a:t>
            </a:r>
            <a:r>
              <a:rPr lang="en-US" sz="2000" dirty="0" err="1">
                <a:latin typeface="+mj-lt"/>
                <a:cs typeface="Arial" pitchFamily="34" charset="0"/>
              </a:rPr>
              <a:t>thấp</a:t>
            </a:r>
            <a:r>
              <a:rPr lang="en-US" sz="2000" dirty="0">
                <a:latin typeface="+mj-lt"/>
                <a:cs typeface="Arial" pitchFamily="34" charset="0"/>
              </a:rPr>
              <a:t> </a:t>
            </a:r>
            <a:r>
              <a:rPr lang="en-US" sz="2000" dirty="0" err="1">
                <a:latin typeface="+mj-lt"/>
                <a:cs typeface="Arial" pitchFamily="34" charset="0"/>
              </a:rPr>
              <a:t>hơn</a:t>
            </a:r>
            <a:r>
              <a:rPr lang="en-US" sz="2000" dirty="0">
                <a:latin typeface="+mj-lt"/>
                <a:cs typeface="Arial" pitchFamily="34" charset="0"/>
              </a:rPr>
              <a:t>; </a:t>
            </a:r>
            <a:r>
              <a:rPr lang="en-US" sz="2000" dirty="0" err="1">
                <a:latin typeface="+mj-lt"/>
                <a:cs typeface="Arial" pitchFamily="34" charset="0"/>
              </a:rPr>
              <a:t>Campuchia</a:t>
            </a:r>
            <a:r>
              <a:rPr lang="en-US" sz="2000" dirty="0">
                <a:latin typeface="+mj-lt"/>
                <a:cs typeface="Arial" pitchFamily="34" charset="0"/>
              </a:rPr>
              <a:t>, Myanmar </a:t>
            </a:r>
            <a:r>
              <a:rPr lang="en-US" sz="2000" dirty="0" err="1">
                <a:latin typeface="+mj-lt"/>
                <a:cs typeface="Arial" pitchFamily="34" charset="0"/>
              </a:rPr>
              <a:t>được</a:t>
            </a:r>
            <a:r>
              <a:rPr lang="en-US" sz="2000" dirty="0">
                <a:latin typeface="+mj-lt"/>
                <a:cs typeface="Arial" pitchFamily="34" charset="0"/>
              </a:rPr>
              <a:t> </a:t>
            </a:r>
            <a:r>
              <a:rPr lang="en-US" sz="2000" dirty="0" err="1">
                <a:latin typeface="+mj-lt"/>
                <a:cs typeface="Arial" pitchFamily="34" charset="0"/>
              </a:rPr>
              <a:t>miễn</a:t>
            </a:r>
            <a:r>
              <a:rPr lang="en-US" sz="2000" dirty="0">
                <a:latin typeface="+mj-lt"/>
                <a:cs typeface="Arial" pitchFamily="34" charset="0"/>
              </a:rPr>
              <a:t> </a:t>
            </a:r>
            <a:r>
              <a:rPr lang="en-US" sz="2000" dirty="0" err="1">
                <a:latin typeface="+mj-lt"/>
                <a:cs typeface="Arial" pitchFamily="34" charset="0"/>
              </a:rPr>
              <a:t>thuế</a:t>
            </a:r>
            <a:r>
              <a:rPr lang="en-US" sz="2000" dirty="0">
                <a:latin typeface="+mj-lt"/>
                <a:cs typeface="Arial" pitchFamily="34" charset="0"/>
              </a:rPr>
              <a:t> </a:t>
            </a:r>
            <a:r>
              <a:rPr lang="en-US" sz="2000" dirty="0" err="1">
                <a:latin typeface="+mj-lt"/>
                <a:cs typeface="Arial" pitchFamily="34" charset="0"/>
              </a:rPr>
              <a:t>và</a:t>
            </a:r>
            <a:r>
              <a:rPr lang="en-US" sz="2000" dirty="0">
                <a:latin typeface="+mj-lt"/>
                <a:cs typeface="Arial" pitchFamily="34" charset="0"/>
              </a:rPr>
              <a:t> </a:t>
            </a:r>
            <a:r>
              <a:rPr lang="en-US" sz="2000" dirty="0" err="1">
                <a:latin typeface="+mj-lt"/>
                <a:cs typeface="Arial" pitchFamily="34" charset="0"/>
              </a:rPr>
              <a:t>không</a:t>
            </a:r>
            <a:r>
              <a:rPr lang="en-US" sz="2000" dirty="0">
                <a:latin typeface="+mj-lt"/>
                <a:cs typeface="Arial" pitchFamily="34" charset="0"/>
              </a:rPr>
              <a:t> </a:t>
            </a:r>
            <a:r>
              <a:rPr lang="en-US" sz="2000" dirty="0" err="1">
                <a:latin typeface="+mj-lt"/>
                <a:cs typeface="Arial" pitchFamily="34" charset="0"/>
              </a:rPr>
              <a:t>giới</a:t>
            </a:r>
            <a:r>
              <a:rPr lang="en-US" sz="2000" dirty="0">
                <a:latin typeface="+mj-lt"/>
                <a:cs typeface="Arial" pitchFamily="34" charset="0"/>
              </a:rPr>
              <a:t> </a:t>
            </a:r>
            <a:r>
              <a:rPr lang="en-US" sz="2000" dirty="0" err="1">
                <a:latin typeface="+mj-lt"/>
                <a:cs typeface="Arial" pitchFamily="34" charset="0"/>
              </a:rPr>
              <a:t>hạn</a:t>
            </a:r>
            <a:r>
              <a:rPr lang="en-US" sz="2000" dirty="0">
                <a:latin typeface="+mj-lt"/>
                <a:cs typeface="Arial" pitchFamily="34" charset="0"/>
              </a:rPr>
              <a:t> </a:t>
            </a:r>
            <a:r>
              <a:rPr lang="en-US" sz="2000" dirty="0" err="1">
                <a:latin typeface="+mj-lt"/>
                <a:cs typeface="Arial" pitchFamily="34" charset="0"/>
              </a:rPr>
              <a:t>hạn</a:t>
            </a:r>
            <a:r>
              <a:rPr lang="en-US" sz="2000" dirty="0">
                <a:latin typeface="+mj-lt"/>
                <a:cs typeface="Arial" pitchFamily="34" charset="0"/>
              </a:rPr>
              <a:t> </a:t>
            </a:r>
            <a:r>
              <a:rPr lang="en-US" sz="2000" dirty="0" err="1">
                <a:latin typeface="+mj-lt"/>
                <a:cs typeface="Arial" pitchFamily="34" charset="0"/>
              </a:rPr>
              <a:t>ngạch</a:t>
            </a:r>
            <a:r>
              <a:rPr lang="en-US" sz="2000" dirty="0">
                <a:latin typeface="+mj-lt"/>
                <a:cs typeface="Arial" pitchFamily="34" charset="0"/>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32</a:t>
            </a:fld>
            <a:endParaRPr lang="en-US" dirty="0"/>
          </a:p>
        </p:txBody>
      </p:sp>
      <p:sp>
        <p:nvSpPr>
          <p:cNvPr id="8" name="Title 1"/>
          <p:cNvSpPr txBox="1">
            <a:spLocks/>
          </p:cNvSpPr>
          <p:nvPr/>
        </p:nvSpPr>
        <p:spPr>
          <a:xfrm>
            <a:off x="1066800" y="76200"/>
            <a:ext cx="7498080" cy="914400"/>
          </a:xfrm>
          <a:prstGeom prst="rect">
            <a:avLst/>
          </a:prstGeom>
        </p:spPr>
        <p:txBody>
          <a:bodyPr anchor="ctr">
            <a:normAutofit/>
          </a:bodyPr>
          <a:lstStyle/>
          <a:p>
            <a:pPr lvl="0">
              <a:spcBef>
                <a:spcPct val="0"/>
              </a:spcBef>
            </a:pPr>
            <a:r>
              <a:rPr lang="en-US" sz="2400" b="1" dirty="0">
                <a:solidFill>
                  <a:schemeClr val="tx2">
                    <a:satMod val="130000"/>
                  </a:schemeClr>
                </a:solidFill>
                <a:latin typeface="+mj-lt"/>
                <a:ea typeface="+mj-ea"/>
                <a:cs typeface="+mj-cs"/>
              </a:rPr>
              <a:t>2.3.2.1 </a:t>
            </a:r>
            <a:r>
              <a:rPr lang="en-US" sz="2400" b="1" dirty="0" err="1">
                <a:solidFill>
                  <a:schemeClr val="tx2">
                    <a:satMod val="130000"/>
                  </a:schemeClr>
                </a:solidFill>
                <a:latin typeface="+mj-lt"/>
                <a:ea typeface="+mj-ea"/>
                <a:cs typeface="+mj-cs"/>
              </a:rPr>
              <a:t>Gạo</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và</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các</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sản</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phẩm</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từ</a:t>
            </a:r>
            <a:r>
              <a:rPr lang="en-US" sz="2400" b="1" dirty="0">
                <a:solidFill>
                  <a:schemeClr val="tx2">
                    <a:satMod val="130000"/>
                  </a:schemeClr>
                </a:solidFill>
                <a:latin typeface="+mj-lt"/>
                <a:ea typeface="+mj-ea"/>
                <a:cs typeface="+mj-cs"/>
              </a:rPr>
              <a:t> </a:t>
            </a:r>
            <a:r>
              <a:rPr lang="en-US" sz="2400" b="1" dirty="0" err="1">
                <a:solidFill>
                  <a:schemeClr val="tx2">
                    <a:satMod val="130000"/>
                  </a:schemeClr>
                </a:solidFill>
                <a:latin typeface="+mj-lt"/>
                <a:ea typeface="+mj-ea"/>
                <a:cs typeface="+mj-cs"/>
              </a:rPr>
              <a:t>gạo</a:t>
            </a:r>
            <a:r>
              <a:rPr lang="en-US" sz="2400" b="1" dirty="0">
                <a:solidFill>
                  <a:schemeClr val="tx2">
                    <a:satMod val="130000"/>
                  </a:schemeClr>
                </a:solidFill>
                <a:latin typeface="+mj-lt"/>
                <a:ea typeface="+mj-ea"/>
                <a:cs typeface="+mj-cs"/>
              </a:rPr>
              <a:t> (2/2)</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9" name="Rectangle 8"/>
          <p:cNvSpPr/>
          <p:nvPr/>
        </p:nvSpPr>
        <p:spPr>
          <a:xfrm>
            <a:off x="1447800" y="3925431"/>
            <a:ext cx="7391400" cy="2246769"/>
          </a:xfrm>
          <a:prstGeom prst="rect">
            <a:avLst/>
          </a:prstGeom>
          <a:ln>
            <a:solidFill>
              <a:schemeClr val="accent3"/>
            </a:solidFill>
            <a:prstDash val="dash"/>
          </a:ln>
        </p:spPr>
        <p:txBody>
          <a:bodyPr wrap="square">
            <a:spAutoFit/>
          </a:bodyPr>
          <a:lstStyle/>
          <a:p>
            <a:pPr algn="just"/>
            <a:r>
              <a:rPr lang="en-US" sz="2000" b="1" dirty="0" err="1"/>
              <a:t>Cơ</a:t>
            </a:r>
            <a:r>
              <a:rPr lang="en-US" sz="2000" b="1" dirty="0"/>
              <a:t> </a:t>
            </a:r>
            <a:r>
              <a:rPr lang="en-US" sz="2000" b="1" dirty="0" err="1"/>
              <a:t>hội</a:t>
            </a:r>
            <a:r>
              <a:rPr lang="en-US" sz="2000" b="1" dirty="0"/>
              <a:t>: </a:t>
            </a:r>
            <a:r>
              <a:rPr lang="en-US" sz="2000" dirty="0" err="1"/>
              <a:t>xuất</a:t>
            </a:r>
            <a:r>
              <a:rPr lang="en-US" sz="2000" dirty="0"/>
              <a:t> </a:t>
            </a:r>
            <a:r>
              <a:rPr lang="en-US" sz="2000" dirty="0" err="1"/>
              <a:t>khẩu</a:t>
            </a:r>
            <a:r>
              <a:rPr lang="en-US" sz="2000" dirty="0"/>
              <a:t> </a:t>
            </a:r>
            <a:r>
              <a:rPr lang="en-US" sz="2000" dirty="0" err="1"/>
              <a:t>cho</a:t>
            </a:r>
            <a:r>
              <a:rPr lang="en-US" sz="2000" dirty="0"/>
              <a:t> </a:t>
            </a:r>
            <a:r>
              <a:rPr lang="en-US" sz="2000" dirty="0" err="1"/>
              <a:t>gạo</a:t>
            </a:r>
            <a:r>
              <a:rPr lang="en-US" sz="2000" dirty="0"/>
              <a:t> </a:t>
            </a:r>
            <a:r>
              <a:rPr lang="en-US" sz="2000" dirty="0" err="1"/>
              <a:t>Việt</a:t>
            </a:r>
            <a:r>
              <a:rPr lang="en-US" sz="2000" dirty="0"/>
              <a:t> Nam </a:t>
            </a:r>
            <a:r>
              <a:rPr lang="en-US" sz="2000" dirty="0" err="1"/>
              <a:t>là</a:t>
            </a:r>
            <a:r>
              <a:rPr lang="en-US" sz="2000" dirty="0"/>
              <a:t> </a:t>
            </a:r>
            <a:r>
              <a:rPr lang="en-US" sz="2000" dirty="0" err="1"/>
              <a:t>khá</a:t>
            </a:r>
            <a:r>
              <a:rPr lang="en-US" sz="2000" dirty="0"/>
              <a:t> </a:t>
            </a:r>
            <a:r>
              <a:rPr lang="en-US" sz="2000" dirty="0" err="1"/>
              <a:t>rõ</a:t>
            </a:r>
            <a:r>
              <a:rPr lang="en-US" sz="2000" dirty="0"/>
              <a:t> </a:t>
            </a:r>
            <a:r>
              <a:rPr lang="en-US" sz="2000" dirty="0" err="1"/>
              <a:t>khi</a:t>
            </a:r>
            <a:r>
              <a:rPr lang="en-US" sz="2000" dirty="0"/>
              <a:t> EU </a:t>
            </a:r>
            <a:r>
              <a:rPr lang="en-US" sz="2000" dirty="0" err="1"/>
              <a:t>sẽ</a:t>
            </a:r>
            <a:r>
              <a:rPr lang="en-US" sz="2000" dirty="0"/>
              <a:t> </a:t>
            </a:r>
            <a:r>
              <a:rPr lang="en-US" sz="2000" dirty="0" err="1"/>
              <a:t>dành</a:t>
            </a:r>
            <a:r>
              <a:rPr lang="en-US" sz="2000" dirty="0"/>
              <a:t> </a:t>
            </a:r>
            <a:r>
              <a:rPr lang="en-US" sz="2000" dirty="0" err="1"/>
              <a:t>cho</a:t>
            </a:r>
            <a:r>
              <a:rPr lang="en-US" sz="2000" dirty="0"/>
              <a:t> </a:t>
            </a:r>
            <a:r>
              <a:rPr lang="en-US" sz="2000" dirty="0" err="1"/>
              <a:t>Việt</a:t>
            </a:r>
            <a:r>
              <a:rPr lang="en-US" sz="2000" dirty="0"/>
              <a:t> Nam </a:t>
            </a:r>
            <a:r>
              <a:rPr lang="en-US" sz="2000" dirty="0" err="1"/>
              <a:t>hạn</a:t>
            </a:r>
            <a:r>
              <a:rPr lang="en-US" sz="2000" dirty="0"/>
              <a:t> </a:t>
            </a:r>
            <a:r>
              <a:rPr lang="en-US" sz="2000" dirty="0" err="1"/>
              <a:t>ngạch</a:t>
            </a:r>
            <a:r>
              <a:rPr lang="en-US" sz="2000" dirty="0"/>
              <a:t> 80 </a:t>
            </a:r>
            <a:r>
              <a:rPr lang="en-US" sz="2000" dirty="0" err="1"/>
              <a:t>nghìn</a:t>
            </a:r>
            <a:r>
              <a:rPr lang="en-US" sz="2000" dirty="0"/>
              <a:t> </a:t>
            </a:r>
            <a:r>
              <a:rPr lang="en-US" sz="2000" dirty="0" err="1"/>
              <a:t>tấn</a:t>
            </a:r>
            <a:r>
              <a:rPr lang="en-US" sz="2000" dirty="0"/>
              <a:t> </a:t>
            </a:r>
            <a:r>
              <a:rPr lang="en-US" sz="2000" dirty="0" err="1"/>
              <a:t>gạo</a:t>
            </a:r>
            <a:r>
              <a:rPr lang="en-US" sz="2000" dirty="0"/>
              <a:t> (</a:t>
            </a:r>
            <a:r>
              <a:rPr lang="en-US" sz="2000" dirty="0" err="1"/>
              <a:t>thuế</a:t>
            </a:r>
            <a:r>
              <a:rPr lang="en-US" sz="2000" dirty="0"/>
              <a:t> 0%) </a:t>
            </a:r>
            <a:r>
              <a:rPr lang="en-US" sz="2000" dirty="0" err="1"/>
              <a:t>đối</a:t>
            </a:r>
            <a:r>
              <a:rPr lang="en-US" sz="2000" dirty="0"/>
              <a:t> </a:t>
            </a:r>
            <a:r>
              <a:rPr lang="en-US" sz="2000" dirty="0" err="1"/>
              <a:t>với</a:t>
            </a:r>
            <a:r>
              <a:rPr lang="en-US" sz="2000" dirty="0"/>
              <a:t> </a:t>
            </a:r>
            <a:r>
              <a:rPr lang="en-US" sz="2000" dirty="0" err="1"/>
              <a:t>gạo</a:t>
            </a:r>
            <a:r>
              <a:rPr lang="en-US" sz="2000" dirty="0"/>
              <a:t> </a:t>
            </a:r>
            <a:r>
              <a:rPr lang="en-US" sz="2000" dirty="0" err="1"/>
              <a:t>xay</a:t>
            </a:r>
            <a:r>
              <a:rPr lang="en-US" sz="2000" dirty="0"/>
              <a:t> </a:t>
            </a:r>
            <a:r>
              <a:rPr lang="en-US" sz="2000" dirty="0" err="1"/>
              <a:t>xát</a:t>
            </a:r>
            <a:r>
              <a:rPr lang="en-US" sz="2000" dirty="0"/>
              <a:t> </a:t>
            </a:r>
            <a:r>
              <a:rPr lang="en-US" sz="2000" dirty="0" err="1"/>
              <a:t>và</a:t>
            </a:r>
            <a:r>
              <a:rPr lang="en-US" sz="2000" dirty="0"/>
              <a:t> </a:t>
            </a:r>
            <a:r>
              <a:rPr lang="en-US" sz="2000" dirty="0" err="1"/>
              <a:t>gạo</a:t>
            </a:r>
            <a:r>
              <a:rPr lang="en-US" sz="2000" dirty="0"/>
              <a:t> </a:t>
            </a:r>
            <a:r>
              <a:rPr lang="en-US" sz="2000" dirty="0" err="1"/>
              <a:t>thơm</a:t>
            </a:r>
            <a:r>
              <a:rPr lang="en-US" sz="2000" dirty="0"/>
              <a:t> </a:t>
            </a:r>
            <a:r>
              <a:rPr lang="en-US" sz="2000" dirty="0" err="1"/>
              <a:t>trong</a:t>
            </a:r>
            <a:r>
              <a:rPr lang="en-US" sz="2000" dirty="0"/>
              <a:t> EVFTA. </a:t>
            </a:r>
            <a:r>
              <a:rPr lang="en-US" sz="2000" dirty="0" err="1"/>
              <a:t>Mặc</a:t>
            </a:r>
            <a:r>
              <a:rPr lang="en-US" sz="2000" dirty="0"/>
              <a:t> </a:t>
            </a:r>
            <a:r>
              <a:rPr lang="en-US" sz="2000" dirty="0" err="1"/>
              <a:t>dù</a:t>
            </a:r>
            <a:r>
              <a:rPr lang="en-US" sz="2000" dirty="0"/>
              <a:t>, EU </a:t>
            </a:r>
            <a:r>
              <a:rPr lang="en-US" sz="2000" dirty="0" err="1"/>
              <a:t>chưa</a:t>
            </a:r>
            <a:r>
              <a:rPr lang="en-US" sz="2000" dirty="0"/>
              <a:t> </a:t>
            </a:r>
            <a:r>
              <a:rPr lang="en-US" sz="2000" dirty="0" err="1"/>
              <a:t>phải</a:t>
            </a:r>
            <a:r>
              <a:rPr lang="en-US" sz="2000" dirty="0"/>
              <a:t> </a:t>
            </a:r>
            <a:r>
              <a:rPr lang="en-US" sz="2000" dirty="0" err="1"/>
              <a:t>là</a:t>
            </a:r>
            <a:r>
              <a:rPr lang="en-US" sz="2000" dirty="0"/>
              <a:t> </a:t>
            </a:r>
            <a:r>
              <a:rPr lang="en-US" sz="2000" dirty="0" err="1"/>
              <a:t>thị</a:t>
            </a:r>
            <a:r>
              <a:rPr lang="en-US" sz="2000" dirty="0"/>
              <a:t> </a:t>
            </a:r>
            <a:r>
              <a:rPr lang="en-US" sz="2000" dirty="0" err="1"/>
              <a:t>trường</a:t>
            </a:r>
            <a:r>
              <a:rPr lang="en-US" sz="2000" dirty="0"/>
              <a:t> </a:t>
            </a:r>
            <a:r>
              <a:rPr lang="en-US" sz="2000" dirty="0" err="1"/>
              <a:t>truyền</a:t>
            </a:r>
            <a:r>
              <a:rPr lang="en-US" sz="2000" dirty="0"/>
              <a:t> </a:t>
            </a:r>
            <a:r>
              <a:rPr lang="en-US" sz="2000" dirty="0" err="1"/>
              <a:t>thống</a:t>
            </a:r>
            <a:r>
              <a:rPr lang="en-US" sz="2000" dirty="0"/>
              <a:t> </a:t>
            </a:r>
            <a:r>
              <a:rPr lang="en-US" sz="2000" dirty="0" err="1"/>
              <a:t>và</a:t>
            </a:r>
            <a:r>
              <a:rPr lang="en-US" sz="2000" dirty="0"/>
              <a:t> </a:t>
            </a:r>
            <a:r>
              <a:rPr lang="en-US" sz="2000" dirty="0" err="1"/>
              <a:t>trọng</a:t>
            </a:r>
            <a:r>
              <a:rPr lang="en-US" sz="2000" dirty="0"/>
              <a:t> </a:t>
            </a:r>
            <a:r>
              <a:rPr lang="en-US" sz="2000" dirty="0" err="1"/>
              <a:t>điểm</a:t>
            </a:r>
            <a:r>
              <a:rPr lang="en-US" sz="2000" dirty="0"/>
              <a:t> </a:t>
            </a:r>
            <a:r>
              <a:rPr lang="en-US" sz="2000" dirty="0" err="1"/>
              <a:t>của</a:t>
            </a:r>
            <a:r>
              <a:rPr lang="en-US" sz="2000" dirty="0"/>
              <a:t> </a:t>
            </a:r>
            <a:r>
              <a:rPr lang="en-US" sz="2000" dirty="0" err="1"/>
              <a:t>gạo</a:t>
            </a:r>
            <a:r>
              <a:rPr lang="en-US" sz="2000" dirty="0"/>
              <a:t> </a:t>
            </a:r>
            <a:r>
              <a:rPr lang="en-US" sz="2000" dirty="0" err="1"/>
              <a:t>Việt</a:t>
            </a:r>
            <a:r>
              <a:rPr lang="en-US" sz="2000" dirty="0"/>
              <a:t> Nam, </a:t>
            </a:r>
            <a:r>
              <a:rPr lang="en-US" sz="2000" dirty="0" err="1"/>
              <a:t>nhưng</a:t>
            </a:r>
            <a:r>
              <a:rPr lang="en-US" sz="2000" dirty="0"/>
              <a:t> </a:t>
            </a:r>
            <a:r>
              <a:rPr lang="en-US" sz="2000" dirty="0" err="1"/>
              <a:t>với</a:t>
            </a:r>
            <a:r>
              <a:rPr lang="en-US" sz="2000" dirty="0"/>
              <a:t> </a:t>
            </a:r>
            <a:r>
              <a:rPr lang="en-US" sz="2000" dirty="0" err="1"/>
              <a:t>mức</a:t>
            </a:r>
            <a:r>
              <a:rPr lang="en-US" sz="2000" dirty="0"/>
              <a:t> </a:t>
            </a:r>
            <a:r>
              <a:rPr lang="en-US" sz="2000" dirty="0" err="1"/>
              <a:t>tiêu</a:t>
            </a:r>
            <a:r>
              <a:rPr lang="en-US" sz="2000" dirty="0"/>
              <a:t> </a:t>
            </a:r>
            <a:r>
              <a:rPr lang="en-US" sz="2000" dirty="0" err="1"/>
              <a:t>thụ</a:t>
            </a:r>
            <a:r>
              <a:rPr lang="en-US" sz="2000" dirty="0"/>
              <a:t> </a:t>
            </a:r>
            <a:r>
              <a:rPr lang="en-US" sz="2000" dirty="0" err="1"/>
              <a:t>gạo</a:t>
            </a:r>
            <a:r>
              <a:rPr lang="en-US" sz="2000" dirty="0"/>
              <a:t> </a:t>
            </a:r>
            <a:r>
              <a:rPr lang="en-US" sz="2000" dirty="0" err="1"/>
              <a:t>và</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từ</a:t>
            </a:r>
            <a:r>
              <a:rPr lang="en-US" sz="2000" dirty="0"/>
              <a:t> </a:t>
            </a:r>
            <a:r>
              <a:rPr lang="en-US" sz="2000" dirty="0" err="1"/>
              <a:t>gạo</a:t>
            </a:r>
            <a:r>
              <a:rPr lang="en-US" sz="2000" dirty="0"/>
              <a:t> </a:t>
            </a:r>
            <a:r>
              <a:rPr lang="en-US" sz="2000" dirty="0" err="1"/>
              <a:t>của</a:t>
            </a:r>
            <a:r>
              <a:rPr lang="en-US" sz="2000" dirty="0"/>
              <a:t> </a:t>
            </a:r>
            <a:r>
              <a:rPr lang="en-US" sz="2000" dirty="0" err="1"/>
              <a:t>thị</a:t>
            </a:r>
            <a:r>
              <a:rPr lang="en-US" sz="2000" dirty="0"/>
              <a:t> </a:t>
            </a:r>
            <a:r>
              <a:rPr lang="en-US" sz="2000" dirty="0" err="1"/>
              <a:t>trường</a:t>
            </a:r>
            <a:r>
              <a:rPr lang="en-US" sz="2000" dirty="0"/>
              <a:t> </a:t>
            </a:r>
            <a:r>
              <a:rPr lang="en-US" sz="2000" dirty="0" err="1"/>
              <a:t>châu</a:t>
            </a:r>
            <a:r>
              <a:rPr lang="en-US" sz="2000" dirty="0"/>
              <a:t> </a:t>
            </a:r>
            <a:r>
              <a:rPr lang="en-US" sz="2000" dirty="0" err="1"/>
              <a:t>Âu</a:t>
            </a:r>
            <a:r>
              <a:rPr lang="en-US" sz="2000" dirty="0"/>
              <a:t> </a:t>
            </a:r>
            <a:r>
              <a:rPr lang="en-US" sz="2000" dirty="0" err="1"/>
              <a:t>đang</a:t>
            </a:r>
            <a:r>
              <a:rPr lang="en-US" sz="2000" dirty="0"/>
              <a:t> </a:t>
            </a:r>
            <a:r>
              <a:rPr lang="en-US" sz="2000" dirty="0" err="1"/>
              <a:t>tăng</a:t>
            </a:r>
            <a:r>
              <a:rPr lang="en-US" sz="2000" dirty="0"/>
              <a:t> </a:t>
            </a:r>
            <a:r>
              <a:rPr lang="en-US" sz="2000" dirty="0" err="1"/>
              <a:t>lên</a:t>
            </a:r>
            <a:r>
              <a:rPr lang="en-US" sz="2000" dirty="0"/>
              <a:t> </a:t>
            </a:r>
            <a:r>
              <a:rPr lang="en-US" sz="2000" dirty="0" err="1"/>
              <a:t>đáng</a:t>
            </a:r>
            <a:r>
              <a:rPr lang="en-US" sz="2000" dirty="0"/>
              <a:t> </a:t>
            </a:r>
            <a:r>
              <a:rPr lang="en-US" sz="2000" dirty="0" err="1"/>
              <a:t>kể</a:t>
            </a:r>
            <a:r>
              <a:rPr lang="en-US" sz="2000" dirty="0"/>
              <a:t> </a:t>
            </a:r>
            <a:r>
              <a:rPr lang="en-US" sz="2000" dirty="0" err="1"/>
              <a:t>trong</a:t>
            </a:r>
            <a:r>
              <a:rPr lang="en-US" sz="2000" dirty="0"/>
              <a:t> </a:t>
            </a:r>
            <a:r>
              <a:rPr lang="en-US" sz="2000" dirty="0" err="1"/>
              <a:t>những</a:t>
            </a:r>
            <a:r>
              <a:rPr lang="en-US" sz="2000" dirty="0"/>
              <a:t> </a:t>
            </a:r>
            <a:r>
              <a:rPr lang="en-US" sz="2000" dirty="0" err="1"/>
              <a:t>năm</a:t>
            </a:r>
            <a:r>
              <a:rPr lang="en-US" sz="2000" dirty="0"/>
              <a:t> qua, </a:t>
            </a:r>
            <a:r>
              <a:rPr lang="en-US" sz="2000" dirty="0" err="1"/>
              <a:t>hiện</a:t>
            </a:r>
            <a:r>
              <a:rPr lang="en-US" sz="2000" dirty="0"/>
              <a:t> ở </a:t>
            </a:r>
            <a:r>
              <a:rPr lang="en-US" sz="2000" dirty="0" err="1"/>
              <a:t>mức</a:t>
            </a:r>
            <a:r>
              <a:rPr lang="en-US" sz="2000" dirty="0"/>
              <a:t> 2,5 </a:t>
            </a:r>
            <a:r>
              <a:rPr lang="en-US" sz="2000" dirty="0" err="1"/>
              <a:t>triệu</a:t>
            </a:r>
            <a:r>
              <a:rPr lang="en-US" sz="2000" dirty="0"/>
              <a:t> </a:t>
            </a:r>
            <a:r>
              <a:rPr lang="en-US" sz="2000" dirty="0" err="1"/>
              <a:t>tấn</a:t>
            </a:r>
            <a:r>
              <a:rPr lang="en-US" sz="2000" dirty="0"/>
              <a:t> </a:t>
            </a:r>
            <a:r>
              <a:rPr lang="en-US" sz="2000" dirty="0" err="1"/>
              <a:t>gạo</a:t>
            </a:r>
            <a:r>
              <a:rPr lang="en-US" sz="2000" dirty="0"/>
              <a:t>/</a:t>
            </a:r>
            <a:r>
              <a:rPr lang="en-US" sz="2000" dirty="0" err="1"/>
              <a:t>năm</a:t>
            </a:r>
            <a:r>
              <a:rPr lang="en-US" sz="2000" dirty="0"/>
              <a:t>, </a:t>
            </a:r>
            <a:r>
              <a:rPr lang="en-US" sz="2000" dirty="0" err="1"/>
              <a:t>thì</a:t>
            </a:r>
            <a:r>
              <a:rPr lang="en-US" sz="2000" dirty="0"/>
              <a:t> EVFTA </a:t>
            </a:r>
            <a:r>
              <a:rPr lang="en-US" sz="2000" dirty="0" err="1"/>
              <a:t>chính</a:t>
            </a:r>
            <a:r>
              <a:rPr lang="en-US" sz="2000" dirty="0"/>
              <a:t> </a:t>
            </a:r>
            <a:r>
              <a:rPr lang="en-US" sz="2000" dirty="0" err="1"/>
              <a:t>là</a:t>
            </a:r>
            <a:r>
              <a:rPr lang="en-US" sz="2000" dirty="0"/>
              <a:t> </a:t>
            </a:r>
            <a:r>
              <a:rPr lang="en-US" sz="2000" dirty="0" err="1"/>
              <a:t>động</a:t>
            </a:r>
            <a:r>
              <a:rPr lang="en-US" sz="2000" dirty="0"/>
              <a:t> </a:t>
            </a:r>
            <a:r>
              <a:rPr lang="en-US" sz="2000" dirty="0" err="1"/>
              <a:t>lực</a:t>
            </a:r>
            <a:r>
              <a:rPr lang="en-US" sz="2000" dirty="0"/>
              <a:t> </a:t>
            </a:r>
            <a:r>
              <a:rPr lang="en-US" sz="2000" dirty="0" err="1"/>
              <a:t>lớn</a:t>
            </a:r>
            <a:r>
              <a:rPr lang="en-US" sz="2000" dirty="0"/>
              <a:t> </a:t>
            </a:r>
            <a:r>
              <a:rPr lang="en-US" sz="2000" dirty="0" err="1"/>
              <a:t>để</a:t>
            </a:r>
            <a:r>
              <a:rPr lang="en-US" sz="2000" dirty="0"/>
              <a:t> </a:t>
            </a:r>
            <a:r>
              <a:rPr lang="en-US" sz="2000" dirty="0" err="1"/>
              <a:t>gạo</a:t>
            </a:r>
            <a:r>
              <a:rPr lang="en-US" sz="2000" dirty="0"/>
              <a:t> </a:t>
            </a:r>
            <a:r>
              <a:rPr lang="en-US" sz="2000" dirty="0" err="1"/>
              <a:t>Việt</a:t>
            </a:r>
            <a:r>
              <a:rPr lang="en-US" sz="2000" dirty="0"/>
              <a:t> </a:t>
            </a:r>
            <a:r>
              <a:rPr lang="en-US" sz="2000" dirty="0" err="1"/>
              <a:t>khẳng</a:t>
            </a:r>
            <a:r>
              <a:rPr lang="en-US" sz="2000" dirty="0"/>
              <a:t> </a:t>
            </a:r>
            <a:r>
              <a:rPr lang="en-US" sz="2000" dirty="0" err="1"/>
              <a:t>định</a:t>
            </a:r>
            <a:r>
              <a:rPr lang="en-US" sz="2000" dirty="0"/>
              <a:t> </a:t>
            </a:r>
            <a:r>
              <a:rPr lang="en-US" sz="2000" dirty="0" err="1"/>
              <a:t>vị</a:t>
            </a:r>
            <a:r>
              <a:rPr lang="en-US" sz="2000" dirty="0"/>
              <a:t> </a:t>
            </a:r>
            <a:r>
              <a:rPr lang="en-US" sz="2000" dirty="0" err="1"/>
              <a:t>thế</a:t>
            </a:r>
            <a:r>
              <a:rPr lang="en-US" sz="2000" dirty="0"/>
              <a:t> </a:t>
            </a:r>
            <a:r>
              <a:rPr lang="en-US" sz="2000" dirty="0" err="1"/>
              <a:t>tại</a:t>
            </a:r>
            <a:r>
              <a:rPr lang="en-US" sz="2000" dirty="0"/>
              <a:t> </a:t>
            </a:r>
            <a:r>
              <a:rPr lang="en-US" sz="2000" dirty="0" err="1"/>
              <a:t>thị</a:t>
            </a:r>
            <a:r>
              <a:rPr lang="en-US" sz="2000" dirty="0"/>
              <a:t> </a:t>
            </a:r>
            <a:r>
              <a:rPr lang="en-US" sz="2000" dirty="0" err="1"/>
              <a:t>trường</a:t>
            </a:r>
            <a:r>
              <a:rPr lang="en-US" sz="2000" dirty="0"/>
              <a:t> </a:t>
            </a:r>
            <a:r>
              <a:rPr lang="en-US" sz="2000" dirty="0" err="1"/>
              <a:t>này</a:t>
            </a:r>
            <a:r>
              <a:rPr lang="en-US" sz="2000" dirty="0"/>
              <a:t>.</a:t>
            </a:r>
          </a:p>
        </p:txBody>
      </p:sp>
      <p:sp>
        <p:nvSpPr>
          <p:cNvPr id="10" name="Bent-Up Arrow 9"/>
          <p:cNvSpPr/>
          <p:nvPr/>
        </p:nvSpPr>
        <p:spPr>
          <a:xfrm rot="5400000">
            <a:off x="990600" y="3809762"/>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0" name="Group 19"/>
          <p:cNvGrpSpPr/>
          <p:nvPr/>
        </p:nvGrpSpPr>
        <p:grpSpPr>
          <a:xfrm>
            <a:off x="6781800" y="152400"/>
            <a:ext cx="2287191" cy="457200"/>
            <a:chOff x="6780609" y="152400"/>
            <a:chExt cx="2287191" cy="457200"/>
          </a:xfrm>
        </p:grpSpPr>
        <p:grpSp>
          <p:nvGrpSpPr>
            <p:cNvPr id="21" name="Group 16"/>
            <p:cNvGrpSpPr/>
            <p:nvPr/>
          </p:nvGrpSpPr>
          <p:grpSpPr>
            <a:xfrm>
              <a:off x="6780609" y="152400"/>
              <a:ext cx="2287191" cy="457200"/>
              <a:chOff x="5181600" y="381000"/>
              <a:chExt cx="2744391" cy="640556"/>
            </a:xfrm>
          </p:grpSpPr>
          <p:grpSp>
            <p:nvGrpSpPr>
              <p:cNvPr id="23" name="Group 9"/>
              <p:cNvGrpSpPr/>
              <p:nvPr/>
            </p:nvGrpSpPr>
            <p:grpSpPr>
              <a:xfrm>
                <a:off x="5181600" y="381000"/>
                <a:ext cx="1525191" cy="640556"/>
                <a:chOff x="2887860" y="1391443"/>
                <a:chExt cx="3202781" cy="1281112"/>
              </a:xfrm>
            </p:grpSpPr>
            <p:sp>
              <p:nvSpPr>
                <p:cNvPr id="27" name="Chevron 26"/>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28"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4" name="Group 13"/>
              <p:cNvGrpSpPr/>
              <p:nvPr/>
            </p:nvGrpSpPr>
            <p:grpSpPr>
              <a:xfrm>
                <a:off x="6400800" y="381000"/>
                <a:ext cx="1525191" cy="640556"/>
                <a:chOff x="2887860" y="1391443"/>
                <a:chExt cx="3202781" cy="1281112"/>
              </a:xfrm>
            </p:grpSpPr>
            <p:sp>
              <p:nvSpPr>
                <p:cNvPr id="25" name="Chevron 2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2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22" name="Chevron 21"/>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848600" cy="4876800"/>
          </a:xfrm>
        </p:spPr>
        <p:txBody>
          <a:bodyPr>
            <a:noAutofit/>
          </a:bodyPr>
          <a:lstStyle/>
          <a:p>
            <a:pPr algn="just">
              <a:spcBef>
                <a:spcPts val="0"/>
              </a:spcBef>
              <a:spcAft>
                <a:spcPts val="0"/>
              </a:spcAft>
              <a:buNone/>
              <a:defRPr/>
            </a:pPr>
            <a:r>
              <a:rPr lang="en-US" sz="1900" b="1" dirty="0" err="1">
                <a:latin typeface="+mj-lt"/>
                <a:cs typeface="Arial" pitchFamily="34" charset="0"/>
              </a:rPr>
              <a:t>Từ</a:t>
            </a:r>
            <a:r>
              <a:rPr lang="en-US" sz="1900" b="1" dirty="0">
                <a:latin typeface="+mj-lt"/>
                <a:cs typeface="Arial" pitchFamily="34" charset="0"/>
              </a:rPr>
              <a:t> 1/8/2020: </a:t>
            </a:r>
          </a:p>
          <a:p>
            <a:pPr lvl="1" algn="just">
              <a:spcBef>
                <a:spcPts val="0"/>
              </a:spcBef>
              <a:spcAft>
                <a:spcPts val="0"/>
              </a:spcAft>
              <a:buFont typeface="Wingdings" pitchFamily="2" charset="2"/>
              <a:buChar char="Ø"/>
              <a:defRPr/>
            </a:pPr>
            <a:r>
              <a:rPr lang="en-US" sz="1900" dirty="0" err="1">
                <a:latin typeface="+mj-lt"/>
                <a:cs typeface="Arial" pitchFamily="34" charset="0"/>
              </a:rPr>
              <a:t>Khoảng</a:t>
            </a:r>
            <a:r>
              <a:rPr lang="en-US" sz="1900" dirty="0">
                <a:latin typeface="+mj-lt"/>
                <a:cs typeface="Arial" pitchFamily="34" charset="0"/>
              </a:rPr>
              <a:t> 94% </a:t>
            </a:r>
            <a:r>
              <a:rPr lang="en-US" sz="1900" dirty="0" err="1">
                <a:latin typeface="+mj-lt"/>
                <a:cs typeface="Arial" pitchFamily="34" charset="0"/>
              </a:rPr>
              <a:t>trong</a:t>
            </a:r>
            <a:r>
              <a:rPr lang="en-US" sz="1900" dirty="0">
                <a:latin typeface="+mj-lt"/>
                <a:cs typeface="Arial" pitchFamily="34" charset="0"/>
              </a:rPr>
              <a:t> 547 </a:t>
            </a:r>
            <a:r>
              <a:rPr lang="en-US" sz="1900" dirty="0" err="1">
                <a:latin typeface="+mj-lt"/>
                <a:cs typeface="Arial" pitchFamily="34" charset="0"/>
              </a:rPr>
              <a:t>dòng</a:t>
            </a:r>
            <a:r>
              <a:rPr lang="en-US" sz="1900" dirty="0">
                <a:latin typeface="+mj-lt"/>
                <a:cs typeface="Arial" pitchFamily="34" charset="0"/>
              </a:rPr>
              <a:t> </a:t>
            </a:r>
            <a:r>
              <a:rPr lang="en-US" sz="1900" dirty="0" err="1">
                <a:latin typeface="+mj-lt"/>
                <a:cs typeface="Arial" pitchFamily="34" charset="0"/>
              </a:rPr>
              <a:t>thuế</a:t>
            </a:r>
            <a:r>
              <a:rPr lang="en-US" sz="1900" dirty="0">
                <a:latin typeface="+mj-lt"/>
                <a:cs typeface="Arial" pitchFamily="34" charset="0"/>
              </a:rPr>
              <a:t> </a:t>
            </a:r>
            <a:r>
              <a:rPr lang="en-US" sz="1900" dirty="0" err="1">
                <a:latin typeface="+mj-lt"/>
                <a:cs typeface="Arial" pitchFamily="34" charset="0"/>
              </a:rPr>
              <a:t>rau</a:t>
            </a:r>
            <a:r>
              <a:rPr lang="en-US" sz="1900" dirty="0">
                <a:latin typeface="+mj-lt"/>
                <a:cs typeface="Arial" pitchFamily="34" charset="0"/>
              </a:rPr>
              <a:t> </a:t>
            </a:r>
            <a:r>
              <a:rPr lang="en-US" sz="1900" dirty="0" err="1">
                <a:latin typeface="+mj-lt"/>
                <a:cs typeface="Arial" pitchFamily="34" charset="0"/>
              </a:rPr>
              <a:t>quả</a:t>
            </a:r>
            <a:r>
              <a:rPr lang="en-US" sz="1900" dirty="0">
                <a:latin typeface="+mj-lt"/>
                <a:cs typeface="Arial" pitchFamily="34" charset="0"/>
              </a:rPr>
              <a:t> </a:t>
            </a:r>
            <a:r>
              <a:rPr lang="en-US" sz="1900" dirty="0" err="1">
                <a:latin typeface="+mj-lt"/>
                <a:cs typeface="Arial" pitchFamily="34" charset="0"/>
              </a:rPr>
              <a:t>tươi</a:t>
            </a:r>
            <a:r>
              <a:rPr lang="en-US" sz="1900" dirty="0">
                <a:latin typeface="+mj-lt"/>
                <a:cs typeface="Arial" pitchFamily="34" charset="0"/>
              </a:rPr>
              <a:t> </a:t>
            </a:r>
            <a:r>
              <a:rPr lang="en-US" sz="1900" dirty="0" err="1">
                <a:latin typeface="+mj-lt"/>
                <a:cs typeface="Arial" pitchFamily="34" charset="0"/>
              </a:rPr>
              <a:t>và</a:t>
            </a:r>
            <a:r>
              <a:rPr lang="en-US" sz="1900" dirty="0">
                <a:latin typeface="+mj-lt"/>
                <a:cs typeface="Arial" pitchFamily="34" charset="0"/>
              </a:rPr>
              <a:t> </a:t>
            </a:r>
            <a:r>
              <a:rPr lang="en-US" sz="1900" dirty="0" err="1">
                <a:latin typeface="+mj-lt"/>
                <a:cs typeface="Arial" pitchFamily="34" charset="0"/>
              </a:rPr>
              <a:t>chế</a:t>
            </a:r>
            <a:r>
              <a:rPr lang="en-US" sz="1900" dirty="0">
                <a:latin typeface="+mj-lt"/>
                <a:cs typeface="Arial" pitchFamily="34" charset="0"/>
              </a:rPr>
              <a:t> </a:t>
            </a:r>
            <a:r>
              <a:rPr lang="en-US" sz="1900" dirty="0" err="1">
                <a:latin typeface="+mj-lt"/>
                <a:cs typeface="Arial" pitchFamily="34" charset="0"/>
              </a:rPr>
              <a:t>biến</a:t>
            </a:r>
            <a:r>
              <a:rPr lang="en-US" sz="1900" dirty="0">
                <a:latin typeface="+mj-lt"/>
                <a:cs typeface="Arial" pitchFamily="34" charset="0"/>
              </a:rPr>
              <a:t>, </a:t>
            </a:r>
            <a:r>
              <a:rPr lang="en-US" sz="1900" dirty="0" err="1">
                <a:latin typeface="+mj-lt"/>
                <a:cs typeface="Arial" pitchFamily="34" charset="0"/>
              </a:rPr>
              <a:t>bao</a:t>
            </a:r>
            <a:r>
              <a:rPr lang="en-US" sz="1900" dirty="0">
                <a:latin typeface="+mj-lt"/>
                <a:cs typeface="Arial" pitchFamily="34" charset="0"/>
              </a:rPr>
              <a:t> </a:t>
            </a:r>
            <a:r>
              <a:rPr lang="en-US" sz="1900" dirty="0" err="1">
                <a:latin typeface="+mj-lt"/>
                <a:cs typeface="Arial" pitchFamily="34" charset="0"/>
              </a:rPr>
              <a:t>gồm</a:t>
            </a:r>
            <a:r>
              <a:rPr lang="en-US" sz="1900" dirty="0">
                <a:latin typeface="+mj-lt"/>
                <a:cs typeface="Arial" pitchFamily="34" charset="0"/>
              </a:rPr>
              <a:t> </a:t>
            </a:r>
            <a:r>
              <a:rPr lang="en-US" sz="1900" dirty="0" err="1">
                <a:latin typeface="+mj-lt"/>
                <a:cs typeface="Arial" pitchFamily="34" charset="0"/>
              </a:rPr>
              <a:t>nhiều</a:t>
            </a:r>
            <a:r>
              <a:rPr lang="en-US" sz="1900" dirty="0">
                <a:latin typeface="+mj-lt"/>
                <a:cs typeface="Arial" pitchFamily="34" charset="0"/>
              </a:rPr>
              <a:t> </a:t>
            </a:r>
            <a:r>
              <a:rPr lang="en-US" sz="1900" dirty="0" err="1">
                <a:latin typeface="+mj-lt"/>
                <a:cs typeface="Arial" pitchFamily="34" charset="0"/>
              </a:rPr>
              <a:t>sản</a:t>
            </a:r>
            <a:r>
              <a:rPr lang="en-US" sz="1900" dirty="0">
                <a:latin typeface="+mj-lt"/>
                <a:cs typeface="Arial" pitchFamily="34" charset="0"/>
              </a:rPr>
              <a:t> </a:t>
            </a:r>
            <a:r>
              <a:rPr lang="en-US" sz="1900" dirty="0" err="1">
                <a:latin typeface="+mj-lt"/>
                <a:cs typeface="Arial" pitchFamily="34" charset="0"/>
              </a:rPr>
              <a:t>phẩm</a:t>
            </a:r>
            <a:r>
              <a:rPr lang="en-US" sz="1900" dirty="0">
                <a:latin typeface="+mj-lt"/>
                <a:cs typeface="Arial" pitchFamily="34" charset="0"/>
              </a:rPr>
              <a:t> </a:t>
            </a:r>
            <a:r>
              <a:rPr lang="en-US" sz="1900" dirty="0" err="1">
                <a:latin typeface="+mj-lt"/>
                <a:cs typeface="Arial" pitchFamily="34" charset="0"/>
              </a:rPr>
              <a:t>là</a:t>
            </a:r>
            <a:r>
              <a:rPr lang="en-US" sz="1900" dirty="0">
                <a:latin typeface="+mj-lt"/>
                <a:cs typeface="Arial" pitchFamily="34" charset="0"/>
              </a:rPr>
              <a:t> </a:t>
            </a:r>
            <a:r>
              <a:rPr lang="en-US" sz="1900" dirty="0" err="1">
                <a:latin typeface="+mj-lt"/>
                <a:cs typeface="Arial" pitchFamily="34" charset="0"/>
              </a:rPr>
              <a:t>thế</a:t>
            </a:r>
            <a:r>
              <a:rPr lang="en-US" sz="1900" dirty="0">
                <a:latin typeface="+mj-lt"/>
                <a:cs typeface="Arial" pitchFamily="34" charset="0"/>
              </a:rPr>
              <a:t> </a:t>
            </a:r>
            <a:r>
              <a:rPr lang="en-US" sz="1900" dirty="0" err="1">
                <a:latin typeface="+mj-lt"/>
                <a:cs typeface="Arial" pitchFamily="34" charset="0"/>
              </a:rPr>
              <a:t>mạnh</a:t>
            </a:r>
            <a:r>
              <a:rPr lang="en-US" sz="1900" dirty="0">
                <a:latin typeface="+mj-lt"/>
                <a:cs typeface="Arial" pitchFamily="34" charset="0"/>
              </a:rPr>
              <a:t> </a:t>
            </a:r>
            <a:r>
              <a:rPr lang="en-US" sz="1900" dirty="0" err="1">
                <a:latin typeface="+mj-lt"/>
                <a:cs typeface="Arial" pitchFamily="34" charset="0"/>
              </a:rPr>
              <a:t>của</a:t>
            </a:r>
            <a:r>
              <a:rPr lang="en-US" sz="1900" dirty="0">
                <a:latin typeface="+mj-lt"/>
                <a:cs typeface="Arial" pitchFamily="34" charset="0"/>
              </a:rPr>
              <a:t> </a:t>
            </a:r>
            <a:r>
              <a:rPr lang="en-US" sz="1900" dirty="0" err="1">
                <a:latin typeface="+mj-lt"/>
                <a:cs typeface="Arial" pitchFamily="34" charset="0"/>
              </a:rPr>
              <a:t>Việt</a:t>
            </a:r>
            <a:r>
              <a:rPr lang="en-US" sz="1900" dirty="0">
                <a:latin typeface="+mj-lt"/>
                <a:cs typeface="Arial" pitchFamily="34" charset="0"/>
              </a:rPr>
              <a:t> Nam </a:t>
            </a:r>
            <a:r>
              <a:rPr lang="en-US" sz="1900" dirty="0" err="1">
                <a:latin typeface="+mj-lt"/>
                <a:cs typeface="Arial" pitchFamily="34" charset="0"/>
              </a:rPr>
              <a:t>giảm</a:t>
            </a:r>
            <a:r>
              <a:rPr lang="en-US" sz="1900" dirty="0">
                <a:latin typeface="+mj-lt"/>
                <a:cs typeface="Arial" pitchFamily="34" charset="0"/>
              </a:rPr>
              <a:t> </a:t>
            </a:r>
            <a:r>
              <a:rPr lang="en-US" sz="1900" dirty="0" err="1">
                <a:latin typeface="+mj-lt"/>
                <a:cs typeface="Arial" pitchFamily="34" charset="0"/>
              </a:rPr>
              <a:t>về</a:t>
            </a:r>
            <a:r>
              <a:rPr lang="en-US" sz="1900" dirty="0">
                <a:latin typeface="+mj-lt"/>
                <a:cs typeface="Arial" pitchFamily="34" charset="0"/>
              </a:rPr>
              <a:t> 0%, </a:t>
            </a:r>
            <a:r>
              <a:rPr lang="en-US" sz="1900" dirty="0" err="1">
                <a:latin typeface="+mj-lt"/>
                <a:cs typeface="Arial" pitchFamily="34" charset="0"/>
              </a:rPr>
              <a:t>trong</a:t>
            </a:r>
            <a:r>
              <a:rPr lang="en-US" sz="1900" dirty="0">
                <a:latin typeface="+mj-lt"/>
                <a:cs typeface="Arial" pitchFamily="34" charset="0"/>
              </a:rPr>
              <a:t> </a:t>
            </a:r>
            <a:r>
              <a:rPr lang="en-US" sz="1900" dirty="0" err="1">
                <a:latin typeface="+mj-lt"/>
                <a:cs typeface="Arial" pitchFamily="34" charset="0"/>
              </a:rPr>
              <a:t>khi</a:t>
            </a:r>
            <a:r>
              <a:rPr lang="en-US" sz="1900" dirty="0">
                <a:latin typeface="+mj-lt"/>
                <a:cs typeface="Arial" pitchFamily="34" charset="0"/>
              </a:rPr>
              <a:t> </a:t>
            </a:r>
            <a:r>
              <a:rPr lang="en-US" sz="1900" dirty="0" err="1">
                <a:latin typeface="+mj-lt"/>
                <a:cs typeface="Arial" pitchFamily="34" charset="0"/>
              </a:rPr>
              <a:t>trước</a:t>
            </a:r>
            <a:r>
              <a:rPr lang="en-US" sz="1900" dirty="0">
                <a:latin typeface="+mj-lt"/>
                <a:cs typeface="Arial" pitchFamily="34" charset="0"/>
              </a:rPr>
              <a:t> EVFTA </a:t>
            </a:r>
            <a:r>
              <a:rPr lang="en-US" sz="1900" dirty="0" err="1">
                <a:latin typeface="+mj-lt"/>
                <a:cs typeface="Arial" pitchFamily="34" charset="0"/>
              </a:rPr>
              <a:t>phần</a:t>
            </a:r>
            <a:r>
              <a:rPr lang="en-US" sz="1900" dirty="0">
                <a:latin typeface="+mj-lt"/>
                <a:cs typeface="Arial" pitchFamily="34" charset="0"/>
              </a:rPr>
              <a:t> </a:t>
            </a:r>
            <a:r>
              <a:rPr lang="en-US" sz="1900" dirty="0" err="1">
                <a:latin typeface="+mj-lt"/>
                <a:cs typeface="Arial" pitchFamily="34" charset="0"/>
              </a:rPr>
              <a:t>lớn</a:t>
            </a:r>
            <a:r>
              <a:rPr lang="en-US" sz="1900" dirty="0">
                <a:latin typeface="+mj-lt"/>
                <a:cs typeface="Arial" pitchFamily="34" charset="0"/>
              </a:rPr>
              <a:t> </a:t>
            </a:r>
            <a:r>
              <a:rPr lang="en-US" sz="1900" dirty="0" err="1">
                <a:latin typeface="+mj-lt"/>
                <a:cs typeface="Arial" pitchFamily="34" charset="0"/>
              </a:rPr>
              <a:t>đang</a:t>
            </a:r>
            <a:r>
              <a:rPr lang="en-US" sz="1900" dirty="0">
                <a:latin typeface="+mj-lt"/>
                <a:cs typeface="Arial" pitchFamily="34" charset="0"/>
              </a:rPr>
              <a:t> </a:t>
            </a:r>
            <a:r>
              <a:rPr lang="en-US" sz="1900" dirty="0" err="1">
                <a:latin typeface="+mj-lt"/>
                <a:cs typeface="Arial" pitchFamily="34" charset="0"/>
              </a:rPr>
              <a:t>có</a:t>
            </a:r>
            <a:r>
              <a:rPr lang="en-US" sz="1900" dirty="0">
                <a:latin typeface="+mj-lt"/>
                <a:cs typeface="Arial" pitchFamily="34" charset="0"/>
              </a:rPr>
              <a:t> </a:t>
            </a:r>
            <a:r>
              <a:rPr lang="en-US" sz="1900" dirty="0" err="1">
                <a:latin typeface="+mj-lt"/>
                <a:cs typeface="Arial" pitchFamily="34" charset="0"/>
              </a:rPr>
              <a:t>mức</a:t>
            </a:r>
            <a:r>
              <a:rPr lang="en-US" sz="1900" dirty="0">
                <a:latin typeface="+mj-lt"/>
                <a:cs typeface="Arial" pitchFamily="34" charset="0"/>
              </a:rPr>
              <a:t> </a:t>
            </a:r>
            <a:r>
              <a:rPr lang="en-US" sz="1900" dirty="0" err="1">
                <a:latin typeface="+mj-lt"/>
                <a:cs typeface="Arial" pitchFamily="34" charset="0"/>
              </a:rPr>
              <a:t>thuế</a:t>
            </a:r>
            <a:r>
              <a:rPr lang="en-US" sz="1900" dirty="0">
                <a:latin typeface="+mj-lt"/>
                <a:cs typeface="Arial" pitchFamily="34" charset="0"/>
              </a:rPr>
              <a:t> </a:t>
            </a:r>
            <a:r>
              <a:rPr lang="en-US" sz="1900" dirty="0" err="1">
                <a:latin typeface="+mj-lt"/>
                <a:cs typeface="Arial" pitchFamily="34" charset="0"/>
              </a:rPr>
              <a:t>trung</a:t>
            </a:r>
            <a:r>
              <a:rPr lang="en-US" sz="1900" dirty="0">
                <a:latin typeface="+mj-lt"/>
                <a:cs typeface="Arial" pitchFamily="34" charset="0"/>
              </a:rPr>
              <a:t> </a:t>
            </a:r>
            <a:r>
              <a:rPr lang="en-US" sz="1900" dirty="0" err="1">
                <a:latin typeface="+mj-lt"/>
                <a:cs typeface="Arial" pitchFamily="34" charset="0"/>
              </a:rPr>
              <a:t>bình</a:t>
            </a:r>
            <a:r>
              <a:rPr lang="en-US" sz="1900" dirty="0">
                <a:latin typeface="+mj-lt"/>
                <a:cs typeface="Arial" pitchFamily="34" charset="0"/>
              </a:rPr>
              <a:t> </a:t>
            </a:r>
            <a:r>
              <a:rPr lang="en-US" sz="1900" dirty="0" err="1">
                <a:latin typeface="+mj-lt"/>
                <a:cs typeface="Arial" pitchFamily="34" charset="0"/>
              </a:rPr>
              <a:t>trên</a:t>
            </a:r>
            <a:r>
              <a:rPr lang="en-US" sz="1900" dirty="0">
                <a:latin typeface="+mj-lt"/>
                <a:cs typeface="Arial" pitchFamily="34" charset="0"/>
              </a:rPr>
              <a:t> 10%, </a:t>
            </a:r>
            <a:r>
              <a:rPr lang="en-US" sz="1900" dirty="0" err="1">
                <a:latin typeface="+mj-lt"/>
                <a:cs typeface="Arial" pitchFamily="34" charset="0"/>
              </a:rPr>
              <a:t>cá</a:t>
            </a:r>
            <a:r>
              <a:rPr lang="en-US" sz="1900" dirty="0">
                <a:latin typeface="+mj-lt"/>
                <a:cs typeface="Arial" pitchFamily="34" charset="0"/>
              </a:rPr>
              <a:t> </a:t>
            </a:r>
            <a:r>
              <a:rPr lang="en-US" sz="1900" dirty="0" err="1">
                <a:latin typeface="+mj-lt"/>
                <a:cs typeface="Arial" pitchFamily="34" charset="0"/>
              </a:rPr>
              <a:t>biệt</a:t>
            </a:r>
            <a:r>
              <a:rPr lang="en-US" sz="1900" dirty="0">
                <a:latin typeface="+mj-lt"/>
                <a:cs typeface="Arial" pitchFamily="34" charset="0"/>
              </a:rPr>
              <a:t> </a:t>
            </a:r>
            <a:r>
              <a:rPr lang="en-US" sz="1900" dirty="0" err="1">
                <a:latin typeface="+mj-lt"/>
                <a:cs typeface="Arial" pitchFamily="34" charset="0"/>
              </a:rPr>
              <a:t>có</a:t>
            </a:r>
            <a:r>
              <a:rPr lang="en-US" sz="1900" dirty="0">
                <a:latin typeface="+mj-lt"/>
                <a:cs typeface="Arial" pitchFamily="34" charset="0"/>
              </a:rPr>
              <a:t> </a:t>
            </a:r>
            <a:r>
              <a:rPr lang="en-US" sz="1900" dirty="0" err="1">
                <a:latin typeface="+mj-lt"/>
                <a:cs typeface="Arial" pitchFamily="34" charset="0"/>
              </a:rPr>
              <a:t>các</a:t>
            </a:r>
            <a:r>
              <a:rPr lang="en-US" sz="1900" dirty="0">
                <a:latin typeface="+mj-lt"/>
                <a:cs typeface="Arial" pitchFamily="34" charset="0"/>
              </a:rPr>
              <a:t> </a:t>
            </a:r>
            <a:r>
              <a:rPr lang="en-US" sz="1900" dirty="0" err="1">
                <a:latin typeface="+mj-lt"/>
                <a:cs typeface="Arial" pitchFamily="34" charset="0"/>
              </a:rPr>
              <a:t>sản</a:t>
            </a:r>
            <a:r>
              <a:rPr lang="en-US" sz="1900" dirty="0">
                <a:latin typeface="+mj-lt"/>
                <a:cs typeface="Arial" pitchFamily="34" charset="0"/>
              </a:rPr>
              <a:t> </a:t>
            </a:r>
            <a:r>
              <a:rPr lang="en-US" sz="1900" dirty="0" err="1">
                <a:latin typeface="+mj-lt"/>
                <a:cs typeface="Arial" pitchFamily="34" charset="0"/>
              </a:rPr>
              <a:t>phẩm</a:t>
            </a:r>
            <a:r>
              <a:rPr lang="en-US" sz="1900" dirty="0">
                <a:latin typeface="+mj-lt"/>
                <a:cs typeface="Arial" pitchFamily="34" charset="0"/>
              </a:rPr>
              <a:t> </a:t>
            </a:r>
            <a:r>
              <a:rPr lang="en-US" sz="1900" dirty="0" err="1">
                <a:latin typeface="+mj-lt"/>
                <a:cs typeface="Arial" pitchFamily="34" charset="0"/>
              </a:rPr>
              <a:t>đang</a:t>
            </a:r>
            <a:r>
              <a:rPr lang="en-US" sz="1900" dirty="0">
                <a:latin typeface="+mj-lt"/>
                <a:cs typeface="Arial" pitchFamily="34" charset="0"/>
              </a:rPr>
              <a:t> </a:t>
            </a:r>
            <a:r>
              <a:rPr lang="en-US" sz="1900" dirty="0" err="1">
                <a:latin typeface="+mj-lt"/>
                <a:cs typeface="Arial" pitchFamily="34" charset="0"/>
              </a:rPr>
              <a:t>chịu</a:t>
            </a:r>
            <a:r>
              <a:rPr lang="en-US" sz="1900" dirty="0">
                <a:latin typeface="+mj-lt"/>
                <a:cs typeface="Arial" pitchFamily="34" charset="0"/>
              </a:rPr>
              <a:t> </a:t>
            </a:r>
            <a:r>
              <a:rPr lang="en-US" sz="1900" dirty="0" err="1">
                <a:latin typeface="+mj-lt"/>
                <a:cs typeface="Arial" pitchFamily="34" charset="0"/>
              </a:rPr>
              <a:t>thuế</a:t>
            </a:r>
            <a:r>
              <a:rPr lang="en-US" sz="1900" dirty="0">
                <a:latin typeface="+mj-lt"/>
                <a:cs typeface="Arial" pitchFamily="34" charset="0"/>
              </a:rPr>
              <a:t> </a:t>
            </a:r>
            <a:r>
              <a:rPr lang="en-US" sz="1900" dirty="0" err="1">
                <a:latin typeface="+mj-lt"/>
                <a:cs typeface="Arial" pitchFamily="34" charset="0"/>
              </a:rPr>
              <a:t>trên</a:t>
            </a:r>
            <a:r>
              <a:rPr lang="en-US" sz="1900" dirty="0">
                <a:latin typeface="+mj-lt"/>
                <a:cs typeface="Arial" pitchFamily="34" charset="0"/>
              </a:rPr>
              <a:t> 20%. </a:t>
            </a:r>
          </a:p>
          <a:p>
            <a:pPr algn="just">
              <a:spcAft>
                <a:spcPts val="0"/>
              </a:spcAft>
              <a:defRPr/>
            </a:pPr>
            <a:r>
              <a:rPr lang="vi-VN" sz="1900" dirty="0">
                <a:latin typeface="+mj-lt"/>
                <a:cs typeface="Arial" pitchFamily="34" charset="0"/>
              </a:rPr>
              <a:t>EU </a:t>
            </a:r>
            <a:r>
              <a:rPr lang="en-US" sz="1900" dirty="0" err="1">
                <a:latin typeface="+mj-lt"/>
                <a:cs typeface="Arial" pitchFamily="34" charset="0"/>
              </a:rPr>
              <a:t>là</a:t>
            </a:r>
            <a:r>
              <a:rPr lang="en-US" sz="1900" dirty="0">
                <a:latin typeface="+mj-lt"/>
                <a:cs typeface="Arial" pitchFamily="34" charset="0"/>
              </a:rPr>
              <a:t> </a:t>
            </a:r>
            <a:r>
              <a:rPr lang="en-US" sz="1900" dirty="0" err="1">
                <a:latin typeface="+mj-lt"/>
                <a:cs typeface="Arial" pitchFamily="34" charset="0"/>
              </a:rPr>
              <a:t>thị</a:t>
            </a:r>
            <a:r>
              <a:rPr lang="en-US" sz="1900" dirty="0">
                <a:latin typeface="+mj-lt"/>
                <a:cs typeface="Arial" pitchFamily="34" charset="0"/>
              </a:rPr>
              <a:t> </a:t>
            </a:r>
            <a:r>
              <a:rPr lang="en-US" sz="1900" dirty="0" err="1">
                <a:latin typeface="+mj-lt"/>
                <a:cs typeface="Arial" pitchFamily="34" charset="0"/>
              </a:rPr>
              <a:t>trường</a:t>
            </a:r>
            <a:r>
              <a:rPr lang="en-US" sz="1900" dirty="0">
                <a:latin typeface="+mj-lt"/>
                <a:cs typeface="Arial" pitchFamily="34" charset="0"/>
              </a:rPr>
              <a:t> </a:t>
            </a:r>
            <a:r>
              <a:rPr lang="en-US" sz="1900" dirty="0" err="1">
                <a:latin typeface="+mj-lt"/>
                <a:cs typeface="Arial" pitchFamily="34" charset="0"/>
              </a:rPr>
              <a:t>nhập</a:t>
            </a:r>
            <a:r>
              <a:rPr lang="en-US" sz="1900" dirty="0">
                <a:latin typeface="+mj-lt"/>
                <a:cs typeface="Arial" pitchFamily="34" charset="0"/>
              </a:rPr>
              <a:t> </a:t>
            </a:r>
            <a:r>
              <a:rPr lang="en-US" sz="1900" dirty="0" err="1">
                <a:latin typeface="+mj-lt"/>
                <a:cs typeface="Arial" pitchFamily="34" charset="0"/>
              </a:rPr>
              <a:t>khẩu</a:t>
            </a:r>
            <a:r>
              <a:rPr lang="en-US" sz="1900" dirty="0">
                <a:latin typeface="+mj-lt"/>
                <a:cs typeface="Arial" pitchFamily="34" charset="0"/>
              </a:rPr>
              <a:t> </a:t>
            </a:r>
            <a:r>
              <a:rPr lang="en-US" sz="1900" dirty="0" err="1">
                <a:latin typeface="+mj-lt"/>
                <a:cs typeface="Arial" pitchFamily="34" charset="0"/>
              </a:rPr>
              <a:t>rau</a:t>
            </a:r>
            <a:r>
              <a:rPr lang="en-US" sz="1900" dirty="0">
                <a:latin typeface="+mj-lt"/>
                <a:cs typeface="Arial" pitchFamily="34" charset="0"/>
              </a:rPr>
              <a:t> </a:t>
            </a:r>
            <a:r>
              <a:rPr lang="en-US" sz="1900" dirty="0" err="1">
                <a:latin typeface="+mj-lt"/>
                <a:cs typeface="Arial" pitchFamily="34" charset="0"/>
              </a:rPr>
              <a:t>quả</a:t>
            </a:r>
            <a:r>
              <a:rPr lang="en-US" sz="1900" dirty="0">
                <a:latin typeface="+mj-lt"/>
                <a:cs typeface="Arial" pitchFamily="34" charset="0"/>
              </a:rPr>
              <a:t> </a:t>
            </a:r>
            <a:r>
              <a:rPr lang="en-US" sz="1900" dirty="0" err="1">
                <a:latin typeface="+mj-lt"/>
                <a:cs typeface="Arial" pitchFamily="34" charset="0"/>
              </a:rPr>
              <a:t>rất</a:t>
            </a:r>
            <a:r>
              <a:rPr lang="en-US" sz="1900" dirty="0">
                <a:latin typeface="+mj-lt"/>
                <a:cs typeface="Arial" pitchFamily="34" charset="0"/>
              </a:rPr>
              <a:t> </a:t>
            </a:r>
            <a:r>
              <a:rPr lang="en-US" sz="1900" dirty="0" err="1">
                <a:latin typeface="+mj-lt"/>
                <a:cs typeface="Arial" pitchFamily="34" charset="0"/>
              </a:rPr>
              <a:t>lớn</a:t>
            </a:r>
            <a:r>
              <a:rPr lang="en-US" sz="1900" dirty="0">
                <a:latin typeface="+mj-lt"/>
                <a:cs typeface="Arial" pitchFamily="34" charset="0"/>
              </a:rPr>
              <a:t> </a:t>
            </a:r>
            <a:r>
              <a:rPr lang="vi-VN" sz="1900" dirty="0">
                <a:latin typeface="+mj-lt"/>
                <a:cs typeface="Arial" pitchFamily="34" charset="0"/>
              </a:rPr>
              <a:t>chiếm 45%</a:t>
            </a:r>
            <a:r>
              <a:rPr lang="en-US" sz="1900" dirty="0">
                <a:latin typeface="+mj-lt"/>
                <a:cs typeface="Arial" pitchFamily="34" charset="0"/>
              </a:rPr>
              <a:t>-50%</a:t>
            </a:r>
            <a:r>
              <a:rPr lang="vi-VN" sz="1900" dirty="0">
                <a:latin typeface="+mj-lt"/>
                <a:cs typeface="Arial" pitchFamily="34" charset="0"/>
              </a:rPr>
              <a:t> </a:t>
            </a:r>
            <a:r>
              <a:rPr lang="en-US" sz="1900" dirty="0">
                <a:latin typeface="+mj-lt"/>
                <a:cs typeface="Arial" pitchFamily="34" charset="0"/>
              </a:rPr>
              <a:t> </a:t>
            </a:r>
            <a:r>
              <a:rPr lang="en-US" sz="1900" dirty="0" err="1">
                <a:latin typeface="+mj-lt"/>
                <a:cs typeface="Arial" pitchFamily="34" charset="0"/>
              </a:rPr>
              <a:t>của</a:t>
            </a:r>
            <a:r>
              <a:rPr lang="en-US" sz="1900" dirty="0">
                <a:latin typeface="+mj-lt"/>
                <a:cs typeface="Arial" pitchFamily="34" charset="0"/>
              </a:rPr>
              <a:t> </a:t>
            </a:r>
            <a:r>
              <a:rPr lang="en-US" sz="1900" dirty="0" err="1">
                <a:latin typeface="+mj-lt"/>
                <a:cs typeface="Arial" pitchFamily="34" charset="0"/>
              </a:rPr>
              <a:t>thế</a:t>
            </a:r>
            <a:r>
              <a:rPr lang="en-US" sz="1900" dirty="0">
                <a:latin typeface="+mj-lt"/>
                <a:cs typeface="Arial" pitchFamily="34" charset="0"/>
              </a:rPr>
              <a:t> </a:t>
            </a:r>
            <a:r>
              <a:rPr lang="en-US" sz="1900" dirty="0" err="1">
                <a:latin typeface="+mj-lt"/>
                <a:cs typeface="Arial" pitchFamily="34" charset="0"/>
              </a:rPr>
              <a:t>giới</a:t>
            </a:r>
            <a:r>
              <a:rPr lang="en-US" sz="1900" dirty="0">
                <a:latin typeface="+mj-lt"/>
                <a:cs typeface="Arial" pitchFamily="34" charset="0"/>
              </a:rPr>
              <a:t>. </a:t>
            </a:r>
            <a:r>
              <a:rPr lang="en-US" sz="1900" b="1" dirty="0">
                <a:latin typeface="+mj-lt"/>
                <a:cs typeface="Arial" pitchFamily="34" charset="0"/>
              </a:rPr>
              <a:t>EU</a:t>
            </a:r>
            <a:r>
              <a:rPr lang="en-US" sz="1900" dirty="0">
                <a:latin typeface="+mj-lt"/>
                <a:cs typeface="Arial" pitchFamily="34" charset="0"/>
              </a:rPr>
              <a:t> </a:t>
            </a:r>
            <a:r>
              <a:rPr lang="en-US" sz="1900" dirty="0" err="1">
                <a:latin typeface="+mj-lt"/>
                <a:cs typeface="Arial" pitchFamily="34" charset="0"/>
              </a:rPr>
              <a:t>là</a:t>
            </a:r>
            <a:r>
              <a:rPr lang="en-US" sz="1900" dirty="0">
                <a:latin typeface="+mj-lt"/>
                <a:cs typeface="Arial" pitchFamily="34" charset="0"/>
              </a:rPr>
              <a:t> </a:t>
            </a:r>
            <a:r>
              <a:rPr lang="en-US" sz="1900" b="1" dirty="0" err="1">
                <a:latin typeface="+mj-lt"/>
                <a:cs typeface="Arial" pitchFamily="34" charset="0"/>
              </a:rPr>
              <a:t>thị</a:t>
            </a:r>
            <a:r>
              <a:rPr lang="en-US" sz="1900" dirty="0">
                <a:latin typeface="+mj-lt"/>
                <a:cs typeface="Arial" pitchFamily="34" charset="0"/>
              </a:rPr>
              <a:t> </a:t>
            </a:r>
            <a:r>
              <a:rPr lang="en-US" sz="1900" b="1" dirty="0" err="1">
                <a:latin typeface="+mj-lt"/>
                <a:cs typeface="Arial" pitchFamily="34" charset="0"/>
              </a:rPr>
              <a:t>trường</a:t>
            </a:r>
            <a:r>
              <a:rPr lang="en-US" sz="1900" b="1" dirty="0">
                <a:latin typeface="+mj-lt"/>
                <a:cs typeface="Arial" pitchFamily="34" charset="0"/>
              </a:rPr>
              <a:t> </a:t>
            </a:r>
            <a:r>
              <a:rPr lang="en-US" sz="1900" b="1" dirty="0" err="1">
                <a:latin typeface="+mj-lt"/>
                <a:cs typeface="Arial" pitchFamily="34" charset="0"/>
              </a:rPr>
              <a:t>nhập</a:t>
            </a:r>
            <a:r>
              <a:rPr lang="en-US" sz="1900" b="1" dirty="0">
                <a:latin typeface="+mj-lt"/>
                <a:cs typeface="Arial" pitchFamily="34" charset="0"/>
              </a:rPr>
              <a:t> </a:t>
            </a:r>
            <a:r>
              <a:rPr lang="en-US" sz="1900" b="1" dirty="0" err="1">
                <a:latin typeface="+mj-lt"/>
                <a:cs typeface="Arial" pitchFamily="34" charset="0"/>
              </a:rPr>
              <a:t>khẩu</a:t>
            </a:r>
            <a:r>
              <a:rPr lang="en-US" sz="1900" b="1" dirty="0">
                <a:latin typeface="+mj-lt"/>
                <a:cs typeface="Arial" pitchFamily="34" charset="0"/>
              </a:rPr>
              <a:t> </a:t>
            </a:r>
            <a:r>
              <a:rPr lang="en-US" sz="1900" b="1" dirty="0" err="1">
                <a:latin typeface="+mj-lt"/>
                <a:cs typeface="Arial" pitchFamily="34" charset="0"/>
              </a:rPr>
              <a:t>rau</a:t>
            </a:r>
            <a:r>
              <a:rPr lang="en-US" sz="1900" b="1" dirty="0">
                <a:latin typeface="+mj-lt"/>
                <a:cs typeface="Arial" pitchFamily="34" charset="0"/>
              </a:rPr>
              <a:t> </a:t>
            </a:r>
            <a:r>
              <a:rPr lang="en-US" sz="1900" b="1" dirty="0" err="1">
                <a:latin typeface="+mj-lt"/>
                <a:cs typeface="Arial" pitchFamily="34" charset="0"/>
              </a:rPr>
              <a:t>quả</a:t>
            </a:r>
            <a:r>
              <a:rPr lang="en-US" sz="1900" b="1" dirty="0">
                <a:latin typeface="+mj-lt"/>
                <a:cs typeface="Arial" pitchFamily="34" charset="0"/>
              </a:rPr>
              <a:t> </a:t>
            </a:r>
            <a:r>
              <a:rPr lang="en-US" sz="1900" b="1" dirty="0" err="1">
                <a:latin typeface="+mj-lt"/>
                <a:cs typeface="Arial" pitchFamily="34" charset="0"/>
              </a:rPr>
              <a:t>lớn</a:t>
            </a:r>
            <a:r>
              <a:rPr lang="en-US" sz="1900" b="1" dirty="0">
                <a:latin typeface="+mj-lt"/>
                <a:cs typeface="Arial" pitchFamily="34" charset="0"/>
              </a:rPr>
              <a:t> </a:t>
            </a:r>
            <a:r>
              <a:rPr lang="en-US" sz="1900" b="1" dirty="0" err="1">
                <a:latin typeface="+mj-lt"/>
                <a:cs typeface="Arial" pitchFamily="34" charset="0"/>
              </a:rPr>
              <a:t>thứ</a:t>
            </a:r>
            <a:r>
              <a:rPr lang="en-US" sz="1900" b="1" dirty="0">
                <a:latin typeface="+mj-lt"/>
                <a:cs typeface="Arial" pitchFamily="34" charset="0"/>
              </a:rPr>
              <a:t> 4 </a:t>
            </a:r>
            <a:r>
              <a:rPr lang="en-US" sz="1900" dirty="0" err="1">
                <a:latin typeface="+mj-lt"/>
                <a:cs typeface="Arial" pitchFamily="34" charset="0"/>
              </a:rPr>
              <a:t>của</a:t>
            </a:r>
            <a:r>
              <a:rPr lang="en-US" sz="1900" dirty="0">
                <a:latin typeface="+mj-lt"/>
                <a:cs typeface="Arial" pitchFamily="34" charset="0"/>
              </a:rPr>
              <a:t> </a:t>
            </a:r>
            <a:r>
              <a:rPr lang="en-US" sz="1900" dirty="0" err="1">
                <a:latin typeface="+mj-lt"/>
                <a:cs typeface="Arial" pitchFamily="34" charset="0"/>
              </a:rPr>
              <a:t>Việt</a:t>
            </a:r>
            <a:r>
              <a:rPr lang="en-US" sz="1900" dirty="0">
                <a:latin typeface="+mj-lt"/>
                <a:cs typeface="Arial" pitchFamily="34" charset="0"/>
              </a:rPr>
              <a:t> Nam </a:t>
            </a:r>
            <a:r>
              <a:rPr lang="en-US" sz="1900" dirty="0" err="1">
                <a:latin typeface="+mj-lt"/>
                <a:cs typeface="Arial" pitchFamily="34" charset="0"/>
              </a:rPr>
              <a:t>nhưng</a:t>
            </a:r>
            <a:r>
              <a:rPr lang="en-US" sz="1900" dirty="0">
                <a:latin typeface="+mj-lt"/>
                <a:cs typeface="Arial" pitchFamily="34" charset="0"/>
              </a:rPr>
              <a:t> </a:t>
            </a:r>
            <a:r>
              <a:rPr lang="en-US" sz="1900" dirty="0" err="1">
                <a:latin typeface="+mj-lt"/>
                <a:cs typeface="Arial" pitchFamily="34" charset="0"/>
              </a:rPr>
              <a:t>chỉ</a:t>
            </a:r>
            <a:r>
              <a:rPr lang="en-US" sz="1900" dirty="0">
                <a:latin typeface="+mj-lt"/>
                <a:cs typeface="Arial" pitchFamily="34" charset="0"/>
              </a:rPr>
              <a:t> </a:t>
            </a:r>
            <a:r>
              <a:rPr lang="en-US" sz="1900" dirty="0" err="1">
                <a:latin typeface="+mj-lt"/>
                <a:cs typeface="Arial" pitchFamily="34" charset="0"/>
              </a:rPr>
              <a:t>chiếm</a:t>
            </a:r>
            <a:r>
              <a:rPr lang="en-US" sz="1900" dirty="0">
                <a:latin typeface="+mj-lt"/>
                <a:cs typeface="Arial" pitchFamily="34" charset="0"/>
              </a:rPr>
              <a:t> 0,08% </a:t>
            </a:r>
            <a:r>
              <a:rPr lang="en-US" sz="1900" dirty="0" err="1">
                <a:latin typeface="+mj-lt"/>
                <a:cs typeface="Arial" pitchFamily="34" charset="0"/>
              </a:rPr>
              <a:t>lượng</a:t>
            </a:r>
            <a:r>
              <a:rPr lang="en-US" sz="1900" dirty="0">
                <a:latin typeface="+mj-lt"/>
                <a:cs typeface="Arial" pitchFamily="34" charset="0"/>
              </a:rPr>
              <a:t> </a:t>
            </a:r>
            <a:r>
              <a:rPr lang="en-US" sz="1900" dirty="0" err="1">
                <a:latin typeface="+mj-lt"/>
                <a:cs typeface="Arial" pitchFamily="34" charset="0"/>
              </a:rPr>
              <a:t>nhập</a:t>
            </a:r>
            <a:r>
              <a:rPr lang="en-US" sz="1900" dirty="0">
                <a:latin typeface="+mj-lt"/>
                <a:cs typeface="Arial" pitchFamily="34" charset="0"/>
              </a:rPr>
              <a:t> </a:t>
            </a:r>
            <a:r>
              <a:rPr lang="en-US" sz="1900" dirty="0" err="1">
                <a:latin typeface="+mj-lt"/>
                <a:cs typeface="Arial" pitchFamily="34" charset="0"/>
              </a:rPr>
              <a:t>khẩu</a:t>
            </a:r>
            <a:r>
              <a:rPr lang="en-US" sz="1900" dirty="0">
                <a:latin typeface="+mj-lt"/>
                <a:cs typeface="Arial" pitchFamily="34" charset="0"/>
              </a:rPr>
              <a:t> </a:t>
            </a:r>
            <a:r>
              <a:rPr lang="en-US" sz="1900" dirty="0" err="1">
                <a:latin typeface="+mj-lt"/>
                <a:cs typeface="Arial" pitchFamily="34" charset="0"/>
              </a:rPr>
              <a:t>của</a:t>
            </a:r>
            <a:r>
              <a:rPr lang="en-US" sz="1900" dirty="0">
                <a:latin typeface="+mj-lt"/>
                <a:cs typeface="Arial" pitchFamily="34" charset="0"/>
              </a:rPr>
              <a:t> EU.</a:t>
            </a:r>
          </a:p>
          <a:p>
            <a:pPr algn="just">
              <a:spcAft>
                <a:spcPts val="0"/>
              </a:spcAft>
              <a:defRPr/>
            </a:pPr>
            <a:r>
              <a:rPr lang="en-US" sz="1900" dirty="0">
                <a:latin typeface="+mj-lt"/>
                <a:cs typeface="Arial" pitchFamily="34" charset="0"/>
              </a:rPr>
              <a:t> </a:t>
            </a:r>
            <a:r>
              <a:rPr lang="en-US" sz="1900" dirty="0" err="1">
                <a:latin typeface="+mj-lt"/>
                <a:cs typeface="Arial" pitchFamily="34" charset="0"/>
              </a:rPr>
              <a:t>Năm</a:t>
            </a:r>
            <a:r>
              <a:rPr lang="en-US" sz="1900" dirty="0">
                <a:latin typeface="+mj-lt"/>
                <a:cs typeface="Arial" pitchFamily="34" charset="0"/>
              </a:rPr>
              <a:t> 2019, VN </a:t>
            </a:r>
            <a:r>
              <a:rPr lang="en-US" sz="1900" dirty="0" err="1">
                <a:latin typeface="+mj-lt"/>
                <a:cs typeface="Arial" pitchFamily="34" charset="0"/>
              </a:rPr>
              <a:t>xuất</a:t>
            </a:r>
            <a:r>
              <a:rPr lang="en-US" sz="1900" dirty="0">
                <a:latin typeface="+mj-lt"/>
                <a:cs typeface="Arial" pitchFamily="34" charset="0"/>
              </a:rPr>
              <a:t> sang EU </a:t>
            </a:r>
            <a:r>
              <a:rPr lang="en-US" sz="1900" dirty="0" err="1">
                <a:latin typeface="+mj-lt"/>
                <a:cs typeface="Arial" pitchFamily="34" charset="0"/>
              </a:rPr>
              <a:t>đạt</a:t>
            </a:r>
            <a:r>
              <a:rPr lang="en-US" sz="1900" dirty="0">
                <a:latin typeface="+mj-lt"/>
                <a:cs typeface="Arial" pitchFamily="34" charset="0"/>
              </a:rPr>
              <a:t> 148 </a:t>
            </a:r>
            <a:r>
              <a:rPr lang="en-US" sz="1900" dirty="0" err="1">
                <a:latin typeface="+mj-lt"/>
                <a:cs typeface="Arial" pitchFamily="34" charset="0"/>
              </a:rPr>
              <a:t>triệu</a:t>
            </a:r>
            <a:r>
              <a:rPr lang="en-US" sz="1900" dirty="0">
                <a:latin typeface="+mj-lt"/>
                <a:cs typeface="Arial" pitchFamily="34" charset="0"/>
              </a:rPr>
              <a:t> USD, </a:t>
            </a:r>
            <a:r>
              <a:rPr lang="en-US" sz="1900" dirty="0" err="1">
                <a:latin typeface="+mj-lt"/>
                <a:cs typeface="Arial" pitchFamily="34" charset="0"/>
              </a:rPr>
              <a:t>tăng</a:t>
            </a:r>
            <a:r>
              <a:rPr lang="en-US" sz="1900" dirty="0">
                <a:latin typeface="+mj-lt"/>
                <a:cs typeface="Arial" pitchFamily="34" charset="0"/>
              </a:rPr>
              <a:t> 28,5% so </a:t>
            </a:r>
            <a:r>
              <a:rPr lang="en-US" sz="1900" dirty="0" err="1">
                <a:latin typeface="+mj-lt"/>
                <a:cs typeface="Arial" pitchFamily="34" charset="0"/>
              </a:rPr>
              <a:t>với</a:t>
            </a:r>
            <a:r>
              <a:rPr lang="en-US" sz="1900" dirty="0">
                <a:latin typeface="+mj-lt"/>
                <a:cs typeface="Arial" pitchFamily="34" charset="0"/>
              </a:rPr>
              <a:t> </a:t>
            </a:r>
            <a:r>
              <a:rPr lang="en-US" sz="1900" dirty="0" err="1">
                <a:latin typeface="+mj-lt"/>
                <a:cs typeface="Arial" pitchFamily="34" charset="0"/>
              </a:rPr>
              <a:t>năm</a:t>
            </a:r>
            <a:r>
              <a:rPr lang="en-US" sz="1900" dirty="0">
                <a:latin typeface="+mj-lt"/>
                <a:cs typeface="Arial" pitchFamily="34" charset="0"/>
              </a:rPr>
              <a:t> 2018. C</a:t>
            </a:r>
            <a:r>
              <a:rPr lang="vi-VN" sz="1900" dirty="0">
                <a:latin typeface="+mj-lt"/>
                <a:cs typeface="Arial" pitchFamily="34" charset="0"/>
              </a:rPr>
              <a:t>ác nước </a:t>
            </a:r>
            <a:r>
              <a:rPr lang="en-US" sz="1900" dirty="0" err="1">
                <a:latin typeface="+mj-lt"/>
                <a:cs typeface="Arial" pitchFamily="34" charset="0"/>
              </a:rPr>
              <a:t>nhập</a:t>
            </a:r>
            <a:r>
              <a:rPr lang="vi-VN" sz="1900" dirty="0">
                <a:latin typeface="+mj-lt"/>
                <a:cs typeface="Arial" pitchFamily="34" charset="0"/>
              </a:rPr>
              <a:t> khẩu chính: Hà</a:t>
            </a:r>
            <a:r>
              <a:rPr lang="en-US" sz="1900" dirty="0">
                <a:latin typeface="+mj-lt"/>
                <a:cs typeface="Arial" pitchFamily="34" charset="0"/>
              </a:rPr>
              <a:t> </a:t>
            </a:r>
            <a:r>
              <a:rPr lang="vi-VN" sz="1900" dirty="0">
                <a:latin typeface="+mj-lt"/>
                <a:cs typeface="Arial" pitchFamily="34" charset="0"/>
              </a:rPr>
              <a:t>Lan, Anh, Pháp, Đức, Italia và Thụy Sĩ. Mặt hàng chủ lực là dứa, thanh long, cơm dừa, chôm chôm, xoài</a:t>
            </a:r>
            <a:r>
              <a:rPr lang="en-US" sz="1900" dirty="0">
                <a:latin typeface="+mj-lt"/>
                <a:cs typeface="Arial" pitchFamily="34" charset="0"/>
              </a:rPr>
              <a:t>, </a:t>
            </a:r>
            <a:r>
              <a:rPr lang="en-US" sz="1900" dirty="0" err="1">
                <a:latin typeface="+mj-lt"/>
                <a:cs typeface="Arial" pitchFamily="34" charset="0"/>
              </a:rPr>
              <a:t>chanh</a:t>
            </a:r>
            <a:r>
              <a:rPr lang="en-US" sz="1900" dirty="0">
                <a:latin typeface="+mj-lt"/>
                <a:cs typeface="Arial" pitchFamily="34" charset="0"/>
              </a:rPr>
              <a:t> </a:t>
            </a:r>
            <a:r>
              <a:rPr lang="en-US" sz="1900" dirty="0" err="1">
                <a:latin typeface="+mj-lt"/>
                <a:cs typeface="Arial" pitchFamily="34" charset="0"/>
              </a:rPr>
              <a:t>leo</a:t>
            </a:r>
            <a:r>
              <a:rPr lang="en-US" sz="1900" dirty="0">
                <a:latin typeface="+mj-lt"/>
                <a:cs typeface="Arial" pitchFamily="34" charset="0"/>
              </a:rPr>
              <a:t>. VN </a:t>
            </a:r>
            <a:r>
              <a:rPr lang="vi-VN" sz="1900" dirty="0">
                <a:latin typeface="+mj-lt"/>
                <a:cs typeface="Arial" pitchFamily="34" charset="0"/>
              </a:rPr>
              <a:t>chủ yếu xuất rau quả tươi và rau quả sơ chế, còn rau quả chế biến chưa nhiều</a:t>
            </a:r>
            <a:r>
              <a:rPr lang="en-US" sz="1900" dirty="0">
                <a:latin typeface="+mj-lt"/>
                <a:cs typeface="Arial" pitchFamily="34" charset="0"/>
              </a:rPr>
              <a:t> </a:t>
            </a:r>
            <a:r>
              <a:rPr lang="en-US" sz="1900" dirty="0" err="1">
                <a:latin typeface="+mj-lt"/>
                <a:cs typeface="Arial" pitchFamily="34" charset="0"/>
              </a:rPr>
              <a:t>vì</a:t>
            </a:r>
            <a:r>
              <a:rPr lang="en-US" sz="1900" dirty="0">
                <a:latin typeface="+mj-lt"/>
                <a:cs typeface="Arial" pitchFamily="34" charset="0"/>
              </a:rPr>
              <a:t>  EU </a:t>
            </a:r>
            <a:r>
              <a:rPr lang="en-US" sz="1900" dirty="0" err="1">
                <a:latin typeface="+mj-lt"/>
                <a:cs typeface="Arial" pitchFamily="34" charset="0"/>
              </a:rPr>
              <a:t>khá</a:t>
            </a:r>
            <a:r>
              <a:rPr lang="en-US" sz="1900" dirty="0">
                <a:latin typeface="+mj-lt"/>
                <a:cs typeface="Arial" pitchFamily="34" charset="0"/>
              </a:rPr>
              <a:t> </a:t>
            </a:r>
            <a:r>
              <a:rPr lang="en-US" sz="1900" dirty="0" err="1">
                <a:latin typeface="+mj-lt"/>
                <a:cs typeface="Arial" pitchFamily="34" charset="0"/>
              </a:rPr>
              <a:t>xa</a:t>
            </a:r>
            <a:r>
              <a:rPr lang="en-US" sz="1900" dirty="0">
                <a:latin typeface="+mj-lt"/>
                <a:cs typeface="Arial" pitchFamily="34" charset="0"/>
              </a:rPr>
              <a:t> VN </a:t>
            </a:r>
            <a:r>
              <a:rPr lang="en-US" sz="1900" dirty="0" err="1">
                <a:latin typeface="+mj-lt"/>
                <a:cs typeface="Arial" pitchFamily="34" charset="0"/>
              </a:rPr>
              <a:t>và</a:t>
            </a:r>
            <a:r>
              <a:rPr lang="en-US" sz="1900" dirty="0">
                <a:latin typeface="+mj-lt"/>
                <a:cs typeface="Arial" pitchFamily="34" charset="0"/>
              </a:rPr>
              <a:t> </a:t>
            </a:r>
            <a:r>
              <a:rPr lang="en-US" sz="1900" dirty="0" err="1">
                <a:latin typeface="+mj-lt"/>
                <a:cs typeface="Arial" pitchFamily="34" charset="0"/>
              </a:rPr>
              <a:t>công</a:t>
            </a:r>
            <a:r>
              <a:rPr lang="en-US" sz="1900" dirty="0">
                <a:latin typeface="+mj-lt"/>
                <a:cs typeface="Arial" pitchFamily="34" charset="0"/>
              </a:rPr>
              <a:t> </a:t>
            </a:r>
            <a:r>
              <a:rPr lang="en-US" sz="1900" dirty="0" err="1">
                <a:latin typeface="+mj-lt"/>
                <a:cs typeface="Arial" pitchFamily="34" charset="0"/>
              </a:rPr>
              <a:t>nghệ</a:t>
            </a:r>
            <a:r>
              <a:rPr lang="en-US" sz="1900" dirty="0">
                <a:latin typeface="+mj-lt"/>
                <a:cs typeface="Arial" pitchFamily="34" charset="0"/>
              </a:rPr>
              <a:t> </a:t>
            </a:r>
            <a:r>
              <a:rPr lang="en-US" sz="1900" dirty="0" err="1">
                <a:latin typeface="+mj-lt"/>
                <a:cs typeface="Arial" pitchFamily="34" charset="0"/>
              </a:rPr>
              <a:t>bảo</a:t>
            </a:r>
            <a:r>
              <a:rPr lang="en-US" sz="1900" dirty="0">
                <a:latin typeface="+mj-lt"/>
                <a:cs typeface="Arial" pitchFamily="34" charset="0"/>
              </a:rPr>
              <a:t> </a:t>
            </a:r>
            <a:r>
              <a:rPr lang="en-US" sz="1900" dirty="0" err="1">
                <a:latin typeface="+mj-lt"/>
                <a:cs typeface="Arial" pitchFamily="34" charset="0"/>
              </a:rPr>
              <a:t>quản</a:t>
            </a:r>
            <a:r>
              <a:rPr lang="en-US" sz="1900" dirty="0">
                <a:latin typeface="+mj-lt"/>
                <a:cs typeface="Arial" pitchFamily="34" charset="0"/>
              </a:rPr>
              <a:t> </a:t>
            </a:r>
            <a:r>
              <a:rPr lang="en-US" sz="1900" dirty="0" err="1">
                <a:latin typeface="+mj-lt"/>
                <a:cs typeface="Arial" pitchFamily="34" charset="0"/>
              </a:rPr>
              <a:t>tươi</a:t>
            </a:r>
            <a:r>
              <a:rPr lang="en-US" sz="1900" dirty="0">
                <a:latin typeface="+mj-lt"/>
                <a:cs typeface="Arial" pitchFamily="34" charset="0"/>
              </a:rPr>
              <a:t> </a:t>
            </a:r>
            <a:r>
              <a:rPr lang="en-US" sz="1900" dirty="0" err="1">
                <a:latin typeface="+mj-lt"/>
                <a:cs typeface="Arial" pitchFamily="34" charset="0"/>
              </a:rPr>
              <a:t>chưa</a:t>
            </a:r>
            <a:r>
              <a:rPr lang="en-US" sz="1900" dirty="0">
                <a:latin typeface="+mj-lt"/>
                <a:cs typeface="Arial" pitchFamily="34" charset="0"/>
              </a:rPr>
              <a:t> </a:t>
            </a:r>
            <a:r>
              <a:rPr lang="en-US" sz="1900" dirty="0" err="1">
                <a:latin typeface="+mj-lt"/>
                <a:cs typeface="Arial" pitchFamily="34" charset="0"/>
              </a:rPr>
              <a:t>tốt</a:t>
            </a:r>
            <a:r>
              <a:rPr lang="en-US" sz="1900" dirty="0">
                <a:latin typeface="+mj-lt"/>
                <a:cs typeface="Arial" pitchFamily="34" charset="0"/>
              </a:rPr>
              <a:t>.</a:t>
            </a:r>
            <a:endParaRPr lang="en-US" sz="1900" dirty="0">
              <a:latin typeface="+mj-lt"/>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dirty="0" err="1"/>
              <a:t>Trang</a:t>
            </a:r>
            <a:r>
              <a:rPr lang="en-US" dirty="0"/>
              <a:t> </a:t>
            </a:r>
            <a:fld id="{0073B9D0-39C7-41F2-82A8-7A1737E90240}" type="slidenum">
              <a:rPr lang="en-US" smtClean="0"/>
              <a:pPr algn="r"/>
              <a:t>33</a:t>
            </a:fld>
            <a:endParaRPr lang="en-US" dirty="0"/>
          </a:p>
        </p:txBody>
      </p:sp>
      <p:sp>
        <p:nvSpPr>
          <p:cNvPr id="8" name="Title 1"/>
          <p:cNvSpPr txBox="1">
            <a:spLocks/>
          </p:cNvSpPr>
          <p:nvPr/>
        </p:nvSpPr>
        <p:spPr>
          <a:xfrm>
            <a:off x="1066800" y="76200"/>
            <a:ext cx="7498080" cy="914400"/>
          </a:xfrm>
          <a:prstGeom prst="rect">
            <a:avLst/>
          </a:prstGeom>
        </p:spPr>
        <p:txBody>
          <a:bodyPr anchor="ctr">
            <a:normAutofit/>
          </a:bodyPr>
          <a:lstStyle/>
          <a:p>
            <a:pPr lvl="0">
              <a:spcBef>
                <a:spcPct val="0"/>
              </a:spcBef>
            </a:pPr>
            <a:r>
              <a:rPr lang="en-US" sz="2400" b="1" dirty="0">
                <a:solidFill>
                  <a:schemeClr val="tx2">
                    <a:satMod val="130000"/>
                  </a:schemeClr>
                </a:solidFill>
                <a:latin typeface="+mj-lt"/>
                <a:ea typeface="+mj-ea"/>
                <a:cs typeface="+mj-cs"/>
              </a:rPr>
              <a:t>2.3.2.2 Rau </a:t>
            </a:r>
            <a:r>
              <a:rPr lang="en-US" sz="2400" b="1" dirty="0" err="1">
                <a:solidFill>
                  <a:schemeClr val="tx2">
                    <a:satMod val="130000"/>
                  </a:schemeClr>
                </a:solidFill>
                <a:latin typeface="+mj-lt"/>
                <a:ea typeface="+mj-ea"/>
                <a:cs typeface="+mj-cs"/>
              </a:rPr>
              <a:t>quả</a:t>
            </a:r>
            <a:r>
              <a:rPr lang="en-US" sz="2400" b="1" dirty="0">
                <a:solidFill>
                  <a:schemeClr val="tx2">
                    <a:satMod val="130000"/>
                  </a:schemeClr>
                </a:solidFill>
                <a:latin typeface="+mj-lt"/>
                <a:ea typeface="+mj-ea"/>
                <a:cs typeface="+mj-cs"/>
              </a:rPr>
              <a:t> (1/3)</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7" name="Rectangle 6">
            <a:extLst>
              <a:ext uri="{FF2B5EF4-FFF2-40B4-BE49-F238E27FC236}">
                <a16:creationId xmlns="" xmlns:a16="http://schemas.microsoft.com/office/drawing/2014/main" id="{A13BA871-B204-A248-B458-027F52BE48B3}"/>
              </a:ext>
            </a:extLst>
          </p:cNvPr>
          <p:cNvSpPr>
            <a:spLocks/>
          </p:cNvSpPr>
          <p:nvPr/>
        </p:nvSpPr>
        <p:spPr>
          <a:xfrm>
            <a:off x="1005840" y="864513"/>
            <a:ext cx="6992112"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Tổng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quan</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tình</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hình</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của</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Việt</a:t>
            </a:r>
            <a:r>
              <a:rPr lang="en-US" sz="2200" b="1" dirty="0">
                <a:solidFill>
                  <a:schemeClr val="bg2">
                    <a:lumMod val="25000"/>
                  </a:schemeClr>
                </a:solidFill>
                <a:latin typeface="Times New Roman" pitchFamily="18" charset="0"/>
                <a:cs typeface="Times New Roman" pitchFamily="18" charset="0"/>
              </a:rPr>
              <a:t> Nam sang EU</a:t>
            </a:r>
          </a:p>
        </p:txBody>
      </p:sp>
      <p:grpSp>
        <p:nvGrpSpPr>
          <p:cNvPr id="18" name="Group 17"/>
          <p:cNvGrpSpPr/>
          <p:nvPr/>
        </p:nvGrpSpPr>
        <p:grpSpPr>
          <a:xfrm>
            <a:off x="6781800" y="152400"/>
            <a:ext cx="2287191" cy="457200"/>
            <a:chOff x="6780609" y="152400"/>
            <a:chExt cx="2287191" cy="457200"/>
          </a:xfrm>
        </p:grpSpPr>
        <p:grpSp>
          <p:nvGrpSpPr>
            <p:cNvPr id="19" name="Group 16"/>
            <p:cNvGrpSpPr/>
            <p:nvPr/>
          </p:nvGrpSpPr>
          <p:grpSpPr>
            <a:xfrm>
              <a:off x="6780609" y="152400"/>
              <a:ext cx="2287191" cy="457200"/>
              <a:chOff x="5181600" y="381000"/>
              <a:chExt cx="2744391" cy="640556"/>
            </a:xfrm>
          </p:grpSpPr>
          <p:grpSp>
            <p:nvGrpSpPr>
              <p:cNvPr id="21" name="Group 9"/>
              <p:cNvGrpSpPr/>
              <p:nvPr/>
            </p:nvGrpSpPr>
            <p:grpSpPr>
              <a:xfrm>
                <a:off x="5181600" y="381000"/>
                <a:ext cx="1525191" cy="640556"/>
                <a:chOff x="2887860" y="1391443"/>
                <a:chExt cx="3202781" cy="1281112"/>
              </a:xfrm>
            </p:grpSpPr>
            <p:sp>
              <p:nvSpPr>
                <p:cNvPr id="25" name="Chevron 2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2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2" name="Group 13"/>
              <p:cNvGrpSpPr/>
              <p:nvPr/>
            </p:nvGrpSpPr>
            <p:grpSpPr>
              <a:xfrm>
                <a:off x="6400800" y="381000"/>
                <a:ext cx="1525191" cy="640556"/>
                <a:chOff x="2887860" y="1391443"/>
                <a:chExt cx="3202781" cy="1281112"/>
              </a:xfrm>
            </p:grpSpPr>
            <p:sp>
              <p:nvSpPr>
                <p:cNvPr id="23" name="Chevron 22"/>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24"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20" name="Chevron 19"/>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802880" cy="4800600"/>
          </a:xfrm>
        </p:spPr>
        <p:txBody>
          <a:bodyPr>
            <a:noAutofit/>
          </a:bodyPr>
          <a:lstStyle/>
          <a:p>
            <a:pPr algn="just">
              <a:lnSpc>
                <a:spcPct val="114000"/>
              </a:lnSpc>
              <a:spcBef>
                <a:spcPts val="0"/>
              </a:spcBef>
              <a:spcAft>
                <a:spcPts val="0"/>
              </a:spcAft>
            </a:pPr>
            <a:r>
              <a:rPr lang="en-US" sz="1600" dirty="0">
                <a:latin typeface="+mj-lt"/>
                <a:cs typeface="Arial" pitchFamily="34" charset="0"/>
              </a:rPr>
              <a:t>T</a:t>
            </a:r>
            <a:r>
              <a:rPr lang="vi-VN" sz="1600" dirty="0">
                <a:latin typeface="+mj-lt"/>
                <a:cs typeface="Arial" pitchFamily="34" charset="0"/>
              </a:rPr>
              <a:t>ăng nhu cầu </a:t>
            </a:r>
            <a:r>
              <a:rPr lang="vi-VN" sz="1600" b="1" dirty="0">
                <a:solidFill>
                  <a:schemeClr val="accent5">
                    <a:lumMod val="75000"/>
                  </a:schemeClr>
                </a:solidFill>
                <a:latin typeface="+mj-lt"/>
                <a:cs typeface="Arial" pitchFamily="34" charset="0"/>
              </a:rPr>
              <a:t>sản phẩm có lợi </a:t>
            </a:r>
            <a:r>
              <a:rPr lang="en-US" sz="1600" b="1" dirty="0" err="1">
                <a:solidFill>
                  <a:schemeClr val="accent5">
                    <a:lumMod val="75000"/>
                  </a:schemeClr>
                </a:solidFill>
                <a:latin typeface="+mj-lt"/>
                <a:cs typeface="Arial" pitchFamily="34" charset="0"/>
              </a:rPr>
              <a:t>cho</a:t>
            </a:r>
            <a:r>
              <a:rPr lang="en-US" sz="1600" b="1" dirty="0">
                <a:solidFill>
                  <a:schemeClr val="accent5">
                    <a:lumMod val="75000"/>
                  </a:schemeClr>
                </a:solidFill>
                <a:latin typeface="+mj-lt"/>
                <a:cs typeface="Arial" pitchFamily="34" charset="0"/>
              </a:rPr>
              <a:t> </a:t>
            </a:r>
            <a:r>
              <a:rPr lang="vi-VN" sz="1600" b="1" dirty="0">
                <a:solidFill>
                  <a:schemeClr val="accent5">
                    <a:lumMod val="75000"/>
                  </a:schemeClr>
                </a:solidFill>
                <a:latin typeface="+mj-lt"/>
                <a:cs typeface="Arial" pitchFamily="34" charset="0"/>
              </a:rPr>
              <a:t>sức khỏe</a:t>
            </a:r>
            <a:r>
              <a:rPr lang="vi-VN" sz="1600" dirty="0">
                <a:solidFill>
                  <a:schemeClr val="accent5">
                    <a:lumMod val="75000"/>
                  </a:schemeClr>
                </a:solidFill>
                <a:latin typeface="+mj-lt"/>
                <a:cs typeface="Arial" pitchFamily="34" charset="0"/>
              </a:rPr>
              <a:t>: </a:t>
            </a:r>
            <a:r>
              <a:rPr lang="en-US" sz="1600" dirty="0">
                <a:latin typeface="+mj-lt"/>
                <a:cs typeface="Arial" pitchFamily="34" charset="0"/>
              </a:rPr>
              <a:t>“</a:t>
            </a:r>
            <a:r>
              <a:rPr lang="vi-VN" sz="1600" dirty="0">
                <a:latin typeface="+mj-lt"/>
                <a:cs typeface="Arial" pitchFamily="34" charset="0"/>
              </a:rPr>
              <a:t>Siêu thực phẩm</a:t>
            </a:r>
            <a:r>
              <a:rPr lang="en-US" sz="1600" dirty="0">
                <a:latin typeface="+mj-lt"/>
                <a:cs typeface="Arial" pitchFamily="34" charset="0"/>
              </a:rPr>
              <a:t>” </a:t>
            </a:r>
            <a:r>
              <a:rPr lang="vi-VN" sz="1600" dirty="0">
                <a:latin typeface="+mj-lt"/>
                <a:cs typeface="Arial" pitchFamily="34" charset="0"/>
              </a:rPr>
              <a:t>(ví dụ: Quả việt quất, lựu, cải xoăn, rau chân vịt)</a:t>
            </a:r>
            <a:r>
              <a:rPr lang="en-US" sz="1600" dirty="0">
                <a:latin typeface="+mj-lt"/>
                <a:cs typeface="Arial" pitchFamily="34" charset="0"/>
              </a:rPr>
              <a:t>; </a:t>
            </a:r>
            <a:r>
              <a:rPr lang="vi-VN" sz="1600" dirty="0">
                <a:latin typeface="+mj-lt"/>
                <a:cs typeface="Arial" pitchFamily="34" charset="0"/>
              </a:rPr>
              <a:t>Rau quả hữu cơ</a:t>
            </a:r>
            <a:r>
              <a:rPr lang="en-US" sz="1600" dirty="0">
                <a:latin typeface="+mj-lt"/>
                <a:cs typeface="Arial" pitchFamily="34" charset="0"/>
              </a:rPr>
              <a:t>; </a:t>
            </a:r>
            <a:r>
              <a:rPr lang="vi-VN" sz="1600" dirty="0">
                <a:latin typeface="+mj-lt"/>
                <a:cs typeface="Arial" pitchFamily="34" charset="0"/>
              </a:rPr>
              <a:t>Sản phẩm không có chất phụ gia nhân tạo mà hoàn toàn được làm từ trái cây hoặc được lên men tự nhiên</a:t>
            </a:r>
            <a:r>
              <a:rPr lang="en-US" sz="1600" dirty="0">
                <a:latin typeface="+mj-lt"/>
                <a:cs typeface="Arial" pitchFamily="34" charset="0"/>
              </a:rPr>
              <a:t>; </a:t>
            </a:r>
            <a:r>
              <a:rPr lang="vi-VN" sz="1600" dirty="0">
                <a:latin typeface="+mj-lt"/>
                <a:cs typeface="Arial" pitchFamily="34" charset="0"/>
              </a:rPr>
              <a:t>Sản phẩm không từ nước ép cô đặc (NFC)</a:t>
            </a:r>
            <a:r>
              <a:rPr lang="en-US" sz="1600" dirty="0">
                <a:latin typeface="+mj-lt"/>
                <a:cs typeface="Arial" pitchFamily="34" charset="0"/>
              </a:rPr>
              <a:t>; </a:t>
            </a:r>
            <a:r>
              <a:rPr lang="vi-VN" sz="1600" dirty="0">
                <a:latin typeface="+mj-lt"/>
                <a:cs typeface="Arial" pitchFamily="34" charset="0"/>
              </a:rPr>
              <a:t>Hoa quả sấy và các loại hạt </a:t>
            </a:r>
            <a:r>
              <a:rPr lang="en-US" sz="1600" dirty="0">
                <a:latin typeface="+mj-lt"/>
                <a:cs typeface="Arial" pitchFamily="34" charset="0"/>
              </a:rPr>
              <a:t>(</a:t>
            </a:r>
            <a:r>
              <a:rPr lang="vi-VN" sz="1600" dirty="0">
                <a:latin typeface="+mj-lt"/>
                <a:cs typeface="Arial" pitchFamily="34" charset="0"/>
              </a:rPr>
              <a:t>snack</a:t>
            </a:r>
            <a:r>
              <a:rPr lang="en-US" sz="1600" dirty="0">
                <a:latin typeface="+mj-lt"/>
                <a:cs typeface="Arial" pitchFamily="34" charset="0"/>
              </a:rPr>
              <a:t>); </a:t>
            </a:r>
            <a:r>
              <a:rPr lang="vi-VN" sz="1600" dirty="0">
                <a:latin typeface="+mj-lt"/>
                <a:cs typeface="Arial" pitchFamily="34" charset="0"/>
              </a:rPr>
              <a:t>Rau quả ngâm</a:t>
            </a:r>
            <a:r>
              <a:rPr lang="en-US" sz="1600" dirty="0">
                <a:latin typeface="+mj-lt"/>
                <a:cs typeface="Arial" pitchFamily="34" charset="0"/>
              </a:rPr>
              <a:t>;</a:t>
            </a:r>
            <a:r>
              <a:rPr lang="vi-VN" sz="1600" dirty="0">
                <a:latin typeface="+mj-lt"/>
                <a:cs typeface="Arial" pitchFamily="34" charset="0"/>
              </a:rPr>
              <a:t> Các sản phẩm từ dừa (đặc biệt là dầu dừa)</a:t>
            </a:r>
            <a:r>
              <a:rPr lang="en-US" sz="1600" dirty="0">
                <a:latin typeface="+mj-lt"/>
                <a:cs typeface="Arial" pitchFamily="34" charset="0"/>
              </a:rPr>
              <a:t>…</a:t>
            </a:r>
          </a:p>
          <a:p>
            <a:pPr algn="just">
              <a:lnSpc>
                <a:spcPct val="114000"/>
              </a:lnSpc>
              <a:spcAft>
                <a:spcPts val="0"/>
              </a:spcAft>
            </a:pPr>
            <a:r>
              <a:rPr lang="vi-VN" sz="1600" b="1" dirty="0">
                <a:solidFill>
                  <a:schemeClr val="accent5">
                    <a:lumMod val="75000"/>
                  </a:schemeClr>
                </a:solidFill>
                <a:latin typeface="+mj-lt"/>
                <a:cs typeface="Arial" pitchFamily="34" charset="0"/>
              </a:rPr>
              <a:t>Giảm nhu cầu đối với các loại </a:t>
            </a:r>
            <a:r>
              <a:rPr lang="en-US" sz="1600" b="1" dirty="0" err="1">
                <a:solidFill>
                  <a:schemeClr val="accent5">
                    <a:lumMod val="75000"/>
                  </a:schemeClr>
                </a:solidFill>
                <a:latin typeface="+mj-lt"/>
                <a:cs typeface="Arial" pitchFamily="34" charset="0"/>
              </a:rPr>
              <a:t>nhiều</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đường</a:t>
            </a:r>
            <a:r>
              <a:rPr lang="en-US" sz="1600" dirty="0">
                <a:solidFill>
                  <a:schemeClr val="accent5">
                    <a:lumMod val="75000"/>
                  </a:schemeClr>
                </a:solidFill>
                <a:latin typeface="+mj-lt"/>
                <a:cs typeface="Arial" pitchFamily="34" charset="0"/>
              </a:rPr>
              <a:t> </a:t>
            </a:r>
            <a:r>
              <a:rPr lang="vi-VN" sz="1600" dirty="0">
                <a:latin typeface="+mj-lt"/>
                <a:cs typeface="Arial" pitchFamily="34" charset="0"/>
              </a:rPr>
              <a:t>không có lợi cho sức khỏe: Các sản phẩm rau quả chế biến sẵn có đường </a:t>
            </a:r>
            <a:r>
              <a:rPr lang="en-US" sz="1600" dirty="0">
                <a:latin typeface="+mj-lt"/>
                <a:cs typeface="Arial" pitchFamily="34" charset="0"/>
              </a:rPr>
              <a:t>;</a:t>
            </a:r>
            <a:r>
              <a:rPr lang="vi-VN" sz="1600" dirty="0">
                <a:latin typeface="+mj-lt"/>
                <a:cs typeface="Arial" pitchFamily="34" charset="0"/>
              </a:rPr>
              <a:t> Các loại nước ép truyền thống do hàm lượng đường cao.</a:t>
            </a:r>
            <a:endParaRPr lang="en-US" sz="1600" dirty="0">
              <a:latin typeface="+mj-lt"/>
              <a:cs typeface="Arial" pitchFamily="34" charset="0"/>
            </a:endParaRPr>
          </a:p>
          <a:p>
            <a:pPr algn="just">
              <a:lnSpc>
                <a:spcPct val="114000"/>
              </a:lnSpc>
              <a:spcAft>
                <a:spcPts val="0"/>
              </a:spcAft>
            </a:pPr>
            <a:r>
              <a:rPr lang="en-US" sz="1600" dirty="0" err="1">
                <a:latin typeface="+mj-lt"/>
                <a:cs typeface="Arial" pitchFamily="34" charset="0"/>
              </a:rPr>
              <a:t>Thích</a:t>
            </a:r>
            <a:r>
              <a:rPr lang="en-US" sz="1600" dirty="0">
                <a:latin typeface="+mj-lt"/>
                <a:cs typeface="Arial" pitchFamily="34" charset="0"/>
              </a:rPr>
              <a:t> s</a:t>
            </a:r>
            <a:r>
              <a:rPr lang="vi-VN" sz="1600" dirty="0">
                <a:latin typeface="+mj-lt"/>
                <a:cs typeface="Arial" pitchFamily="34" charset="0"/>
              </a:rPr>
              <a:t>ự </a:t>
            </a:r>
            <a:r>
              <a:rPr lang="vi-VN" sz="1600" b="1" dirty="0">
                <a:solidFill>
                  <a:schemeClr val="accent5">
                    <a:lumMod val="75000"/>
                  </a:schemeClr>
                </a:solidFill>
                <a:latin typeface="+mj-lt"/>
                <a:cs typeface="Arial" pitchFamily="34" charset="0"/>
              </a:rPr>
              <a:t>tiện lợi</a:t>
            </a:r>
            <a:r>
              <a:rPr lang="en-US" sz="1600" b="1" dirty="0">
                <a:solidFill>
                  <a:schemeClr val="accent5">
                    <a:lumMod val="75000"/>
                  </a:schemeClr>
                </a:solidFill>
                <a:latin typeface="+mj-lt"/>
                <a:cs typeface="Arial" pitchFamily="34" charset="0"/>
              </a:rPr>
              <a:t>, </a:t>
            </a:r>
            <a:r>
              <a:rPr lang="vi-VN" sz="1600" b="1" dirty="0">
                <a:solidFill>
                  <a:schemeClr val="accent5">
                    <a:lumMod val="75000"/>
                  </a:schemeClr>
                </a:solidFill>
                <a:latin typeface="+mj-lt"/>
                <a:cs typeface="Arial" pitchFamily="34" charset="0"/>
              </a:rPr>
              <a:t>dễ sử dụng</a:t>
            </a:r>
            <a:r>
              <a:rPr lang="en-US" sz="1600" b="1" dirty="0">
                <a:solidFill>
                  <a:schemeClr val="accent5">
                    <a:lumMod val="75000"/>
                  </a:schemeClr>
                </a:solidFill>
                <a:latin typeface="+mj-lt"/>
                <a:cs typeface="Arial" pitchFamily="34" charset="0"/>
              </a:rPr>
              <a:t>, </a:t>
            </a:r>
            <a:r>
              <a:rPr lang="vi-VN" sz="1600" b="1" dirty="0">
                <a:solidFill>
                  <a:schemeClr val="accent5">
                    <a:lumMod val="75000"/>
                  </a:schemeClr>
                </a:solidFill>
                <a:latin typeface="+mj-lt"/>
                <a:cs typeface="Arial" pitchFamily="34" charset="0"/>
              </a:rPr>
              <a:t>ít phải chế biến</a:t>
            </a:r>
            <a:r>
              <a:rPr lang="en-US" sz="1600" b="1" dirty="0">
                <a:solidFill>
                  <a:schemeClr val="accent5">
                    <a:lumMod val="75000"/>
                  </a:schemeClr>
                </a:solidFill>
                <a:latin typeface="+mj-lt"/>
                <a:cs typeface="Arial" pitchFamily="34" charset="0"/>
              </a:rPr>
              <a:t> </a:t>
            </a:r>
            <a:r>
              <a:rPr lang="en-US" sz="1600" dirty="0">
                <a:latin typeface="+mj-lt"/>
                <a:cs typeface="Arial" pitchFamily="34" charset="0"/>
              </a:rPr>
              <a:t>(</a:t>
            </a:r>
            <a:r>
              <a:rPr lang="en-US" sz="1600" dirty="0" err="1">
                <a:latin typeface="+mj-lt"/>
                <a:cs typeface="Arial" pitchFamily="34" charset="0"/>
              </a:rPr>
              <a:t>bao</a:t>
            </a:r>
            <a:r>
              <a:rPr lang="en-US" sz="1600" dirty="0">
                <a:latin typeface="+mj-lt"/>
                <a:cs typeface="Arial" pitchFamily="34" charset="0"/>
              </a:rPr>
              <a:t> </a:t>
            </a:r>
            <a:r>
              <a:rPr lang="vi-VN" sz="1600" dirty="0">
                <a:latin typeface="+mj-lt"/>
                <a:cs typeface="Arial" pitchFamily="34" charset="0"/>
              </a:rPr>
              <a:t>gói có kích thước nhỏ hơn</a:t>
            </a:r>
            <a:r>
              <a:rPr lang="en-US" sz="1600" dirty="0">
                <a:latin typeface="+mj-lt"/>
                <a:cs typeface="Arial" pitchFamily="34" charset="0"/>
              </a:rPr>
              <a:t>; </a:t>
            </a:r>
            <a:r>
              <a:rPr lang="vi-VN" sz="1600" dirty="0">
                <a:latin typeface="+mj-lt"/>
                <a:cs typeface="Arial" pitchFamily="34" charset="0"/>
              </a:rPr>
              <a:t>Rau quả tươi được cắt sẵn</a:t>
            </a:r>
            <a:r>
              <a:rPr lang="en-US" sz="1600" dirty="0">
                <a:latin typeface="+mj-lt"/>
                <a:cs typeface="Arial" pitchFamily="34" charset="0"/>
              </a:rPr>
              <a:t>; </a:t>
            </a:r>
            <a:r>
              <a:rPr lang="vi-VN" sz="1600" dirty="0">
                <a:latin typeface="+mj-lt"/>
                <a:cs typeface="Arial" pitchFamily="34" charset="0"/>
              </a:rPr>
              <a:t>quả không hạt</a:t>
            </a:r>
            <a:r>
              <a:rPr lang="en-US" sz="1600" dirty="0">
                <a:latin typeface="+mj-lt"/>
                <a:cs typeface="Arial" pitchFamily="34" charset="0"/>
              </a:rPr>
              <a:t>; </a:t>
            </a:r>
            <a:r>
              <a:rPr lang="vi-VN" sz="1600" dirty="0">
                <a:latin typeface="+mj-lt"/>
                <a:cs typeface="Arial" pitchFamily="34" charset="0"/>
              </a:rPr>
              <a:t>có thời hạn sử dụng lâu hơn</a:t>
            </a:r>
            <a:r>
              <a:rPr lang="en-US" sz="1600" dirty="0">
                <a:latin typeface="+mj-lt"/>
                <a:cs typeface="Arial" pitchFamily="34" charset="0"/>
              </a:rPr>
              <a:t>; </a:t>
            </a:r>
            <a:r>
              <a:rPr lang="vi-VN" sz="1600" dirty="0">
                <a:latin typeface="+mj-lt"/>
                <a:cs typeface="Arial" pitchFamily="34" charset="0"/>
              </a:rPr>
              <a:t>Rau đông lạnh trộn với các loại gia vị, rau thơm và nước sốt</a:t>
            </a:r>
            <a:r>
              <a:rPr lang="en-US" sz="1600" dirty="0">
                <a:latin typeface="+mj-lt"/>
                <a:cs typeface="Arial" pitchFamily="34" charset="0"/>
              </a:rPr>
              <a:t>; </a:t>
            </a:r>
            <a:r>
              <a:rPr lang="vi-VN" sz="1600" dirty="0">
                <a:latin typeface="+mj-lt"/>
                <a:cs typeface="Arial" pitchFamily="34" charset="0"/>
              </a:rPr>
              <a:t>Trái cây chín như bơ, xoài...</a:t>
            </a:r>
            <a:r>
              <a:rPr lang="en-US" sz="1600" dirty="0">
                <a:latin typeface="+mj-lt"/>
                <a:cs typeface="Arial" pitchFamily="34" charset="0"/>
              </a:rPr>
              <a:t>; </a:t>
            </a:r>
            <a:r>
              <a:rPr lang="vi-VN" sz="1600" dirty="0">
                <a:latin typeface="+mj-lt"/>
                <a:cs typeface="Arial" pitchFamily="34" charset="0"/>
              </a:rPr>
              <a:t>Sinh tố </a:t>
            </a:r>
            <a:r>
              <a:rPr lang="en-US" sz="1600" dirty="0" err="1">
                <a:latin typeface="+mj-lt"/>
                <a:cs typeface="Arial" pitchFamily="34" charset="0"/>
              </a:rPr>
              <a:t>các</a:t>
            </a:r>
            <a:r>
              <a:rPr lang="en-US" sz="1600" dirty="0">
                <a:latin typeface="+mj-lt"/>
                <a:cs typeface="Arial" pitchFamily="34" charset="0"/>
              </a:rPr>
              <a:t> </a:t>
            </a:r>
            <a:r>
              <a:rPr lang="en-US" sz="1600" dirty="0" err="1">
                <a:latin typeface="+mj-lt"/>
                <a:cs typeface="Arial" pitchFamily="34" charset="0"/>
              </a:rPr>
              <a:t>loại</a:t>
            </a:r>
            <a:r>
              <a:rPr lang="en-US" sz="1600" dirty="0">
                <a:latin typeface="+mj-lt"/>
                <a:cs typeface="Arial" pitchFamily="34" charset="0"/>
              </a:rPr>
              <a:t>…</a:t>
            </a:r>
          </a:p>
          <a:p>
            <a:pPr algn="just">
              <a:lnSpc>
                <a:spcPct val="114000"/>
              </a:lnSpc>
              <a:spcAft>
                <a:spcPts val="0"/>
              </a:spcAft>
            </a:pPr>
            <a:r>
              <a:rPr lang="en-US" sz="1600" dirty="0" err="1">
                <a:latin typeface="+mj-lt"/>
                <a:cs typeface="Arial" pitchFamily="34" charset="0"/>
              </a:rPr>
              <a:t>Thích</a:t>
            </a:r>
            <a:r>
              <a:rPr lang="en-US" sz="1600" dirty="0">
                <a:latin typeface="+mj-lt"/>
                <a:cs typeface="Arial" pitchFamily="34" charset="0"/>
              </a:rPr>
              <a:t> </a:t>
            </a:r>
            <a:r>
              <a:rPr lang="en-US" sz="1600" b="1" dirty="0">
                <a:solidFill>
                  <a:schemeClr val="accent5">
                    <a:lumMod val="75000"/>
                  </a:schemeClr>
                </a:solidFill>
                <a:latin typeface="+mj-lt"/>
                <a:cs typeface="Arial" pitchFamily="34" charset="0"/>
              </a:rPr>
              <a:t>đ</a:t>
            </a:r>
            <a:r>
              <a:rPr lang="vi-VN" sz="1600" b="1" dirty="0">
                <a:solidFill>
                  <a:schemeClr val="accent5">
                    <a:lumMod val="75000"/>
                  </a:schemeClr>
                </a:solidFill>
                <a:latin typeface="+mj-lt"/>
                <a:cs typeface="Arial" pitchFamily="34" charset="0"/>
              </a:rPr>
              <a:t>a dạng hóa sản phẩm và hương vị</a:t>
            </a:r>
            <a:r>
              <a:rPr lang="en-US" sz="1600" dirty="0">
                <a:solidFill>
                  <a:schemeClr val="accent5">
                    <a:lumMod val="75000"/>
                  </a:schemeClr>
                </a:solidFill>
                <a:latin typeface="+mj-lt"/>
                <a:cs typeface="Arial" pitchFamily="34" charset="0"/>
              </a:rPr>
              <a:t>: </a:t>
            </a:r>
            <a:r>
              <a:rPr lang="en-US" sz="1600" dirty="0" err="1">
                <a:latin typeface="+mj-lt"/>
                <a:cs typeface="Arial" pitchFamily="34" charset="0"/>
              </a:rPr>
              <a:t>Thích</a:t>
            </a:r>
            <a:r>
              <a:rPr lang="en-US" sz="1600" dirty="0">
                <a:latin typeface="+mj-lt"/>
                <a:cs typeface="Arial" pitchFamily="34" charset="0"/>
              </a:rPr>
              <a:t> </a:t>
            </a:r>
            <a:r>
              <a:rPr lang="en-US" sz="1600" dirty="0" err="1">
                <a:latin typeface="+mj-lt"/>
                <a:cs typeface="Arial" pitchFamily="34" charset="0"/>
              </a:rPr>
              <a:t>rau</a:t>
            </a:r>
            <a:r>
              <a:rPr lang="en-US" sz="1600" dirty="0">
                <a:latin typeface="+mj-lt"/>
                <a:cs typeface="Arial" pitchFamily="34" charset="0"/>
              </a:rPr>
              <a:t> </a:t>
            </a:r>
            <a:r>
              <a:rPr lang="en-US" sz="1600" dirty="0" err="1">
                <a:latin typeface="+mj-lt"/>
                <a:cs typeface="Arial" pitchFamily="34" charset="0"/>
              </a:rPr>
              <a:t>quả</a:t>
            </a:r>
            <a:r>
              <a:rPr lang="en-US" sz="1600" dirty="0">
                <a:latin typeface="+mj-lt"/>
                <a:cs typeface="Arial" pitchFamily="34" charset="0"/>
              </a:rPr>
              <a:t> </a:t>
            </a:r>
            <a:r>
              <a:rPr lang="en-US" sz="1600" dirty="0" err="1">
                <a:latin typeface="+mj-lt"/>
                <a:cs typeface="Arial" pitchFamily="34" charset="0"/>
              </a:rPr>
              <a:t>mới</a:t>
            </a:r>
            <a:r>
              <a:rPr lang="en-US" sz="1600" dirty="0">
                <a:latin typeface="+mj-lt"/>
                <a:cs typeface="Arial" pitchFamily="34" charset="0"/>
              </a:rPr>
              <a:t> </a:t>
            </a:r>
            <a:r>
              <a:rPr lang="en-US" sz="1600" dirty="0" err="1">
                <a:latin typeface="+mj-lt"/>
                <a:cs typeface="Arial" pitchFamily="34" charset="0"/>
              </a:rPr>
              <a:t>lạ</a:t>
            </a:r>
            <a:r>
              <a:rPr lang="en-US" sz="1600" dirty="0">
                <a:latin typeface="+mj-lt"/>
                <a:cs typeface="Arial" pitchFamily="34" charset="0"/>
              </a:rPr>
              <a:t>, </a:t>
            </a:r>
            <a:r>
              <a:rPr lang="en-US" sz="1600" dirty="0" err="1">
                <a:latin typeface="+mj-lt"/>
                <a:cs typeface="Arial" pitchFamily="34" charset="0"/>
              </a:rPr>
              <a:t>ngoại</a:t>
            </a:r>
            <a:r>
              <a:rPr lang="en-US" sz="1600" dirty="0">
                <a:latin typeface="+mj-lt"/>
                <a:cs typeface="Arial" pitchFamily="34" charset="0"/>
              </a:rPr>
              <a:t> </a:t>
            </a:r>
            <a:r>
              <a:rPr lang="en-US" sz="1600" dirty="0" err="1">
                <a:latin typeface="+mj-lt"/>
                <a:cs typeface="Arial" pitchFamily="34" charset="0"/>
              </a:rPr>
              <a:t>lai</a:t>
            </a:r>
            <a:r>
              <a:rPr lang="en-US" sz="1600" dirty="0">
                <a:latin typeface="+mj-lt"/>
                <a:cs typeface="Arial" pitchFamily="34" charset="0"/>
              </a:rPr>
              <a:t> ( </a:t>
            </a:r>
            <a:r>
              <a:rPr lang="en-US" sz="1600" dirty="0" err="1">
                <a:latin typeface="+mj-lt"/>
                <a:cs typeface="Arial" pitchFamily="34" charset="0"/>
              </a:rPr>
              <a:t>các</a:t>
            </a:r>
            <a:r>
              <a:rPr lang="en-US" sz="1600" dirty="0">
                <a:latin typeface="+mj-lt"/>
                <a:cs typeface="Arial" pitchFamily="34" charset="0"/>
              </a:rPr>
              <a:t> </a:t>
            </a:r>
            <a:r>
              <a:rPr lang="en-US" sz="1600" dirty="0" err="1">
                <a:latin typeface="+mj-lt"/>
                <a:cs typeface="Arial" pitchFamily="34" charset="0"/>
              </a:rPr>
              <a:t>sản</a:t>
            </a:r>
            <a:r>
              <a:rPr lang="en-US" sz="1600" dirty="0">
                <a:latin typeface="+mj-lt"/>
                <a:cs typeface="Arial" pitchFamily="34" charset="0"/>
              </a:rPr>
              <a:t> </a:t>
            </a:r>
            <a:r>
              <a:rPr lang="en-US" sz="1600" dirty="0" err="1">
                <a:latin typeface="+mj-lt"/>
                <a:cs typeface="Arial" pitchFamily="34" charset="0"/>
              </a:rPr>
              <a:t>phẩm</a:t>
            </a:r>
            <a:r>
              <a:rPr lang="en-US" sz="1600" dirty="0">
                <a:latin typeface="+mj-lt"/>
                <a:cs typeface="Arial" pitchFamily="34" charset="0"/>
              </a:rPr>
              <a:t> </a:t>
            </a:r>
            <a:r>
              <a:rPr lang="en-US" sz="1600" dirty="0" err="1">
                <a:latin typeface="+mj-lt"/>
                <a:cs typeface="Arial" pitchFamily="34" charset="0"/>
              </a:rPr>
              <a:t>nhiệt</a:t>
            </a:r>
            <a:r>
              <a:rPr lang="en-US" sz="1600" dirty="0">
                <a:latin typeface="+mj-lt"/>
                <a:cs typeface="Arial" pitchFamily="34" charset="0"/>
              </a:rPr>
              <a:t> </a:t>
            </a:r>
            <a:r>
              <a:rPr lang="en-US" sz="1600" dirty="0" err="1">
                <a:latin typeface="+mj-lt"/>
                <a:cs typeface="Arial" pitchFamily="34" charset="0"/>
              </a:rPr>
              <a:t>đới</a:t>
            </a:r>
            <a:r>
              <a:rPr lang="en-US" sz="1600" dirty="0">
                <a:latin typeface="+mj-lt"/>
                <a:cs typeface="Arial" pitchFamily="34" charset="0"/>
              </a:rPr>
              <a:t> EU </a:t>
            </a:r>
            <a:r>
              <a:rPr lang="en-US" sz="1600" dirty="0" err="1">
                <a:latin typeface="+mj-lt"/>
                <a:cs typeface="Arial" pitchFamily="34" charset="0"/>
              </a:rPr>
              <a:t>không</a:t>
            </a:r>
            <a:r>
              <a:rPr lang="en-US" sz="1600" dirty="0">
                <a:latin typeface="+mj-lt"/>
                <a:cs typeface="Arial" pitchFamily="34" charset="0"/>
              </a:rPr>
              <a:t> </a:t>
            </a:r>
            <a:r>
              <a:rPr lang="en-US" sz="1600" dirty="0" err="1">
                <a:latin typeface="+mj-lt"/>
                <a:cs typeface="Arial" pitchFamily="34" charset="0"/>
              </a:rPr>
              <a:t>trồng</a:t>
            </a:r>
            <a:r>
              <a:rPr lang="en-US" sz="1600" dirty="0">
                <a:latin typeface="+mj-lt"/>
                <a:cs typeface="Arial" pitchFamily="34" charset="0"/>
              </a:rPr>
              <a:t> </a:t>
            </a:r>
            <a:r>
              <a:rPr lang="en-US" sz="1600" dirty="0" err="1">
                <a:latin typeface="+mj-lt"/>
                <a:cs typeface="Arial" pitchFamily="34" charset="0"/>
              </a:rPr>
              <a:t>được</a:t>
            </a:r>
            <a:r>
              <a:rPr lang="en-US" sz="1600" dirty="0">
                <a:latin typeface="+mj-lt"/>
                <a:cs typeface="Arial" pitchFamily="34" charset="0"/>
              </a:rPr>
              <a:t>): </a:t>
            </a:r>
            <a:r>
              <a:rPr lang="en-US" sz="1600" dirty="0" err="1">
                <a:latin typeface="+mj-lt"/>
                <a:cs typeface="Arial" pitchFamily="34" charset="0"/>
              </a:rPr>
              <a:t>nhãn</a:t>
            </a:r>
            <a:r>
              <a:rPr lang="en-US" sz="1600" dirty="0">
                <a:latin typeface="+mj-lt"/>
                <a:cs typeface="Arial" pitchFamily="34" charset="0"/>
              </a:rPr>
              <a:t>, </a:t>
            </a:r>
            <a:r>
              <a:rPr lang="en-US" sz="1600" dirty="0" err="1">
                <a:latin typeface="+mj-lt"/>
                <a:cs typeface="Arial" pitchFamily="34" charset="0"/>
              </a:rPr>
              <a:t>vải</a:t>
            </a:r>
            <a:r>
              <a:rPr lang="en-US" sz="1600" dirty="0">
                <a:latin typeface="+mj-lt"/>
                <a:cs typeface="Arial" pitchFamily="34" charset="0"/>
              </a:rPr>
              <a:t>, </a:t>
            </a:r>
            <a:r>
              <a:rPr lang="en-US" sz="1600" dirty="0" err="1">
                <a:latin typeface="+mj-lt"/>
                <a:cs typeface="Arial" pitchFamily="34" charset="0"/>
              </a:rPr>
              <a:t>xoài</a:t>
            </a:r>
            <a:r>
              <a:rPr lang="en-US" sz="1600" dirty="0">
                <a:latin typeface="+mj-lt"/>
                <a:cs typeface="Arial" pitchFamily="34" charset="0"/>
              </a:rPr>
              <a:t>, </a:t>
            </a:r>
            <a:r>
              <a:rPr lang="en-US" sz="1600" dirty="0" err="1">
                <a:latin typeface="+mj-lt"/>
                <a:cs typeface="Arial" pitchFamily="34" charset="0"/>
              </a:rPr>
              <a:t>chôm</a:t>
            </a:r>
            <a:r>
              <a:rPr lang="en-US" sz="1600" dirty="0">
                <a:latin typeface="+mj-lt"/>
                <a:cs typeface="Arial" pitchFamily="34" charset="0"/>
              </a:rPr>
              <a:t> </a:t>
            </a:r>
            <a:r>
              <a:rPr lang="en-US" sz="1600" dirty="0" err="1">
                <a:latin typeface="+mj-lt"/>
                <a:cs typeface="Arial" pitchFamily="34" charset="0"/>
              </a:rPr>
              <a:t>chôm</a:t>
            </a:r>
            <a:r>
              <a:rPr lang="en-US" sz="1600" dirty="0">
                <a:latin typeface="+mj-lt"/>
                <a:cs typeface="Arial" pitchFamily="34" charset="0"/>
              </a:rPr>
              <a:t>, </a:t>
            </a:r>
            <a:r>
              <a:rPr lang="en-US" sz="1600" dirty="0" err="1">
                <a:latin typeface="+mj-lt"/>
                <a:cs typeface="Arial" pitchFamily="34" charset="0"/>
              </a:rPr>
              <a:t>thanh</a:t>
            </a:r>
            <a:r>
              <a:rPr lang="en-US" sz="1600" dirty="0">
                <a:latin typeface="+mj-lt"/>
                <a:cs typeface="Arial" pitchFamily="34" charset="0"/>
              </a:rPr>
              <a:t> long…; </a:t>
            </a:r>
            <a:r>
              <a:rPr lang="en-US" sz="1600" dirty="0" err="1">
                <a:latin typeface="+mj-lt"/>
                <a:cs typeface="Arial" pitchFamily="34" charset="0"/>
              </a:rPr>
              <a:t>hương</a:t>
            </a:r>
            <a:r>
              <a:rPr lang="en-US" sz="1600" dirty="0">
                <a:latin typeface="+mj-lt"/>
                <a:cs typeface="Arial" pitchFamily="34" charset="0"/>
              </a:rPr>
              <a:t> </a:t>
            </a:r>
            <a:r>
              <a:rPr lang="en-US" sz="1600" dirty="0" err="1">
                <a:latin typeface="+mj-lt"/>
                <a:cs typeface="Arial" pitchFamily="34" charset="0"/>
              </a:rPr>
              <a:t>vị</a:t>
            </a:r>
            <a:r>
              <a:rPr lang="en-US" sz="1600" dirty="0">
                <a:latin typeface="+mj-lt"/>
                <a:cs typeface="Arial" pitchFamily="34" charset="0"/>
              </a:rPr>
              <a:t> </a:t>
            </a:r>
            <a:r>
              <a:rPr lang="en-US" sz="1600" dirty="0" err="1">
                <a:latin typeface="+mj-lt"/>
                <a:cs typeface="Arial" pitchFamily="34" charset="0"/>
              </a:rPr>
              <a:t>mới</a:t>
            </a:r>
            <a:r>
              <a:rPr lang="en-US" sz="1600" dirty="0">
                <a:latin typeface="+mj-lt"/>
                <a:cs typeface="Arial" pitchFamily="34" charset="0"/>
              </a:rPr>
              <a:t> </a:t>
            </a:r>
            <a:r>
              <a:rPr lang="en-US" sz="1600" dirty="0" err="1">
                <a:latin typeface="+mj-lt"/>
                <a:cs typeface="Arial" pitchFamily="34" charset="0"/>
              </a:rPr>
              <a:t>của</a:t>
            </a:r>
            <a:r>
              <a:rPr lang="en-US" sz="1600" dirty="0">
                <a:latin typeface="+mj-lt"/>
                <a:cs typeface="Arial" pitchFamily="34" charset="0"/>
              </a:rPr>
              <a:t> </a:t>
            </a:r>
            <a:r>
              <a:rPr lang="en-US" sz="1600" dirty="0" err="1">
                <a:latin typeface="+mj-lt"/>
                <a:cs typeface="Arial" pitchFamily="34" charset="0"/>
              </a:rPr>
              <a:t>xoài</a:t>
            </a:r>
            <a:r>
              <a:rPr lang="en-US" sz="1600" dirty="0">
                <a:latin typeface="+mj-lt"/>
                <a:cs typeface="Arial" pitchFamily="34" charset="0"/>
              </a:rPr>
              <a:t>, </a:t>
            </a:r>
            <a:r>
              <a:rPr lang="en-US" sz="1600" dirty="0" err="1">
                <a:latin typeface="+mj-lt"/>
                <a:cs typeface="Arial" pitchFamily="34" charset="0"/>
              </a:rPr>
              <a:t>chanh</a:t>
            </a:r>
            <a:r>
              <a:rPr lang="en-US" sz="1600" dirty="0">
                <a:latin typeface="+mj-lt"/>
                <a:cs typeface="Arial" pitchFamily="34" charset="0"/>
              </a:rPr>
              <a:t> </a:t>
            </a:r>
            <a:r>
              <a:rPr lang="en-US" sz="1600" dirty="0" err="1">
                <a:latin typeface="+mj-lt"/>
                <a:cs typeface="Arial" pitchFamily="34" charset="0"/>
              </a:rPr>
              <a:t>leo</a:t>
            </a:r>
            <a:r>
              <a:rPr lang="en-US" sz="1600" dirty="0">
                <a:latin typeface="+mj-lt"/>
                <a:cs typeface="Arial" pitchFamily="34" charset="0"/>
              </a:rPr>
              <a:t>, </a:t>
            </a:r>
            <a:r>
              <a:rPr lang="en-US" sz="1600" dirty="0" err="1">
                <a:latin typeface="+mj-lt"/>
                <a:cs typeface="Arial" pitchFamily="34" charset="0"/>
              </a:rPr>
              <a:t>chuối</a:t>
            </a:r>
            <a:r>
              <a:rPr lang="en-US" sz="1600" dirty="0">
                <a:latin typeface="+mj-lt"/>
                <a:cs typeface="Arial" pitchFamily="34" charset="0"/>
              </a:rPr>
              <a:t>…; </a:t>
            </a:r>
            <a:r>
              <a:rPr lang="en-US" sz="1600" dirty="0" err="1">
                <a:latin typeface="+mj-lt"/>
                <a:cs typeface="Arial" pitchFamily="34" charset="0"/>
              </a:rPr>
              <a:t>rau</a:t>
            </a:r>
            <a:r>
              <a:rPr lang="en-US" sz="1600" dirty="0">
                <a:latin typeface="+mj-lt"/>
                <a:cs typeface="Arial" pitchFamily="34" charset="0"/>
              </a:rPr>
              <a:t> </a:t>
            </a:r>
            <a:r>
              <a:rPr lang="en-US" sz="1600" dirty="0" err="1">
                <a:latin typeface="+mj-lt"/>
                <a:cs typeface="Arial" pitchFamily="34" charset="0"/>
              </a:rPr>
              <a:t>thơm</a:t>
            </a:r>
            <a:r>
              <a:rPr lang="en-US" sz="1600" dirty="0">
                <a:latin typeface="+mj-lt"/>
                <a:cs typeface="Arial" pitchFamily="34" charset="0"/>
              </a:rPr>
              <a:t> </a:t>
            </a:r>
            <a:r>
              <a:rPr lang="en-US" sz="1600" dirty="0" err="1">
                <a:latin typeface="+mj-lt"/>
                <a:cs typeface="Arial" pitchFamily="34" charset="0"/>
              </a:rPr>
              <a:t>tươi</a:t>
            </a:r>
            <a:r>
              <a:rPr lang="en-US" sz="1600" dirty="0">
                <a:latin typeface="+mj-lt"/>
                <a:cs typeface="Arial" pitchFamily="34" charset="0"/>
              </a:rPr>
              <a:t>…</a:t>
            </a:r>
          </a:p>
          <a:p>
            <a:pPr algn="just">
              <a:lnSpc>
                <a:spcPct val="114000"/>
              </a:lnSpc>
              <a:spcAft>
                <a:spcPts val="0"/>
              </a:spcAft>
            </a:pPr>
            <a:r>
              <a:rPr lang="en-US" sz="1600" dirty="0" err="1">
                <a:latin typeface="+mj-lt"/>
                <a:cs typeface="Arial" pitchFamily="34" charset="0"/>
              </a:rPr>
              <a:t>Yêu</a:t>
            </a:r>
            <a:r>
              <a:rPr lang="en-US" sz="1600" dirty="0">
                <a:latin typeface="+mj-lt"/>
                <a:cs typeface="Arial" pitchFamily="34" charset="0"/>
              </a:rPr>
              <a:t> </a:t>
            </a:r>
            <a:r>
              <a:rPr lang="en-US" sz="1600" dirty="0" err="1">
                <a:latin typeface="+mj-lt"/>
                <a:cs typeface="Arial" pitchFamily="34" charset="0"/>
              </a:rPr>
              <a:t>cầu</a:t>
            </a:r>
            <a:r>
              <a:rPr lang="en-US" sz="1600" dirty="0">
                <a:latin typeface="+mj-lt"/>
                <a:cs typeface="Arial" pitchFamily="34" charset="0"/>
              </a:rPr>
              <a:t> </a:t>
            </a:r>
            <a:r>
              <a:rPr lang="en-US" sz="1600" b="1" dirty="0">
                <a:solidFill>
                  <a:schemeClr val="accent5">
                    <a:lumMod val="75000"/>
                  </a:schemeClr>
                </a:solidFill>
                <a:latin typeface="+mj-lt"/>
                <a:cs typeface="Arial" pitchFamily="34" charset="0"/>
              </a:rPr>
              <a:t>minh </a:t>
            </a:r>
            <a:r>
              <a:rPr lang="en-US" sz="1600" b="1" dirty="0" err="1">
                <a:solidFill>
                  <a:schemeClr val="accent5">
                    <a:lumMod val="75000"/>
                  </a:schemeClr>
                </a:solidFill>
                <a:latin typeface="+mj-lt"/>
                <a:cs typeface="Arial" pitchFamily="34" charset="0"/>
              </a:rPr>
              <a:t>bạch</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hóa</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và</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tính</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bền</a:t>
            </a:r>
            <a:r>
              <a:rPr lang="en-US" sz="1600" b="1" dirty="0">
                <a:solidFill>
                  <a:schemeClr val="accent5">
                    <a:lumMod val="75000"/>
                  </a:schemeClr>
                </a:solidFill>
                <a:latin typeface="+mj-lt"/>
                <a:cs typeface="Arial" pitchFamily="34" charset="0"/>
              </a:rPr>
              <a:t> </a:t>
            </a:r>
            <a:r>
              <a:rPr lang="en-US" sz="1600" b="1" dirty="0" err="1">
                <a:solidFill>
                  <a:schemeClr val="accent5">
                    <a:lumMod val="75000"/>
                  </a:schemeClr>
                </a:solidFill>
                <a:latin typeface="+mj-lt"/>
                <a:cs typeface="Arial" pitchFamily="34" charset="0"/>
              </a:rPr>
              <a:t>vững</a:t>
            </a:r>
            <a:r>
              <a:rPr lang="en-US" sz="1600" b="1" dirty="0">
                <a:solidFill>
                  <a:schemeClr val="accent5">
                    <a:lumMod val="75000"/>
                  </a:schemeClr>
                </a:solidFill>
                <a:latin typeface="+mj-lt"/>
                <a:cs typeface="Arial" pitchFamily="34" charset="0"/>
              </a:rPr>
              <a:t> </a:t>
            </a:r>
            <a:r>
              <a:rPr lang="en-US" sz="1600" dirty="0" err="1">
                <a:latin typeface="+mj-lt"/>
                <a:cs typeface="Arial" pitchFamily="34" charset="0"/>
              </a:rPr>
              <a:t>của</a:t>
            </a:r>
            <a:r>
              <a:rPr lang="en-US" sz="1600" dirty="0">
                <a:latin typeface="+mj-lt"/>
                <a:cs typeface="Arial" pitchFamily="34" charset="0"/>
              </a:rPr>
              <a:t> </a:t>
            </a:r>
            <a:r>
              <a:rPr lang="en-US" sz="1600" dirty="0" err="1">
                <a:latin typeface="+mj-lt"/>
                <a:cs typeface="Arial" pitchFamily="34" charset="0"/>
              </a:rPr>
              <a:t>chuỗi</a:t>
            </a:r>
            <a:r>
              <a:rPr lang="en-US" sz="1600" dirty="0">
                <a:latin typeface="+mj-lt"/>
                <a:cs typeface="Arial" pitchFamily="34" charset="0"/>
              </a:rPr>
              <a:t> </a:t>
            </a:r>
            <a:r>
              <a:rPr lang="en-US" sz="1600" dirty="0" err="1">
                <a:latin typeface="+mj-lt"/>
                <a:cs typeface="Arial" pitchFamily="34" charset="0"/>
              </a:rPr>
              <a:t>cung</a:t>
            </a:r>
            <a:r>
              <a:rPr lang="en-US" sz="1600" dirty="0">
                <a:latin typeface="+mj-lt"/>
                <a:cs typeface="Arial" pitchFamily="34" charset="0"/>
              </a:rPr>
              <a:t> </a:t>
            </a:r>
            <a:r>
              <a:rPr lang="en-US" sz="1600" dirty="0" err="1">
                <a:latin typeface="+mj-lt"/>
                <a:cs typeface="Arial" pitchFamily="34" charset="0"/>
              </a:rPr>
              <a:t>ứng</a:t>
            </a:r>
            <a:r>
              <a:rPr lang="en-US" sz="1600" dirty="0">
                <a:latin typeface="+mj-lt"/>
                <a:cs typeface="Arial" pitchFamily="34" charset="0"/>
              </a:rPr>
              <a:t>: </a:t>
            </a:r>
            <a:r>
              <a:rPr lang="vi-VN" sz="1600" dirty="0">
                <a:latin typeface="+mj-lt"/>
                <a:cs typeface="Arial" pitchFamily="34" charset="0"/>
              </a:rPr>
              <a:t>gia tăng yêu cầu hàng hóa </a:t>
            </a:r>
            <a:r>
              <a:rPr lang="en-US" sz="1600" dirty="0" err="1">
                <a:latin typeface="+mj-lt"/>
                <a:cs typeface="Arial" pitchFamily="34" charset="0"/>
              </a:rPr>
              <a:t>phải</a:t>
            </a:r>
            <a:r>
              <a:rPr lang="en-US" sz="1600" dirty="0">
                <a:latin typeface="+mj-lt"/>
                <a:cs typeface="Arial" pitchFamily="34" charset="0"/>
              </a:rPr>
              <a:t> </a:t>
            </a:r>
            <a:r>
              <a:rPr lang="vi-VN" sz="1600" dirty="0">
                <a:latin typeface="+mj-lt"/>
                <a:cs typeface="Arial" pitchFamily="34" charset="0"/>
              </a:rPr>
              <a:t>được chứng nhận CSR (Trách nhiệm xã hội của doanh nghiệp)</a:t>
            </a:r>
            <a:r>
              <a:rPr lang="en-US" sz="1600" dirty="0">
                <a:latin typeface="+mj-lt"/>
                <a:cs typeface="Arial" pitchFamily="34" charset="0"/>
              </a:rPr>
              <a:t> </a:t>
            </a:r>
            <a:r>
              <a:rPr lang="en-US" sz="1600" dirty="0" err="1">
                <a:latin typeface="+mj-lt"/>
                <a:cs typeface="Arial" pitchFamily="34" charset="0"/>
              </a:rPr>
              <a:t>hoặc</a:t>
            </a:r>
            <a:r>
              <a:rPr lang="en-US" sz="1600" dirty="0">
                <a:latin typeface="+mj-lt"/>
                <a:cs typeface="Arial" pitchFamily="34" charset="0"/>
              </a:rPr>
              <a:t> </a:t>
            </a:r>
            <a:r>
              <a:rPr lang="en-US" sz="1600" dirty="0" err="1">
                <a:latin typeface="+mj-lt"/>
                <a:cs typeface="Arial" pitchFamily="34" charset="0"/>
              </a:rPr>
              <a:t>các</a:t>
            </a:r>
            <a:r>
              <a:rPr lang="en-US" sz="1600" dirty="0">
                <a:latin typeface="+mj-lt"/>
                <a:cs typeface="Arial" pitchFamily="34" charset="0"/>
              </a:rPr>
              <a:t> </a:t>
            </a:r>
            <a:r>
              <a:rPr lang="en-US" sz="1600" dirty="0" err="1">
                <a:latin typeface="+mj-lt"/>
                <a:cs typeface="Arial" pitchFamily="34" charset="0"/>
              </a:rPr>
              <a:t>chứng</a:t>
            </a:r>
            <a:r>
              <a:rPr lang="en-US" sz="1600" dirty="0">
                <a:latin typeface="+mj-lt"/>
                <a:cs typeface="Arial" pitchFamily="34" charset="0"/>
              </a:rPr>
              <a:t> </a:t>
            </a:r>
            <a:r>
              <a:rPr lang="en-US" sz="1600" dirty="0" err="1">
                <a:latin typeface="+mj-lt"/>
                <a:cs typeface="Arial" pitchFamily="34" charset="0"/>
              </a:rPr>
              <a:t>nhận</a:t>
            </a:r>
            <a:r>
              <a:rPr lang="en-US" sz="1600" dirty="0">
                <a:latin typeface="+mj-lt"/>
                <a:cs typeface="Arial" pitchFamily="34" charset="0"/>
              </a:rPr>
              <a:t> </a:t>
            </a:r>
            <a:r>
              <a:rPr lang="en-US" sz="1600" dirty="0" err="1">
                <a:latin typeface="+mj-lt"/>
                <a:cs typeface="Arial" pitchFamily="34" charset="0"/>
              </a:rPr>
              <a:t>bền</a:t>
            </a:r>
            <a:r>
              <a:rPr lang="en-US" sz="1600" dirty="0">
                <a:latin typeface="+mj-lt"/>
                <a:cs typeface="Arial" pitchFamily="34" charset="0"/>
              </a:rPr>
              <a:t> </a:t>
            </a:r>
            <a:r>
              <a:rPr lang="en-US" sz="1600" dirty="0" err="1">
                <a:latin typeface="+mj-lt"/>
                <a:cs typeface="Arial" pitchFamily="34" charset="0"/>
              </a:rPr>
              <a:t>vững</a:t>
            </a:r>
            <a:r>
              <a:rPr lang="en-US" sz="1600" dirty="0">
                <a:latin typeface="+mj-lt"/>
                <a:cs typeface="Arial" pitchFamily="34" charset="0"/>
              </a:rPr>
              <a:t> </a:t>
            </a:r>
            <a:r>
              <a:rPr lang="en-US" sz="1600" dirty="0" err="1">
                <a:latin typeface="+mj-lt"/>
                <a:cs typeface="Arial" pitchFamily="34" charset="0"/>
              </a:rPr>
              <a:t>khác</a:t>
            </a:r>
            <a:endParaRPr lang="en-US" sz="1600" dirty="0">
              <a:latin typeface="+mj-lt"/>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34</a:t>
            </a:fld>
            <a:endParaRPr lang="en-US" dirty="0"/>
          </a:p>
        </p:txBody>
      </p:sp>
      <p:sp>
        <p:nvSpPr>
          <p:cNvPr id="7" name="Title 1">
            <a:extLst>
              <a:ext uri="{FF2B5EF4-FFF2-40B4-BE49-F238E27FC236}">
                <a16:creationId xmlns="" xmlns:a16="http://schemas.microsoft.com/office/drawing/2014/main" id="{2303354B-FEB2-7943-A7E7-9AEA90B78D69}"/>
              </a:ext>
            </a:extLst>
          </p:cNvPr>
          <p:cNvSpPr txBox="1">
            <a:spLocks/>
          </p:cNvSpPr>
          <p:nvPr/>
        </p:nvSpPr>
        <p:spPr>
          <a:xfrm>
            <a:off x="1066800" y="76200"/>
            <a:ext cx="7498080" cy="914400"/>
          </a:xfrm>
          <a:prstGeom prst="rect">
            <a:avLst/>
          </a:prstGeom>
        </p:spPr>
        <p:txBody>
          <a:bodyPr anchor="ctr">
            <a:normAutofit/>
          </a:bodyPr>
          <a:lstStyle/>
          <a:p>
            <a:pPr lvl="0">
              <a:spcBef>
                <a:spcPct val="0"/>
              </a:spcBef>
            </a:pPr>
            <a:r>
              <a:rPr lang="en-US" sz="2400" b="1" dirty="0">
                <a:solidFill>
                  <a:schemeClr val="tx2">
                    <a:satMod val="130000"/>
                  </a:schemeClr>
                </a:solidFill>
                <a:latin typeface="+mj-lt"/>
                <a:ea typeface="+mj-ea"/>
                <a:cs typeface="+mj-cs"/>
              </a:rPr>
              <a:t>2.3.2.2 Rau </a:t>
            </a:r>
            <a:r>
              <a:rPr lang="en-US" sz="2400" b="1" dirty="0" err="1">
                <a:solidFill>
                  <a:schemeClr val="tx2">
                    <a:satMod val="130000"/>
                  </a:schemeClr>
                </a:solidFill>
                <a:latin typeface="+mj-lt"/>
                <a:ea typeface="+mj-ea"/>
                <a:cs typeface="+mj-cs"/>
              </a:rPr>
              <a:t>quả</a:t>
            </a:r>
            <a:r>
              <a:rPr lang="en-US" sz="2400" b="1" dirty="0">
                <a:solidFill>
                  <a:schemeClr val="tx2">
                    <a:satMod val="130000"/>
                  </a:schemeClr>
                </a:solidFill>
                <a:latin typeface="+mj-lt"/>
                <a:ea typeface="+mj-ea"/>
                <a:cs typeface="+mj-cs"/>
              </a:rPr>
              <a:t> (2/3)</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12" name="Rectangle 11">
            <a:extLst>
              <a:ext uri="{FF2B5EF4-FFF2-40B4-BE49-F238E27FC236}">
                <a16:creationId xmlns="" xmlns:a16="http://schemas.microsoft.com/office/drawing/2014/main" id="{2C2C888A-2C16-F64F-8A58-2BE074514C29}"/>
              </a:ext>
            </a:extLst>
          </p:cNvPr>
          <p:cNvSpPr>
            <a:spLocks/>
          </p:cNvSpPr>
          <p:nvPr/>
        </p:nvSpPr>
        <p:spPr>
          <a:xfrm>
            <a:off x="1005840" y="864513"/>
            <a:ext cx="4785360" cy="430887"/>
          </a:xfrm>
          <a:prstGeom prst="rect">
            <a:avLst/>
          </a:prstGeom>
          <a:solidFill>
            <a:schemeClr val="accent3">
              <a:lumMod val="20000"/>
              <a:lumOff val="80000"/>
            </a:schemeClr>
          </a:solidFill>
        </p:spPr>
        <p:txBody>
          <a:bodyPr wrap="square">
            <a:spAutoFit/>
          </a:bodyPr>
          <a:lstStyle/>
          <a:p>
            <a:r>
              <a:rPr lang="en-US" sz="2200" b="1" dirty="0">
                <a:solidFill>
                  <a:schemeClr val="bg2">
                    <a:lumMod val="25000"/>
                  </a:schemeClr>
                </a:solidFill>
                <a:latin typeface="Times New Roman" pitchFamily="18" charset="0"/>
                <a:cs typeface="Times New Roman" pitchFamily="18" charset="0"/>
              </a:rPr>
              <a:t>Xu </a:t>
            </a:r>
            <a:r>
              <a:rPr lang="en-US" sz="2200" b="1" dirty="0" err="1">
                <a:solidFill>
                  <a:schemeClr val="bg2">
                    <a:lumMod val="25000"/>
                  </a:schemeClr>
                </a:solidFill>
                <a:latin typeface="Times New Roman" pitchFamily="18" charset="0"/>
                <a:cs typeface="Times New Roman" pitchFamily="18" charset="0"/>
              </a:rPr>
              <a:t>hướng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thị</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trường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rau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quả</a:t>
            </a:r>
            <a:r>
              <a:rPr lang="en-US" sz="2200" b="1" dirty="0">
                <a:solidFill>
                  <a:schemeClr val="bg2">
                    <a:lumMod val="25000"/>
                  </a:schemeClr>
                </a:solidFill>
                <a:latin typeface="Times New Roman" pitchFamily="18" charset="0"/>
                <a:cs typeface="Times New Roman" pitchFamily="18" charset="0"/>
              </a:rPr>
              <a:t> EU</a:t>
            </a:r>
          </a:p>
        </p:txBody>
      </p:sp>
      <p:grpSp>
        <p:nvGrpSpPr>
          <p:cNvPr id="8" name="Group 7"/>
          <p:cNvGrpSpPr/>
          <p:nvPr/>
        </p:nvGrpSpPr>
        <p:grpSpPr>
          <a:xfrm>
            <a:off x="6781800" y="152400"/>
            <a:ext cx="2287191" cy="457200"/>
            <a:chOff x="6780609" y="152400"/>
            <a:chExt cx="2287191" cy="457200"/>
          </a:xfrm>
        </p:grpSpPr>
        <p:grpSp>
          <p:nvGrpSpPr>
            <p:cNvPr id="9" name="Group 16"/>
            <p:cNvGrpSpPr/>
            <p:nvPr/>
          </p:nvGrpSpPr>
          <p:grpSpPr>
            <a:xfrm>
              <a:off x="6780609" y="152400"/>
              <a:ext cx="2287191" cy="457200"/>
              <a:chOff x="5181600" y="381000"/>
              <a:chExt cx="2744391" cy="640556"/>
            </a:xfrm>
          </p:grpSpPr>
          <p:grpSp>
            <p:nvGrpSpPr>
              <p:cNvPr id="11" name="Group 9"/>
              <p:cNvGrpSpPr/>
              <p:nvPr/>
            </p:nvGrpSpPr>
            <p:grpSpPr>
              <a:xfrm>
                <a:off x="5181600" y="381000"/>
                <a:ext cx="1525191" cy="640556"/>
                <a:chOff x="2887860" y="1391443"/>
                <a:chExt cx="3202781" cy="1281112"/>
              </a:xfrm>
            </p:grpSpPr>
            <p:sp>
              <p:nvSpPr>
                <p:cNvPr id="16" name="Chevron 15"/>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7"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3" name="Group 13"/>
              <p:cNvGrpSpPr/>
              <p:nvPr/>
            </p:nvGrpSpPr>
            <p:grpSpPr>
              <a:xfrm>
                <a:off x="6400800" y="381000"/>
                <a:ext cx="1525191" cy="640556"/>
                <a:chOff x="2887860" y="1391443"/>
                <a:chExt cx="3202781" cy="1281112"/>
              </a:xfrm>
            </p:grpSpPr>
            <p:sp>
              <p:nvSpPr>
                <p:cNvPr id="14" name="Chevron 13"/>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5"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0" name="Chevron 9"/>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35</a:t>
            </a:fld>
            <a:endParaRPr lang="en-US" dirty="0"/>
          </a:p>
        </p:txBody>
      </p:sp>
      <p:sp>
        <p:nvSpPr>
          <p:cNvPr id="8" name="Title 1"/>
          <p:cNvSpPr txBox="1">
            <a:spLocks/>
          </p:cNvSpPr>
          <p:nvPr/>
        </p:nvSpPr>
        <p:spPr>
          <a:xfrm>
            <a:off x="1066800" y="76200"/>
            <a:ext cx="7498080" cy="914400"/>
          </a:xfrm>
          <a:prstGeom prst="rect">
            <a:avLst/>
          </a:prstGeom>
        </p:spPr>
        <p:txBody>
          <a:bodyPr anchor="ctr">
            <a:normAutofit/>
          </a:bodyPr>
          <a:lstStyle/>
          <a:p>
            <a:pPr lvl="0">
              <a:spcBef>
                <a:spcPct val="0"/>
              </a:spcBef>
            </a:pPr>
            <a:r>
              <a:rPr lang="en-US" sz="2400" b="1" dirty="0">
                <a:solidFill>
                  <a:schemeClr val="tx2">
                    <a:satMod val="130000"/>
                  </a:schemeClr>
                </a:solidFill>
                <a:latin typeface="+mj-lt"/>
                <a:ea typeface="+mj-ea"/>
                <a:cs typeface="+mj-cs"/>
              </a:rPr>
              <a:t>2.3.2.2 Rau </a:t>
            </a:r>
            <a:r>
              <a:rPr lang="en-US" sz="2400" b="1" dirty="0" err="1">
                <a:solidFill>
                  <a:schemeClr val="tx2">
                    <a:satMod val="130000"/>
                  </a:schemeClr>
                </a:solidFill>
                <a:latin typeface="+mj-lt"/>
                <a:ea typeface="+mj-ea"/>
                <a:cs typeface="+mj-cs"/>
              </a:rPr>
              <a:t>quả</a:t>
            </a:r>
            <a:r>
              <a:rPr lang="en-US" sz="2400" b="1" dirty="0">
                <a:solidFill>
                  <a:schemeClr val="tx2">
                    <a:satMod val="130000"/>
                  </a:schemeClr>
                </a:solidFill>
                <a:latin typeface="+mj-lt"/>
                <a:ea typeface="+mj-ea"/>
                <a:cs typeface="+mj-cs"/>
              </a:rPr>
              <a:t> (3/3)</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9" name="Rectangle 8"/>
          <p:cNvSpPr/>
          <p:nvPr/>
        </p:nvSpPr>
        <p:spPr>
          <a:xfrm>
            <a:off x="1295400" y="1295400"/>
            <a:ext cx="7696200" cy="1842812"/>
          </a:xfrm>
          <a:prstGeom prst="rect">
            <a:avLst/>
          </a:prstGeom>
          <a:ln>
            <a:solidFill>
              <a:schemeClr val="accent3"/>
            </a:solidFill>
            <a:prstDash val="dash"/>
          </a:ln>
        </p:spPr>
        <p:txBody>
          <a:bodyPr wrap="square">
            <a:spAutoFit/>
          </a:bodyPr>
          <a:lstStyle/>
          <a:p>
            <a:pPr algn="just">
              <a:lnSpc>
                <a:spcPct val="125000"/>
              </a:lnSpc>
              <a:defRPr/>
            </a:pPr>
            <a:r>
              <a:rPr lang="en-US" b="1" dirty="0" err="1"/>
              <a:t>Thuận</a:t>
            </a:r>
            <a:r>
              <a:rPr lang="en-US" b="1" dirty="0"/>
              <a:t> </a:t>
            </a:r>
            <a:r>
              <a:rPr lang="en-US" b="1" dirty="0" err="1"/>
              <a:t>lợi</a:t>
            </a:r>
            <a:r>
              <a:rPr lang="en-US" dirty="0"/>
              <a:t>: </a:t>
            </a:r>
            <a:r>
              <a:rPr lang="en-US" dirty="0" err="1"/>
              <a:t>khi</a:t>
            </a:r>
            <a:r>
              <a:rPr lang="en-US" dirty="0"/>
              <a:t> EVFTA </a:t>
            </a:r>
            <a:r>
              <a:rPr lang="en-US" dirty="0" err="1"/>
              <a:t>có</a:t>
            </a:r>
            <a:r>
              <a:rPr lang="en-US" dirty="0"/>
              <a:t> </a:t>
            </a:r>
            <a:r>
              <a:rPr lang="en-US" dirty="0" err="1"/>
              <a:t>hiệu</a:t>
            </a:r>
            <a:r>
              <a:rPr lang="en-US" dirty="0"/>
              <a:t> </a:t>
            </a:r>
            <a:r>
              <a:rPr lang="en-US" dirty="0" err="1"/>
              <a:t>lực</a:t>
            </a:r>
            <a:r>
              <a:rPr lang="en-US" dirty="0"/>
              <a:t>,</a:t>
            </a:r>
            <a:r>
              <a:rPr lang="en-US" dirty="0">
                <a:cs typeface="Arial" pitchFamily="34" charset="0"/>
              </a:rPr>
              <a:t> </a:t>
            </a:r>
            <a:r>
              <a:rPr lang="en-US" dirty="0" err="1">
                <a:cs typeface="Arial" pitchFamily="34" charset="0"/>
              </a:rPr>
              <a:t>Việt</a:t>
            </a:r>
            <a:r>
              <a:rPr lang="en-US" dirty="0">
                <a:cs typeface="Arial" pitchFamily="34" charset="0"/>
              </a:rPr>
              <a:t> Nam </a:t>
            </a:r>
            <a:r>
              <a:rPr lang="en-US" dirty="0" err="1">
                <a:cs typeface="Arial" pitchFamily="34" charset="0"/>
              </a:rPr>
              <a:t>có</a:t>
            </a:r>
            <a:r>
              <a:rPr lang="en-US" dirty="0">
                <a:cs typeface="Arial" pitchFamily="34" charset="0"/>
              </a:rPr>
              <a:t> </a:t>
            </a:r>
            <a:r>
              <a:rPr lang="en-US" dirty="0" err="1">
                <a:cs typeface="Arial" pitchFamily="34" charset="0"/>
              </a:rPr>
              <a:t>lợi</a:t>
            </a:r>
            <a:r>
              <a:rPr lang="en-US" dirty="0">
                <a:cs typeface="Arial" pitchFamily="34" charset="0"/>
              </a:rPr>
              <a:t> </a:t>
            </a:r>
            <a:r>
              <a:rPr lang="en-US" dirty="0" err="1">
                <a:cs typeface="Arial" pitchFamily="34" charset="0"/>
              </a:rPr>
              <a:t>thế</a:t>
            </a:r>
            <a:r>
              <a:rPr lang="en-US" dirty="0">
                <a:cs typeface="Arial" pitchFamily="34" charset="0"/>
              </a:rPr>
              <a:t> </a:t>
            </a:r>
            <a:r>
              <a:rPr lang="en-US" dirty="0" err="1">
                <a:cs typeface="Arial" pitchFamily="34" charset="0"/>
              </a:rPr>
              <a:t>cạnh</a:t>
            </a:r>
            <a:r>
              <a:rPr lang="en-US" dirty="0">
                <a:cs typeface="Arial" pitchFamily="34" charset="0"/>
              </a:rPr>
              <a:t> </a:t>
            </a:r>
            <a:r>
              <a:rPr lang="en-US" dirty="0" err="1">
                <a:cs typeface="Arial" pitchFamily="34" charset="0"/>
              </a:rPr>
              <a:t>tranh</a:t>
            </a:r>
            <a:r>
              <a:rPr lang="en-US" dirty="0">
                <a:cs typeface="Arial" pitchFamily="34" charset="0"/>
              </a:rPr>
              <a:t> </a:t>
            </a:r>
            <a:r>
              <a:rPr lang="en-US" dirty="0" err="1">
                <a:cs typeface="Arial" pitchFamily="34" charset="0"/>
              </a:rPr>
              <a:t>với</a:t>
            </a:r>
            <a:r>
              <a:rPr lang="en-US" dirty="0">
                <a:cs typeface="Arial" pitchFamily="34" charset="0"/>
              </a:rPr>
              <a:t> </a:t>
            </a:r>
            <a:r>
              <a:rPr lang="en-US" dirty="0" err="1">
                <a:cs typeface="Arial" pitchFamily="34" charset="0"/>
              </a:rPr>
              <a:t>các</a:t>
            </a:r>
            <a:r>
              <a:rPr lang="en-US" dirty="0">
                <a:cs typeface="Arial" pitchFamily="34" charset="0"/>
              </a:rPr>
              <a:t> </a:t>
            </a:r>
            <a:r>
              <a:rPr lang="en-US" dirty="0" err="1">
                <a:cs typeface="Arial" pitchFamily="34" charset="0"/>
              </a:rPr>
              <a:t>nước</a:t>
            </a:r>
            <a:r>
              <a:rPr lang="en-US" dirty="0">
                <a:cs typeface="Arial" pitchFamily="34" charset="0"/>
              </a:rPr>
              <a:t> </a:t>
            </a:r>
            <a:r>
              <a:rPr lang="en-US" dirty="0" err="1">
                <a:cs typeface="Arial" pitchFamily="34" charset="0"/>
              </a:rPr>
              <a:t>chưa</a:t>
            </a:r>
            <a:r>
              <a:rPr lang="en-US" dirty="0">
                <a:cs typeface="Arial" pitchFamily="34" charset="0"/>
              </a:rPr>
              <a:t> </a:t>
            </a:r>
            <a:r>
              <a:rPr lang="en-US" dirty="0" err="1">
                <a:cs typeface="Arial" pitchFamily="34" charset="0"/>
              </a:rPr>
              <a:t>có</a:t>
            </a:r>
            <a:r>
              <a:rPr lang="en-US" dirty="0">
                <a:cs typeface="Arial" pitchFamily="34" charset="0"/>
              </a:rPr>
              <a:t> FTA </a:t>
            </a:r>
            <a:r>
              <a:rPr lang="en-US" dirty="0" err="1">
                <a:cs typeface="Arial" pitchFamily="34" charset="0"/>
              </a:rPr>
              <a:t>với</a:t>
            </a:r>
            <a:r>
              <a:rPr lang="en-US" dirty="0">
                <a:cs typeface="Arial" pitchFamily="34" charset="0"/>
              </a:rPr>
              <a:t> EU </a:t>
            </a:r>
            <a:r>
              <a:rPr lang="en-US" dirty="0" err="1">
                <a:cs typeface="Arial" pitchFamily="34" charset="0"/>
              </a:rPr>
              <a:t>như</a:t>
            </a:r>
            <a:r>
              <a:rPr lang="en-US" dirty="0">
                <a:cs typeface="Arial" pitchFamily="34" charset="0"/>
              </a:rPr>
              <a:t> </a:t>
            </a:r>
            <a:r>
              <a:rPr lang="en-US" dirty="0" err="1">
                <a:cs typeface="Arial" pitchFamily="34" charset="0"/>
              </a:rPr>
              <a:t>Thái</a:t>
            </a:r>
            <a:r>
              <a:rPr lang="en-US" dirty="0">
                <a:cs typeface="Arial" pitchFamily="34" charset="0"/>
              </a:rPr>
              <a:t> </a:t>
            </a:r>
            <a:r>
              <a:rPr lang="en-US" dirty="0" err="1">
                <a:cs typeface="Arial" pitchFamily="34" charset="0"/>
              </a:rPr>
              <a:t>Lan</a:t>
            </a:r>
            <a:r>
              <a:rPr lang="en-US" dirty="0">
                <a:cs typeface="Arial" pitchFamily="34" charset="0"/>
              </a:rPr>
              <a:t>, </a:t>
            </a:r>
            <a:r>
              <a:rPr lang="en-US" dirty="0" err="1">
                <a:cs typeface="Arial" pitchFamily="34" charset="0"/>
              </a:rPr>
              <a:t>Trung</a:t>
            </a:r>
            <a:r>
              <a:rPr lang="en-US" dirty="0">
                <a:cs typeface="Arial" pitchFamily="34" charset="0"/>
              </a:rPr>
              <a:t> </a:t>
            </a:r>
            <a:r>
              <a:rPr lang="en-US" dirty="0" err="1">
                <a:cs typeface="Arial" pitchFamily="34" charset="0"/>
              </a:rPr>
              <a:t>Quốc</a:t>
            </a:r>
            <a:r>
              <a:rPr lang="en-US" dirty="0">
                <a:cs typeface="Arial" pitchFamily="34" charset="0"/>
              </a:rPr>
              <a:t>... </a:t>
            </a:r>
            <a:r>
              <a:rPr lang="en-US" dirty="0" err="1">
                <a:cs typeface="Arial" pitchFamily="34" charset="0"/>
              </a:rPr>
              <a:t>Và</a:t>
            </a:r>
            <a:r>
              <a:rPr lang="en-US" dirty="0">
                <a:cs typeface="Arial" pitchFamily="34" charset="0"/>
              </a:rPr>
              <a:t> </a:t>
            </a:r>
            <a:r>
              <a:rPr lang="en-US" dirty="0" err="1">
                <a:cs typeface="Arial" pitchFamily="34" charset="0"/>
              </a:rPr>
              <a:t>nhờ</a:t>
            </a:r>
            <a:r>
              <a:rPr lang="en-US" dirty="0">
                <a:cs typeface="Arial" pitchFamily="34" charset="0"/>
              </a:rPr>
              <a:t> </a:t>
            </a:r>
            <a:r>
              <a:rPr lang="en-US" dirty="0" err="1">
                <a:cs typeface="Arial" pitchFamily="34" charset="0"/>
              </a:rPr>
              <a:t>được</a:t>
            </a:r>
            <a:r>
              <a:rPr lang="en-US" dirty="0">
                <a:cs typeface="Arial" pitchFamily="34" charset="0"/>
              </a:rPr>
              <a:t> </a:t>
            </a:r>
            <a:r>
              <a:rPr lang="en-US" dirty="0" err="1">
                <a:cs typeface="Arial" pitchFamily="34" charset="0"/>
              </a:rPr>
              <a:t>giảm</a:t>
            </a:r>
            <a:r>
              <a:rPr lang="en-US" dirty="0">
                <a:cs typeface="Arial" pitchFamily="34" charset="0"/>
              </a:rPr>
              <a:t> </a:t>
            </a:r>
            <a:r>
              <a:rPr lang="en-US" dirty="0" err="1">
                <a:cs typeface="Arial" pitchFamily="34" charset="0"/>
              </a:rPr>
              <a:t>thuế</a:t>
            </a:r>
            <a:r>
              <a:rPr lang="en-US" dirty="0">
                <a:cs typeface="Arial" pitchFamily="34" charset="0"/>
              </a:rPr>
              <a:t>, </a:t>
            </a:r>
            <a:r>
              <a:rPr lang="en-US" dirty="0" err="1">
                <a:cs typeface="Arial" pitchFamily="34" charset="0"/>
              </a:rPr>
              <a:t>lợi</a:t>
            </a:r>
            <a:r>
              <a:rPr lang="en-US" dirty="0">
                <a:cs typeface="Arial" pitchFamily="34" charset="0"/>
              </a:rPr>
              <a:t> </a:t>
            </a:r>
            <a:r>
              <a:rPr lang="en-US" dirty="0" err="1">
                <a:cs typeface="Arial" pitchFamily="34" charset="0"/>
              </a:rPr>
              <a:t>thế</a:t>
            </a:r>
            <a:r>
              <a:rPr lang="en-US" dirty="0">
                <a:cs typeface="Arial" pitchFamily="34" charset="0"/>
              </a:rPr>
              <a:t> </a:t>
            </a:r>
            <a:r>
              <a:rPr lang="en-US" dirty="0" err="1">
                <a:cs typeface="Arial" pitchFamily="34" charset="0"/>
              </a:rPr>
              <a:t>cạnh</a:t>
            </a:r>
            <a:r>
              <a:rPr lang="en-US" dirty="0">
                <a:cs typeface="Arial" pitchFamily="34" charset="0"/>
              </a:rPr>
              <a:t> </a:t>
            </a:r>
            <a:r>
              <a:rPr lang="en-US" dirty="0" err="1">
                <a:cs typeface="Arial" pitchFamily="34" charset="0"/>
              </a:rPr>
              <a:t>tranh</a:t>
            </a:r>
            <a:r>
              <a:rPr lang="en-US" dirty="0">
                <a:cs typeface="Arial" pitchFamily="34" charset="0"/>
              </a:rPr>
              <a:t> </a:t>
            </a:r>
            <a:r>
              <a:rPr lang="en-US" dirty="0" err="1">
                <a:cs typeface="Arial" pitchFamily="34" charset="0"/>
              </a:rPr>
              <a:t>cao</a:t>
            </a:r>
            <a:r>
              <a:rPr lang="en-US" dirty="0">
                <a:cs typeface="Arial" pitchFamily="34" charset="0"/>
              </a:rPr>
              <a:t>, </a:t>
            </a:r>
            <a:r>
              <a:rPr lang="en-US" dirty="0" err="1">
                <a:cs typeface="Arial" pitchFamily="34" charset="0"/>
              </a:rPr>
              <a:t>nếu</a:t>
            </a:r>
            <a:r>
              <a:rPr lang="en-US" dirty="0">
                <a:cs typeface="Arial" pitchFamily="34" charset="0"/>
              </a:rPr>
              <a:t> </a:t>
            </a:r>
            <a:r>
              <a:rPr lang="en-US" dirty="0" err="1">
                <a:cs typeface="Arial" pitchFamily="34" charset="0"/>
              </a:rPr>
              <a:t>đảm</a:t>
            </a:r>
            <a:r>
              <a:rPr lang="en-US" dirty="0">
                <a:cs typeface="Arial" pitchFamily="34" charset="0"/>
              </a:rPr>
              <a:t> </a:t>
            </a:r>
            <a:r>
              <a:rPr lang="en-US" dirty="0" err="1">
                <a:cs typeface="Arial" pitchFamily="34" charset="0"/>
              </a:rPr>
              <a:t>bảo</a:t>
            </a:r>
            <a:r>
              <a:rPr lang="en-US" dirty="0">
                <a:cs typeface="Arial" pitchFamily="34" charset="0"/>
              </a:rPr>
              <a:t> </a:t>
            </a:r>
            <a:r>
              <a:rPr lang="en-US" dirty="0" err="1">
                <a:cs typeface="Arial" pitchFamily="34" charset="0"/>
              </a:rPr>
              <a:t>chất</a:t>
            </a:r>
            <a:r>
              <a:rPr lang="en-US" dirty="0">
                <a:cs typeface="Arial" pitchFamily="34" charset="0"/>
              </a:rPr>
              <a:t> </a:t>
            </a:r>
            <a:r>
              <a:rPr lang="en-US" dirty="0" err="1">
                <a:cs typeface="Arial" pitchFamily="34" charset="0"/>
              </a:rPr>
              <a:t>lượng</a:t>
            </a:r>
            <a:r>
              <a:rPr lang="en-US" dirty="0">
                <a:cs typeface="Arial" pitchFamily="34" charset="0"/>
              </a:rPr>
              <a:t> </a:t>
            </a:r>
            <a:r>
              <a:rPr lang="en-US" dirty="0" err="1">
                <a:cs typeface="Arial" pitchFamily="34" charset="0"/>
              </a:rPr>
              <a:t>và</a:t>
            </a:r>
            <a:r>
              <a:rPr lang="en-US" dirty="0">
                <a:cs typeface="Arial" pitchFamily="34" charset="0"/>
              </a:rPr>
              <a:t> </a:t>
            </a:r>
            <a:r>
              <a:rPr lang="en-US" dirty="0" err="1">
                <a:cs typeface="Arial" pitchFamily="34" charset="0"/>
              </a:rPr>
              <a:t>nắm</a:t>
            </a:r>
            <a:r>
              <a:rPr lang="en-US" dirty="0">
                <a:cs typeface="Arial" pitchFamily="34" charset="0"/>
              </a:rPr>
              <a:t> </a:t>
            </a:r>
            <a:r>
              <a:rPr lang="en-US" dirty="0" err="1">
                <a:cs typeface="Arial" pitchFamily="34" charset="0"/>
              </a:rPr>
              <a:t>bắt</a:t>
            </a:r>
            <a:r>
              <a:rPr lang="en-US" dirty="0">
                <a:cs typeface="Arial" pitchFamily="34" charset="0"/>
              </a:rPr>
              <a:t> </a:t>
            </a:r>
            <a:r>
              <a:rPr lang="en-US" dirty="0" err="1">
                <a:cs typeface="Arial" pitchFamily="34" charset="0"/>
              </a:rPr>
              <a:t>đúng</a:t>
            </a:r>
            <a:r>
              <a:rPr lang="en-US" dirty="0">
                <a:cs typeface="Arial" pitchFamily="34" charset="0"/>
              </a:rPr>
              <a:t> </a:t>
            </a:r>
            <a:r>
              <a:rPr lang="en-US" dirty="0" err="1">
                <a:cs typeface="Arial" pitchFamily="34" charset="0"/>
              </a:rPr>
              <a:t>nhu</a:t>
            </a:r>
            <a:r>
              <a:rPr lang="en-US" dirty="0">
                <a:cs typeface="Arial" pitchFamily="34" charset="0"/>
              </a:rPr>
              <a:t> </a:t>
            </a:r>
            <a:r>
              <a:rPr lang="en-US" dirty="0" err="1">
                <a:cs typeface="Arial" pitchFamily="34" charset="0"/>
              </a:rPr>
              <a:t>cầu</a:t>
            </a:r>
            <a:r>
              <a:rPr lang="en-US" dirty="0">
                <a:cs typeface="Arial" pitchFamily="34" charset="0"/>
              </a:rPr>
              <a:t> </a:t>
            </a:r>
            <a:r>
              <a:rPr lang="en-US" dirty="0" err="1">
                <a:cs typeface="Arial" pitchFamily="34" charset="0"/>
              </a:rPr>
              <a:t>và</a:t>
            </a:r>
            <a:r>
              <a:rPr lang="en-US" dirty="0">
                <a:cs typeface="Arial" pitchFamily="34" charset="0"/>
              </a:rPr>
              <a:t> </a:t>
            </a:r>
            <a:r>
              <a:rPr lang="en-US" dirty="0" err="1">
                <a:cs typeface="Arial" pitchFamily="34" charset="0"/>
              </a:rPr>
              <a:t>xu</a:t>
            </a:r>
            <a:r>
              <a:rPr lang="en-US" dirty="0">
                <a:cs typeface="Arial" pitchFamily="34" charset="0"/>
              </a:rPr>
              <a:t> </a:t>
            </a:r>
            <a:r>
              <a:rPr lang="en-US" dirty="0" err="1">
                <a:cs typeface="Arial" pitchFamily="34" charset="0"/>
              </a:rPr>
              <a:t>thế</a:t>
            </a:r>
            <a:r>
              <a:rPr lang="en-US" dirty="0">
                <a:cs typeface="Arial" pitchFamily="34" charset="0"/>
              </a:rPr>
              <a:t> </a:t>
            </a:r>
            <a:r>
              <a:rPr lang="en-US" dirty="0" err="1">
                <a:cs typeface="Arial" pitchFamily="34" charset="0"/>
              </a:rPr>
              <a:t>tiêu</a:t>
            </a:r>
            <a:r>
              <a:rPr lang="en-US" dirty="0">
                <a:cs typeface="Arial" pitchFamily="34" charset="0"/>
              </a:rPr>
              <a:t> </a:t>
            </a:r>
            <a:r>
              <a:rPr lang="en-US" dirty="0" err="1">
                <a:cs typeface="Arial" pitchFamily="34" charset="0"/>
              </a:rPr>
              <a:t>thụ</a:t>
            </a:r>
            <a:r>
              <a:rPr lang="en-US" dirty="0">
                <a:cs typeface="Arial" pitchFamily="34" charset="0"/>
              </a:rPr>
              <a:t> </a:t>
            </a:r>
            <a:r>
              <a:rPr lang="en-US" dirty="0" err="1">
                <a:cs typeface="Arial" pitchFamily="34" charset="0"/>
              </a:rPr>
              <a:t>của</a:t>
            </a:r>
            <a:r>
              <a:rPr lang="en-US" dirty="0">
                <a:cs typeface="Arial" pitchFamily="34" charset="0"/>
              </a:rPr>
              <a:t> </a:t>
            </a:r>
            <a:r>
              <a:rPr lang="en-US" dirty="0" err="1">
                <a:cs typeface="Arial" pitchFamily="34" charset="0"/>
              </a:rPr>
              <a:t>thị</a:t>
            </a:r>
            <a:r>
              <a:rPr lang="en-US" dirty="0">
                <a:cs typeface="Arial" pitchFamily="34" charset="0"/>
              </a:rPr>
              <a:t> </a:t>
            </a:r>
            <a:r>
              <a:rPr lang="en-US" dirty="0" err="1">
                <a:cs typeface="Arial" pitchFamily="34" charset="0"/>
              </a:rPr>
              <a:t>trường</a:t>
            </a:r>
            <a:r>
              <a:rPr lang="en-US" dirty="0">
                <a:cs typeface="Arial" pitchFamily="34" charset="0"/>
              </a:rPr>
              <a:t> EU </a:t>
            </a:r>
            <a:r>
              <a:rPr lang="en-US" dirty="0" err="1">
                <a:cs typeface="Arial" pitchFamily="34" charset="0"/>
              </a:rPr>
              <a:t>thì</a:t>
            </a:r>
            <a:r>
              <a:rPr lang="en-US" dirty="0">
                <a:cs typeface="Arial" pitchFamily="34" charset="0"/>
              </a:rPr>
              <a:t> </a:t>
            </a:r>
            <a:r>
              <a:rPr lang="en-US" dirty="0" err="1"/>
              <a:t>ngành</a:t>
            </a:r>
            <a:r>
              <a:rPr lang="en-US" dirty="0"/>
              <a:t> </a:t>
            </a:r>
            <a:r>
              <a:rPr lang="en-US" dirty="0" err="1"/>
              <a:t>hàng</a:t>
            </a:r>
            <a:r>
              <a:rPr lang="en-US" dirty="0"/>
              <a:t> </a:t>
            </a:r>
            <a:r>
              <a:rPr lang="en-US" dirty="0" err="1"/>
              <a:t>này</a:t>
            </a:r>
            <a:r>
              <a:rPr lang="en-US" dirty="0"/>
              <a:t> </a:t>
            </a:r>
            <a:r>
              <a:rPr lang="en-US" dirty="0" err="1"/>
              <a:t>sẽ</a:t>
            </a:r>
            <a:r>
              <a:rPr lang="en-US" dirty="0"/>
              <a:t> </a:t>
            </a:r>
            <a:r>
              <a:rPr lang="en-US" dirty="0" err="1"/>
              <a:t>có</a:t>
            </a:r>
            <a:r>
              <a:rPr lang="en-US" dirty="0"/>
              <a:t> </a:t>
            </a:r>
            <a:r>
              <a:rPr lang="en-US" dirty="0" err="1"/>
              <a:t>sự</a:t>
            </a:r>
            <a:r>
              <a:rPr lang="en-US" dirty="0"/>
              <a:t> </a:t>
            </a:r>
            <a:r>
              <a:rPr lang="en-US" dirty="0" err="1"/>
              <a:t>tăng</a:t>
            </a:r>
            <a:r>
              <a:rPr lang="en-US" dirty="0"/>
              <a:t> </a:t>
            </a:r>
            <a:r>
              <a:rPr lang="en-US" dirty="0" err="1"/>
              <a:t>trưởng</a:t>
            </a:r>
            <a:r>
              <a:rPr lang="en-US" dirty="0"/>
              <a:t> </a:t>
            </a:r>
            <a:r>
              <a:rPr lang="en-US" dirty="0" err="1"/>
              <a:t>vượt</a:t>
            </a:r>
            <a:r>
              <a:rPr lang="en-US" dirty="0"/>
              <a:t> </a:t>
            </a:r>
            <a:r>
              <a:rPr lang="en-US" dirty="0" err="1"/>
              <a:t>bậc</a:t>
            </a:r>
            <a:r>
              <a:rPr lang="en-US" dirty="0"/>
              <a:t> </a:t>
            </a:r>
            <a:r>
              <a:rPr lang="en-US" dirty="0" err="1"/>
              <a:t>về</a:t>
            </a:r>
            <a:r>
              <a:rPr lang="en-US" dirty="0"/>
              <a:t> </a:t>
            </a:r>
            <a:r>
              <a:rPr lang="en-US" dirty="0" err="1"/>
              <a:t>sản</a:t>
            </a:r>
            <a:r>
              <a:rPr lang="en-US" dirty="0"/>
              <a:t> </a:t>
            </a:r>
            <a:r>
              <a:rPr lang="en-US" dirty="0" err="1"/>
              <a:t>lượng</a:t>
            </a:r>
            <a:r>
              <a:rPr lang="en-US" dirty="0"/>
              <a:t> </a:t>
            </a:r>
            <a:r>
              <a:rPr lang="en-US" dirty="0" err="1"/>
              <a:t>và</a:t>
            </a:r>
            <a:r>
              <a:rPr lang="en-US" dirty="0"/>
              <a:t> </a:t>
            </a:r>
            <a:r>
              <a:rPr lang="en-US" dirty="0" err="1"/>
              <a:t>kim</a:t>
            </a:r>
            <a:r>
              <a:rPr lang="en-US" dirty="0"/>
              <a:t> </a:t>
            </a:r>
            <a:r>
              <a:rPr lang="en-US" dirty="0" err="1"/>
              <a:t>ngạch</a:t>
            </a:r>
            <a:r>
              <a:rPr lang="en-US" dirty="0"/>
              <a:t> </a:t>
            </a:r>
            <a:r>
              <a:rPr lang="en-US" sz="1900" dirty="0"/>
              <a:t>.</a:t>
            </a:r>
            <a:endParaRPr lang="en-US" sz="1900" b="1" dirty="0"/>
          </a:p>
        </p:txBody>
      </p:sp>
      <p:sp>
        <p:nvSpPr>
          <p:cNvPr id="11" name="Rectangle 10"/>
          <p:cNvSpPr/>
          <p:nvPr/>
        </p:nvSpPr>
        <p:spPr>
          <a:xfrm>
            <a:off x="1295400" y="3188853"/>
            <a:ext cx="7696200" cy="1188787"/>
          </a:xfrm>
          <a:prstGeom prst="rect">
            <a:avLst/>
          </a:prstGeom>
          <a:ln>
            <a:solidFill>
              <a:schemeClr val="accent3"/>
            </a:solidFill>
            <a:prstDash val="dash"/>
          </a:ln>
        </p:spPr>
        <p:txBody>
          <a:bodyPr wrap="square">
            <a:spAutoFit/>
          </a:bodyPr>
          <a:lstStyle/>
          <a:p>
            <a:pPr algn="just">
              <a:lnSpc>
                <a:spcPct val="125000"/>
              </a:lnSpc>
              <a:defRPr/>
            </a:pPr>
            <a:r>
              <a:rPr lang="en-US" sz="1900" b="1" dirty="0" err="1"/>
              <a:t>Thách</a:t>
            </a:r>
            <a:r>
              <a:rPr lang="en-US" sz="1900" b="1" dirty="0"/>
              <a:t> </a:t>
            </a:r>
            <a:r>
              <a:rPr lang="en-US" sz="1900" b="1" dirty="0" err="1"/>
              <a:t>thức</a:t>
            </a:r>
            <a:r>
              <a:rPr lang="en-US" sz="1900" dirty="0"/>
              <a:t>: </a:t>
            </a:r>
            <a:r>
              <a:rPr lang="en-US" sz="1900" dirty="0" err="1"/>
              <a:t>Mất</a:t>
            </a:r>
            <a:r>
              <a:rPr lang="en-US" sz="1900" dirty="0"/>
              <a:t> ATTP </a:t>
            </a:r>
            <a:r>
              <a:rPr lang="en-US" sz="1900" dirty="0" err="1"/>
              <a:t>rau</a:t>
            </a:r>
            <a:r>
              <a:rPr lang="en-US" sz="1900" dirty="0"/>
              <a:t> </a:t>
            </a:r>
            <a:r>
              <a:rPr lang="en-US" sz="1900" dirty="0" err="1"/>
              <a:t>quả</a:t>
            </a:r>
            <a:r>
              <a:rPr lang="en-US" sz="1900" dirty="0"/>
              <a:t> </a:t>
            </a:r>
            <a:r>
              <a:rPr lang="en-US" sz="1900" dirty="0" err="1"/>
              <a:t>xuất</a:t>
            </a:r>
            <a:r>
              <a:rPr lang="en-US" sz="1900" dirty="0"/>
              <a:t> </a:t>
            </a:r>
            <a:r>
              <a:rPr lang="en-US" sz="1900" dirty="0" err="1"/>
              <a:t>khẩu</a:t>
            </a:r>
            <a:r>
              <a:rPr lang="en-US" sz="1900" dirty="0"/>
              <a:t> </a:t>
            </a:r>
            <a:r>
              <a:rPr lang="en-US" sz="1900" dirty="0" err="1"/>
              <a:t>vào</a:t>
            </a:r>
            <a:r>
              <a:rPr lang="en-US" sz="1900" dirty="0"/>
              <a:t> EU</a:t>
            </a:r>
          </a:p>
          <a:p>
            <a:pPr marL="290513" lvl="1" algn="just">
              <a:lnSpc>
                <a:spcPct val="125000"/>
              </a:lnSpc>
              <a:buFont typeface="Wingdings" pitchFamily="2" charset="2"/>
              <a:buChar char="û"/>
              <a:defRPr/>
            </a:pPr>
            <a:r>
              <a:rPr lang="en-US" sz="1900" dirty="0"/>
              <a:t> Ô </a:t>
            </a:r>
            <a:r>
              <a:rPr lang="en-US" sz="1900" dirty="0" err="1"/>
              <a:t>nhiễm</a:t>
            </a:r>
            <a:r>
              <a:rPr lang="en-US" sz="1900" dirty="0"/>
              <a:t> </a:t>
            </a:r>
            <a:r>
              <a:rPr lang="en-US" sz="1900" dirty="0" err="1"/>
              <a:t>sinh</a:t>
            </a:r>
            <a:r>
              <a:rPr lang="en-US" sz="1900" dirty="0"/>
              <a:t> </a:t>
            </a:r>
            <a:r>
              <a:rPr lang="en-US" sz="1900" dirty="0" err="1"/>
              <a:t>học</a:t>
            </a:r>
            <a:r>
              <a:rPr lang="en-US" sz="1900" dirty="0"/>
              <a:t> (</a:t>
            </a:r>
            <a:r>
              <a:rPr lang="en-US" sz="1900" dirty="0" smtClean="0"/>
              <a:t>vi </a:t>
            </a:r>
            <a:r>
              <a:rPr lang="en-US" sz="1900" dirty="0" err="1"/>
              <a:t>sinh</a:t>
            </a:r>
            <a:r>
              <a:rPr lang="en-US" sz="1900" dirty="0"/>
              <a:t> </a:t>
            </a:r>
            <a:r>
              <a:rPr lang="en-US" sz="1900" dirty="0" err="1"/>
              <a:t>vật</a:t>
            </a:r>
            <a:r>
              <a:rPr lang="en-US" sz="1900" dirty="0"/>
              <a:t>, </a:t>
            </a:r>
            <a:r>
              <a:rPr lang="en-US" sz="1900" dirty="0" err="1"/>
              <a:t>nấm</a:t>
            </a:r>
            <a:r>
              <a:rPr lang="en-US" sz="1900" dirty="0"/>
              <a:t> </a:t>
            </a:r>
            <a:r>
              <a:rPr lang="en-US" sz="1900" dirty="0" err="1"/>
              <a:t>mốc</a:t>
            </a:r>
            <a:r>
              <a:rPr lang="en-US" sz="1900" dirty="0"/>
              <a:t>…)  </a:t>
            </a:r>
          </a:p>
          <a:p>
            <a:pPr marL="290513" lvl="1" algn="just">
              <a:lnSpc>
                <a:spcPct val="125000"/>
              </a:lnSpc>
              <a:buFont typeface="Wingdings" pitchFamily="2" charset="2"/>
              <a:buChar char="û"/>
              <a:defRPr/>
            </a:pPr>
            <a:r>
              <a:rPr lang="en-US" sz="1900" dirty="0"/>
              <a:t>Ô </a:t>
            </a:r>
            <a:r>
              <a:rPr lang="en-US" sz="1900" dirty="0" err="1"/>
              <a:t>nhiễm</a:t>
            </a:r>
            <a:r>
              <a:rPr lang="en-US" sz="1900" dirty="0"/>
              <a:t> </a:t>
            </a:r>
            <a:r>
              <a:rPr lang="en-US" sz="1900" dirty="0" err="1"/>
              <a:t>hóa</a:t>
            </a:r>
            <a:r>
              <a:rPr lang="en-US" sz="1900" dirty="0"/>
              <a:t> </a:t>
            </a:r>
            <a:r>
              <a:rPr lang="en-US" sz="1900" dirty="0" err="1"/>
              <a:t>chất</a:t>
            </a:r>
            <a:r>
              <a:rPr lang="en-US" sz="1900" dirty="0"/>
              <a:t> (</a:t>
            </a:r>
            <a:r>
              <a:rPr lang="en-US" sz="1900" dirty="0" err="1"/>
              <a:t>dư</a:t>
            </a:r>
            <a:r>
              <a:rPr lang="en-US" sz="1900" dirty="0"/>
              <a:t> </a:t>
            </a:r>
            <a:r>
              <a:rPr lang="en-US" sz="1900" dirty="0" err="1"/>
              <a:t>lượng</a:t>
            </a:r>
            <a:r>
              <a:rPr lang="en-US" sz="1900" dirty="0"/>
              <a:t> </a:t>
            </a:r>
            <a:r>
              <a:rPr lang="en-US" sz="1900" dirty="0" err="1"/>
              <a:t>thuốc</a:t>
            </a:r>
            <a:r>
              <a:rPr lang="en-US" sz="1900" dirty="0"/>
              <a:t> </a:t>
            </a:r>
            <a:r>
              <a:rPr lang="en-US" sz="1900" dirty="0" err="1"/>
              <a:t>bảo</a:t>
            </a:r>
            <a:r>
              <a:rPr lang="en-US" sz="1900" dirty="0"/>
              <a:t> </a:t>
            </a:r>
            <a:r>
              <a:rPr lang="en-US" sz="1900" dirty="0" err="1"/>
              <a:t>vệ</a:t>
            </a:r>
            <a:r>
              <a:rPr lang="en-US" sz="1900" dirty="0"/>
              <a:t> </a:t>
            </a:r>
            <a:r>
              <a:rPr lang="en-US" sz="1900" dirty="0" err="1"/>
              <a:t>thực</a:t>
            </a:r>
            <a:r>
              <a:rPr lang="en-US" sz="1900" dirty="0"/>
              <a:t> </a:t>
            </a:r>
            <a:r>
              <a:rPr lang="en-US" sz="1900" dirty="0" err="1" smtClean="0"/>
              <a:t>vật</a:t>
            </a:r>
            <a:r>
              <a:rPr lang="en-US" sz="1900" dirty="0" smtClean="0"/>
              <a:t>…). </a:t>
            </a:r>
            <a:endParaRPr lang="en-US" sz="1900" dirty="0">
              <a:cs typeface="Arial" pitchFamily="34" charset="0"/>
            </a:endParaRPr>
          </a:p>
        </p:txBody>
      </p:sp>
      <p:sp>
        <p:nvSpPr>
          <p:cNvPr id="13" name="Rectangle 12"/>
          <p:cNvSpPr/>
          <p:nvPr/>
        </p:nvSpPr>
        <p:spPr>
          <a:xfrm>
            <a:off x="1295400" y="4572000"/>
            <a:ext cx="7696200" cy="1520031"/>
          </a:xfrm>
          <a:prstGeom prst="rect">
            <a:avLst/>
          </a:prstGeom>
          <a:ln>
            <a:solidFill>
              <a:schemeClr val="accent3"/>
            </a:solidFill>
            <a:prstDash val="dash"/>
          </a:ln>
        </p:spPr>
        <p:txBody>
          <a:bodyPr wrap="square">
            <a:spAutoFit/>
          </a:bodyPr>
          <a:lstStyle/>
          <a:p>
            <a:pPr>
              <a:lnSpc>
                <a:spcPct val="125000"/>
              </a:lnSpc>
            </a:pPr>
            <a:r>
              <a:rPr lang="en-US" sz="1900" b="1" dirty="0" err="1"/>
              <a:t>Vì</a:t>
            </a:r>
            <a:r>
              <a:rPr lang="en-US" sz="1900" b="1" dirty="0"/>
              <a:t> </a:t>
            </a:r>
            <a:r>
              <a:rPr lang="en-US" sz="1900" b="1" dirty="0" err="1"/>
              <a:t>vậy</a:t>
            </a:r>
            <a:r>
              <a:rPr lang="en-US" sz="1900" dirty="0"/>
              <a:t>, </a:t>
            </a:r>
            <a:r>
              <a:rPr lang="en-US" sz="1900" dirty="0" err="1"/>
              <a:t>cần</a:t>
            </a:r>
            <a:r>
              <a:rPr lang="en-US" sz="1900" dirty="0"/>
              <a:t> </a:t>
            </a:r>
            <a:r>
              <a:rPr lang="en-US" sz="1900" dirty="0" err="1"/>
              <a:t>phải</a:t>
            </a:r>
            <a:r>
              <a:rPr lang="en-US" sz="1900" dirty="0"/>
              <a:t> </a:t>
            </a:r>
            <a:r>
              <a:rPr lang="en-US" sz="1900" dirty="0" err="1"/>
              <a:t>có</a:t>
            </a:r>
            <a:r>
              <a:rPr lang="en-US" sz="1900" dirty="0"/>
              <a:t> </a:t>
            </a:r>
            <a:r>
              <a:rPr lang="en-US" sz="1900" dirty="0" err="1"/>
              <a:t>sự</a:t>
            </a:r>
            <a:r>
              <a:rPr lang="en-US" sz="1900" dirty="0"/>
              <a:t> </a:t>
            </a:r>
            <a:r>
              <a:rPr lang="en-US" sz="1900" dirty="0" err="1"/>
              <a:t>liên</a:t>
            </a:r>
            <a:r>
              <a:rPr lang="en-US" sz="1900" dirty="0"/>
              <a:t> </a:t>
            </a:r>
            <a:r>
              <a:rPr lang="en-US" sz="1900" dirty="0" err="1"/>
              <a:t>kết</a:t>
            </a:r>
            <a:r>
              <a:rPr lang="en-US" sz="1900" dirty="0"/>
              <a:t> </a:t>
            </a:r>
            <a:r>
              <a:rPr lang="en-US" sz="1900" dirty="0" err="1"/>
              <a:t>chặt</a:t>
            </a:r>
            <a:r>
              <a:rPr lang="en-US" sz="1900" dirty="0"/>
              <a:t> </a:t>
            </a:r>
            <a:r>
              <a:rPr lang="en-US" sz="1900" dirty="0" err="1"/>
              <a:t>chẽ</a:t>
            </a:r>
            <a:r>
              <a:rPr lang="en-US" sz="1900" dirty="0"/>
              <a:t> </a:t>
            </a:r>
            <a:r>
              <a:rPr lang="en-US" sz="1900" dirty="0" err="1"/>
              <a:t>hơn</a:t>
            </a:r>
            <a:r>
              <a:rPr lang="en-US" sz="1900" dirty="0"/>
              <a:t> </a:t>
            </a:r>
            <a:r>
              <a:rPr lang="en-US" sz="1900" dirty="0" err="1"/>
              <a:t>giữa</a:t>
            </a:r>
            <a:r>
              <a:rPr lang="en-US" sz="1900" dirty="0"/>
              <a:t> </a:t>
            </a:r>
            <a:r>
              <a:rPr lang="en-US" sz="1900" dirty="0" err="1"/>
              <a:t>nhà</a:t>
            </a:r>
            <a:r>
              <a:rPr lang="en-US" sz="1900" dirty="0"/>
              <a:t> </a:t>
            </a:r>
            <a:r>
              <a:rPr lang="en-US" sz="1900" dirty="0" err="1"/>
              <a:t>xuất</a:t>
            </a:r>
            <a:r>
              <a:rPr lang="en-US" sz="1900" dirty="0"/>
              <a:t> </a:t>
            </a:r>
            <a:r>
              <a:rPr lang="en-US" sz="1900" dirty="0" err="1"/>
              <a:t>khẩu</a:t>
            </a:r>
            <a:r>
              <a:rPr lang="en-US" sz="1900" dirty="0"/>
              <a:t> </a:t>
            </a:r>
            <a:r>
              <a:rPr lang="en-US" sz="1900" dirty="0" err="1"/>
              <a:t>với</a:t>
            </a:r>
            <a:r>
              <a:rPr lang="en-US" sz="1900" dirty="0"/>
              <a:t> </a:t>
            </a:r>
            <a:r>
              <a:rPr lang="en-US" sz="1900" dirty="0" err="1"/>
              <a:t>người</a:t>
            </a:r>
            <a:r>
              <a:rPr lang="en-US" sz="1900" dirty="0"/>
              <a:t> </a:t>
            </a:r>
            <a:r>
              <a:rPr lang="en-US" sz="1900" dirty="0" err="1"/>
              <a:t>sản</a:t>
            </a:r>
            <a:r>
              <a:rPr lang="en-US" sz="1900" dirty="0"/>
              <a:t> </a:t>
            </a:r>
            <a:r>
              <a:rPr lang="en-US" sz="1900" dirty="0" err="1"/>
              <a:t>xuất</a:t>
            </a:r>
            <a:r>
              <a:rPr lang="en-US" sz="1900" dirty="0"/>
              <a:t> </a:t>
            </a:r>
            <a:r>
              <a:rPr lang="en-US" sz="1900" dirty="0" err="1"/>
              <a:t>đảm</a:t>
            </a:r>
            <a:r>
              <a:rPr lang="en-US" sz="1900" dirty="0"/>
              <a:t> </a:t>
            </a:r>
            <a:r>
              <a:rPr lang="en-US" sz="1900" dirty="0" err="1"/>
              <a:t>bảo</a:t>
            </a:r>
            <a:r>
              <a:rPr lang="en-US" sz="1900" dirty="0"/>
              <a:t> </a:t>
            </a:r>
            <a:r>
              <a:rPr lang="en-US" sz="1900" dirty="0" err="1"/>
              <a:t>nguyên</a:t>
            </a:r>
            <a:r>
              <a:rPr lang="en-US" sz="1900" dirty="0"/>
              <a:t> </a:t>
            </a:r>
            <a:r>
              <a:rPr lang="en-US" sz="1900" dirty="0" err="1"/>
              <a:t>liệu</a:t>
            </a:r>
            <a:r>
              <a:rPr lang="en-US" sz="1900" dirty="0"/>
              <a:t> </a:t>
            </a:r>
            <a:r>
              <a:rPr lang="en-US" sz="1900" dirty="0" err="1"/>
              <a:t>đạt</a:t>
            </a:r>
            <a:r>
              <a:rPr lang="en-US" sz="1900" dirty="0"/>
              <a:t> </a:t>
            </a:r>
            <a:r>
              <a:rPr lang="en-US" sz="1900" dirty="0" err="1"/>
              <a:t>chuẩn</a:t>
            </a:r>
            <a:r>
              <a:rPr lang="en-US" sz="1900" dirty="0"/>
              <a:t> </a:t>
            </a:r>
            <a:r>
              <a:rPr lang="en-US" sz="1900" dirty="0" err="1"/>
              <a:t>vệ</a:t>
            </a:r>
            <a:r>
              <a:rPr lang="en-US" sz="1900" dirty="0"/>
              <a:t> </a:t>
            </a:r>
            <a:r>
              <a:rPr lang="en-US" sz="1900" dirty="0" err="1"/>
              <a:t>sinh</a:t>
            </a:r>
            <a:r>
              <a:rPr lang="en-US" sz="1900" dirty="0"/>
              <a:t> an </a:t>
            </a:r>
            <a:r>
              <a:rPr lang="en-US" sz="1900" dirty="0" err="1"/>
              <a:t>toàn</a:t>
            </a:r>
            <a:r>
              <a:rPr lang="en-US" sz="1900" dirty="0"/>
              <a:t> </a:t>
            </a:r>
            <a:r>
              <a:rPr lang="en-US" sz="1900" dirty="0" err="1"/>
              <a:t>thực</a:t>
            </a:r>
            <a:r>
              <a:rPr lang="en-US" sz="1900" dirty="0"/>
              <a:t> </a:t>
            </a:r>
            <a:r>
              <a:rPr lang="en-US" sz="1900" dirty="0" err="1"/>
              <a:t>phẩm</a:t>
            </a:r>
            <a:r>
              <a:rPr lang="en-US" sz="1900" dirty="0"/>
              <a:t> </a:t>
            </a:r>
            <a:r>
              <a:rPr lang="en-US" sz="1900" dirty="0" err="1"/>
              <a:t>của</a:t>
            </a:r>
            <a:r>
              <a:rPr lang="en-US" sz="1900" dirty="0"/>
              <a:t> EU; </a:t>
            </a:r>
            <a:r>
              <a:rPr lang="en-US" sz="1900" dirty="0" err="1"/>
              <a:t>cần</a:t>
            </a:r>
            <a:r>
              <a:rPr lang="en-US" sz="1900" dirty="0"/>
              <a:t> </a:t>
            </a:r>
            <a:r>
              <a:rPr lang="en-US" sz="1900" dirty="0" err="1"/>
              <a:t>thiết</a:t>
            </a:r>
            <a:r>
              <a:rPr lang="en-US" sz="1900" dirty="0"/>
              <a:t> </a:t>
            </a:r>
            <a:r>
              <a:rPr lang="en-US" sz="1900" dirty="0" err="1"/>
              <a:t>phải</a:t>
            </a:r>
            <a:r>
              <a:rPr lang="en-US" sz="1900" dirty="0"/>
              <a:t> </a:t>
            </a:r>
            <a:r>
              <a:rPr lang="en-US" sz="1900" dirty="0" err="1"/>
              <a:t>triển</a:t>
            </a:r>
            <a:r>
              <a:rPr lang="en-US" sz="1900" dirty="0"/>
              <a:t> </a:t>
            </a:r>
            <a:r>
              <a:rPr lang="en-US" sz="1900" dirty="0" err="1"/>
              <a:t>khai</a:t>
            </a:r>
            <a:r>
              <a:rPr lang="en-US" sz="1900" dirty="0"/>
              <a:t> </a:t>
            </a:r>
            <a:r>
              <a:rPr lang="en-US" sz="1900" dirty="0" err="1"/>
              <a:t>hệ</a:t>
            </a:r>
            <a:r>
              <a:rPr lang="en-US" sz="1900" dirty="0"/>
              <a:t> </a:t>
            </a:r>
            <a:r>
              <a:rPr lang="en-US" sz="1900" dirty="0" err="1"/>
              <a:t>thống</a:t>
            </a:r>
            <a:r>
              <a:rPr lang="en-US" sz="1900" dirty="0"/>
              <a:t> </a:t>
            </a:r>
            <a:r>
              <a:rPr lang="en-US" sz="1900" dirty="0" err="1"/>
              <a:t>truy</a:t>
            </a:r>
            <a:r>
              <a:rPr lang="en-US" sz="1900" dirty="0"/>
              <a:t> </a:t>
            </a:r>
            <a:r>
              <a:rPr lang="en-US" sz="1900" dirty="0" err="1"/>
              <a:t>nguyên</a:t>
            </a:r>
            <a:r>
              <a:rPr lang="en-US" sz="1900" dirty="0"/>
              <a:t> </a:t>
            </a:r>
            <a:r>
              <a:rPr lang="en-US" sz="1900" dirty="0" err="1"/>
              <a:t>liệu</a:t>
            </a:r>
            <a:r>
              <a:rPr lang="en-US" sz="1900" dirty="0"/>
              <a:t> </a:t>
            </a:r>
            <a:r>
              <a:rPr lang="en-US" sz="1900" dirty="0" err="1"/>
              <a:t>xuất</a:t>
            </a:r>
            <a:r>
              <a:rPr lang="en-US" sz="1900" dirty="0"/>
              <a:t> </a:t>
            </a:r>
            <a:r>
              <a:rPr lang="en-US" sz="1900" dirty="0" err="1"/>
              <a:t>khẩu</a:t>
            </a:r>
            <a:r>
              <a:rPr lang="en-US" sz="1900" dirty="0"/>
              <a:t> </a:t>
            </a:r>
            <a:r>
              <a:rPr lang="en-US" sz="1900" dirty="0" err="1"/>
              <a:t>và</a:t>
            </a:r>
            <a:r>
              <a:rPr lang="en-US" sz="1900" dirty="0"/>
              <a:t> </a:t>
            </a:r>
            <a:r>
              <a:rPr lang="en-US" sz="1900" dirty="0" err="1"/>
              <a:t>vùng</a:t>
            </a:r>
            <a:r>
              <a:rPr lang="en-US" sz="1900" dirty="0"/>
              <a:t> </a:t>
            </a:r>
            <a:r>
              <a:rPr lang="en-US" sz="1900" dirty="0" err="1"/>
              <a:t>sản</a:t>
            </a:r>
            <a:r>
              <a:rPr lang="en-US" sz="1900" dirty="0"/>
              <a:t> </a:t>
            </a:r>
            <a:r>
              <a:rPr lang="en-US" sz="1900" dirty="0" err="1"/>
              <a:t>xuất</a:t>
            </a:r>
            <a:r>
              <a:rPr lang="en-US" sz="1900" dirty="0"/>
              <a:t> </a:t>
            </a:r>
            <a:r>
              <a:rPr lang="en-US" sz="1900" dirty="0" err="1"/>
              <a:t>phải</a:t>
            </a:r>
            <a:r>
              <a:rPr lang="en-US" sz="1900" dirty="0"/>
              <a:t> </a:t>
            </a:r>
            <a:r>
              <a:rPr lang="en-US" sz="1900" dirty="0" err="1"/>
              <a:t>đạt</a:t>
            </a:r>
            <a:r>
              <a:rPr lang="en-US" sz="1900" dirty="0"/>
              <a:t> </a:t>
            </a:r>
            <a:r>
              <a:rPr lang="en-US" sz="1900" dirty="0" err="1"/>
              <a:t>chuẩn</a:t>
            </a:r>
            <a:r>
              <a:rPr lang="en-US" sz="1900" dirty="0"/>
              <a:t> Viet GAP</a:t>
            </a:r>
          </a:p>
        </p:txBody>
      </p:sp>
      <p:sp>
        <p:nvSpPr>
          <p:cNvPr id="14" name="Plus 13"/>
          <p:cNvSpPr/>
          <p:nvPr/>
        </p:nvSpPr>
        <p:spPr>
          <a:xfrm>
            <a:off x="4724400" y="2819400"/>
            <a:ext cx="609600" cy="4572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erge 14"/>
          <p:cNvSpPr/>
          <p:nvPr/>
        </p:nvSpPr>
        <p:spPr>
          <a:xfrm>
            <a:off x="3657600" y="4343400"/>
            <a:ext cx="2819400" cy="228600"/>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E34033CC-9E7A-304F-97DE-A144C92DAEE1}"/>
              </a:ext>
            </a:extLst>
          </p:cNvPr>
          <p:cNvSpPr>
            <a:spLocks/>
          </p:cNvSpPr>
          <p:nvPr/>
        </p:nvSpPr>
        <p:spPr>
          <a:xfrm>
            <a:off x="1005840" y="864513"/>
            <a:ext cx="2956560" cy="430887"/>
          </a:xfrm>
          <a:prstGeom prst="rect">
            <a:avLst/>
          </a:prstGeom>
          <a:solidFill>
            <a:schemeClr val="accent3">
              <a:lumMod val="20000"/>
              <a:lumOff val="80000"/>
            </a:schemeClr>
          </a:solidFill>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Thuận</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lợi</a:t>
            </a:r>
            <a:r>
              <a:rPr lang="en-US" sz="2200" b="1" dirty="0">
                <a:solidFill>
                  <a:schemeClr val="bg2">
                    <a:lumMod val="25000"/>
                  </a:schemeClr>
                </a:solidFill>
                <a:latin typeface="Times New Roman" pitchFamily="18" charset="0"/>
                <a:cs typeface="Times New Roman" pitchFamily="18" charset="0"/>
              </a:rPr>
              <a:t> &amp; </a:t>
            </a:r>
            <a:r>
              <a:rPr lang="en-US" sz="2200" b="1" dirty="0" err="1">
                <a:solidFill>
                  <a:schemeClr val="bg2">
                    <a:lumMod val="25000"/>
                  </a:schemeClr>
                </a:solidFill>
                <a:latin typeface="Times New Roman" pitchFamily="18" charset="0"/>
                <a:cs typeface="Times New Roman" pitchFamily="18" charset="0"/>
              </a:rPr>
              <a:t>Khó</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khăn</a:t>
            </a:r>
            <a:endParaRPr lang="en-US" sz="2200" b="1" dirty="0">
              <a:solidFill>
                <a:schemeClr val="bg2">
                  <a:lumMod val="25000"/>
                </a:schemeClr>
              </a:solidFill>
              <a:latin typeface="Times New Roman" pitchFamily="18" charset="0"/>
              <a:cs typeface="Times New Roman" pitchFamily="18" charset="0"/>
            </a:endParaRPr>
          </a:p>
        </p:txBody>
      </p:sp>
      <p:grpSp>
        <p:nvGrpSpPr>
          <p:cNvPr id="16" name="Group 15"/>
          <p:cNvGrpSpPr/>
          <p:nvPr/>
        </p:nvGrpSpPr>
        <p:grpSpPr>
          <a:xfrm>
            <a:off x="6781800" y="152400"/>
            <a:ext cx="2287191" cy="457200"/>
            <a:chOff x="6780609" y="152400"/>
            <a:chExt cx="2287191" cy="457200"/>
          </a:xfrm>
        </p:grpSpPr>
        <p:grpSp>
          <p:nvGrpSpPr>
            <p:cNvPr id="17" name="Group 16"/>
            <p:cNvGrpSpPr/>
            <p:nvPr/>
          </p:nvGrpSpPr>
          <p:grpSpPr>
            <a:xfrm>
              <a:off x="6780609" y="152400"/>
              <a:ext cx="2287191" cy="457200"/>
              <a:chOff x="5181600" y="381000"/>
              <a:chExt cx="2744391" cy="640556"/>
            </a:xfrm>
          </p:grpSpPr>
          <p:grpSp>
            <p:nvGrpSpPr>
              <p:cNvPr id="19" name="Group 9"/>
              <p:cNvGrpSpPr/>
              <p:nvPr/>
            </p:nvGrpSpPr>
            <p:grpSpPr>
              <a:xfrm>
                <a:off x="5181600" y="381000"/>
                <a:ext cx="1525191" cy="640556"/>
                <a:chOff x="2887860" y="1391443"/>
                <a:chExt cx="3202781" cy="1281112"/>
              </a:xfrm>
            </p:grpSpPr>
            <p:sp>
              <p:nvSpPr>
                <p:cNvPr id="23" name="Chevron 22"/>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24"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20" name="Group 13"/>
              <p:cNvGrpSpPr/>
              <p:nvPr/>
            </p:nvGrpSpPr>
            <p:grpSpPr>
              <a:xfrm>
                <a:off x="6400800" y="381000"/>
                <a:ext cx="1525191" cy="640556"/>
                <a:chOff x="2887860" y="1391443"/>
                <a:chExt cx="3202781" cy="1281112"/>
              </a:xfrm>
            </p:grpSpPr>
            <p:sp>
              <p:nvSpPr>
                <p:cNvPr id="21" name="Chevron 20"/>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22"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8" name="Chevron 17"/>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498080" cy="4648200"/>
          </a:xfrm>
        </p:spPr>
        <p:txBody>
          <a:bodyPr>
            <a:normAutofit/>
          </a:bodyPr>
          <a:lstStyle/>
          <a:p>
            <a:pPr marL="20638" indent="-20638">
              <a:lnSpc>
                <a:spcPct val="135000"/>
              </a:lnSpc>
              <a:spcBef>
                <a:spcPts val="0"/>
              </a:spcBef>
              <a:spcAft>
                <a:spcPts val="0"/>
              </a:spcAft>
              <a:buNone/>
              <a:defRPr/>
            </a:pPr>
            <a:r>
              <a:rPr lang="en-US" sz="2000" b="1" dirty="0" err="1">
                <a:latin typeface="+mj-lt"/>
                <a:cs typeface="Arial" pitchFamily="34" charset="0"/>
              </a:rPr>
              <a:t>Từ</a:t>
            </a:r>
            <a:r>
              <a:rPr lang="en-US" sz="2000" b="1" dirty="0">
                <a:latin typeface="+mj-lt"/>
                <a:cs typeface="Arial" pitchFamily="34" charset="0"/>
              </a:rPr>
              <a:t> 1/8/2020: </a:t>
            </a:r>
          </a:p>
          <a:p>
            <a:pPr lvl="1">
              <a:lnSpc>
                <a:spcPct val="135000"/>
              </a:lnSpc>
              <a:spcBef>
                <a:spcPts val="0"/>
              </a:spcBef>
              <a:spcAft>
                <a:spcPts val="0"/>
              </a:spcAft>
              <a:buFont typeface="Wingdings" pitchFamily="2" charset="2"/>
              <a:buChar char="Ø"/>
              <a:defRPr/>
            </a:pPr>
            <a:r>
              <a:rPr lang="vi-VN" sz="2000" dirty="0">
                <a:latin typeface="+mj-lt"/>
                <a:cs typeface="Arial" pitchFamily="34" charset="0"/>
              </a:rPr>
              <a:t>EU xóa bỏ thuế</a:t>
            </a:r>
            <a:r>
              <a:rPr lang="en-US" sz="2000" dirty="0">
                <a:latin typeface="+mj-lt"/>
                <a:cs typeface="Arial" pitchFamily="34" charset="0"/>
              </a:rPr>
              <a:t>, </a:t>
            </a:r>
            <a:r>
              <a:rPr lang="en-US" sz="2000" dirty="0" err="1">
                <a:latin typeface="+mj-lt"/>
                <a:cs typeface="Arial" pitchFamily="34" charset="0"/>
              </a:rPr>
              <a:t>tạo</a:t>
            </a:r>
            <a:r>
              <a:rPr lang="en-US" sz="2000" dirty="0">
                <a:latin typeface="+mj-lt"/>
                <a:cs typeface="Arial" pitchFamily="34" charset="0"/>
              </a:rPr>
              <a:t> </a:t>
            </a:r>
            <a:r>
              <a:rPr lang="en-US" sz="2000" dirty="0" err="1">
                <a:latin typeface="+mj-lt"/>
                <a:cs typeface="Arial" pitchFamily="34" charset="0"/>
              </a:rPr>
              <a:t>lợi</a:t>
            </a:r>
            <a:r>
              <a:rPr lang="en-US" sz="2000" dirty="0">
                <a:latin typeface="+mj-lt"/>
                <a:cs typeface="Arial" pitchFamily="34" charset="0"/>
              </a:rPr>
              <a:t> </a:t>
            </a:r>
            <a:r>
              <a:rPr lang="en-US" sz="2000" dirty="0" err="1">
                <a:latin typeface="+mj-lt"/>
                <a:cs typeface="Arial" pitchFamily="34" charset="0"/>
              </a:rPr>
              <a:t>thế</a:t>
            </a:r>
            <a:r>
              <a:rPr lang="en-US" sz="2000" dirty="0">
                <a:latin typeface="+mj-lt"/>
                <a:cs typeface="Arial" pitchFamily="34" charset="0"/>
              </a:rPr>
              <a:t> </a:t>
            </a:r>
            <a:r>
              <a:rPr lang="en-US" sz="2000" dirty="0" err="1">
                <a:latin typeface="+mj-lt"/>
                <a:cs typeface="Arial" pitchFamily="34" charset="0"/>
              </a:rPr>
              <a:t>lớn</a:t>
            </a:r>
            <a:r>
              <a:rPr lang="en-US" sz="2000" dirty="0">
                <a:latin typeface="+mj-lt"/>
                <a:cs typeface="Arial" pitchFamily="34" charset="0"/>
              </a:rPr>
              <a:t> </a:t>
            </a:r>
            <a:r>
              <a:rPr lang="en-US" sz="2000" dirty="0" err="1">
                <a:latin typeface="+mj-lt"/>
                <a:cs typeface="Arial" pitchFamily="34" charset="0"/>
              </a:rPr>
              <a:t>cho</a:t>
            </a:r>
            <a:r>
              <a:rPr lang="en-US" sz="2000" dirty="0">
                <a:latin typeface="+mj-lt"/>
                <a:cs typeface="Arial" pitchFamily="34" charset="0"/>
              </a:rPr>
              <a:t> </a:t>
            </a:r>
            <a:r>
              <a:rPr lang="en-US" sz="2000" dirty="0" err="1">
                <a:latin typeface="+mj-lt"/>
                <a:cs typeface="Arial" pitchFamily="34" charset="0"/>
              </a:rPr>
              <a:t>hạt</a:t>
            </a:r>
            <a:r>
              <a:rPr lang="en-US" sz="2000" dirty="0">
                <a:latin typeface="+mj-lt"/>
                <a:cs typeface="Arial" pitchFamily="34" charset="0"/>
              </a:rPr>
              <a:t> </a:t>
            </a:r>
            <a:r>
              <a:rPr lang="en-US" sz="2000" dirty="0" err="1">
                <a:latin typeface="+mj-lt"/>
                <a:cs typeface="Arial" pitchFamily="34" charset="0"/>
              </a:rPr>
              <a:t>tiêu</a:t>
            </a:r>
            <a:r>
              <a:rPr lang="en-US" sz="2000" dirty="0">
                <a:latin typeface="+mj-lt"/>
                <a:cs typeface="Arial" pitchFamily="34" charset="0"/>
              </a:rPr>
              <a:t> </a:t>
            </a:r>
            <a:r>
              <a:rPr lang="vi-VN" sz="2000" dirty="0">
                <a:latin typeface="+mj-lt"/>
                <a:cs typeface="Arial" pitchFamily="34" charset="0"/>
              </a:rPr>
              <a:t>Việt Nam vào EU</a:t>
            </a:r>
            <a:r>
              <a:rPr lang="en-US" sz="2000" dirty="0">
                <a:latin typeface="+mj-lt"/>
                <a:cs typeface="Arial" pitchFamily="34" charset="0"/>
              </a:rPr>
              <a:t>, </a:t>
            </a:r>
            <a:r>
              <a:rPr lang="vi-VN" sz="2000" dirty="0">
                <a:latin typeface="+mj-lt"/>
                <a:cs typeface="Arial" pitchFamily="34" charset="0"/>
              </a:rPr>
              <a:t>đặc biệt là đối với các sản phẩm chế biến trước đây có mức thuế từ 5 - 9%.</a:t>
            </a:r>
            <a:r>
              <a:rPr lang="en-US" sz="2000" dirty="0">
                <a:latin typeface="+mj-lt"/>
                <a:cs typeface="Arial" pitchFamily="34" charset="0"/>
              </a:rPr>
              <a:t>    </a:t>
            </a:r>
          </a:p>
          <a:p>
            <a:pPr marL="282575" indent="-282575">
              <a:lnSpc>
                <a:spcPct val="135000"/>
              </a:lnSpc>
              <a:spcBef>
                <a:spcPts val="0"/>
              </a:spcBef>
              <a:spcAft>
                <a:spcPts val="0"/>
              </a:spcAft>
              <a:defRPr/>
            </a:pPr>
            <a:r>
              <a:rPr lang="vi-VN" sz="2000" b="1" dirty="0">
                <a:latin typeface="+mj-lt"/>
                <a:cs typeface="Arial" pitchFamily="34" charset="0"/>
              </a:rPr>
              <a:t>EU </a:t>
            </a:r>
            <a:r>
              <a:rPr lang="en-US" sz="2000" b="1" dirty="0" err="1">
                <a:latin typeface="+mj-lt"/>
                <a:cs typeface="Arial" pitchFamily="34" charset="0"/>
              </a:rPr>
              <a:t>là</a:t>
            </a:r>
            <a:r>
              <a:rPr lang="en-US" sz="2000" b="1" dirty="0">
                <a:latin typeface="+mj-lt"/>
                <a:cs typeface="Arial" pitchFamily="34" charset="0"/>
              </a:rPr>
              <a:t> </a:t>
            </a:r>
            <a:r>
              <a:rPr lang="en-US" sz="2000" b="1" dirty="0" err="1">
                <a:latin typeface="+mj-lt"/>
                <a:cs typeface="Arial" pitchFamily="34" charset="0"/>
              </a:rPr>
              <a:t>thị</a:t>
            </a:r>
            <a:r>
              <a:rPr lang="en-US" sz="2000" b="1" dirty="0">
                <a:latin typeface="+mj-lt"/>
                <a:cs typeface="Arial" pitchFamily="34" charset="0"/>
              </a:rPr>
              <a:t> </a:t>
            </a:r>
            <a:r>
              <a:rPr lang="en-US" sz="2000" b="1" dirty="0" err="1">
                <a:latin typeface="+mj-lt"/>
                <a:cs typeface="Arial" pitchFamily="34" charset="0"/>
              </a:rPr>
              <a:t>trường</a:t>
            </a:r>
            <a:r>
              <a:rPr lang="en-US" sz="2000" b="1" dirty="0">
                <a:latin typeface="+mj-lt"/>
                <a:cs typeface="Arial" pitchFamily="34" charset="0"/>
              </a:rPr>
              <a:t> </a:t>
            </a:r>
            <a:r>
              <a:rPr lang="en-US" sz="2000" b="1" dirty="0" err="1">
                <a:latin typeface="+mj-lt"/>
                <a:cs typeface="Arial" pitchFamily="34" charset="0"/>
              </a:rPr>
              <a:t>lớn</a:t>
            </a:r>
            <a:r>
              <a:rPr lang="en-US" sz="2000" b="1" dirty="0">
                <a:latin typeface="+mj-lt"/>
                <a:cs typeface="Arial" pitchFamily="34" charset="0"/>
              </a:rPr>
              <a:t> </a:t>
            </a:r>
            <a:r>
              <a:rPr lang="en-US" sz="2000" b="1" dirty="0" err="1">
                <a:latin typeface="+mj-lt"/>
                <a:cs typeface="Arial" pitchFamily="34" charset="0"/>
              </a:rPr>
              <a:t>thứ</a:t>
            </a:r>
            <a:r>
              <a:rPr lang="en-US" sz="2000" b="1" dirty="0">
                <a:latin typeface="+mj-lt"/>
                <a:cs typeface="Arial" pitchFamily="34" charset="0"/>
              </a:rPr>
              <a:t> 2</a:t>
            </a:r>
            <a:r>
              <a:rPr lang="en-US" sz="2000" dirty="0">
                <a:latin typeface="+mj-lt"/>
                <a:cs typeface="Arial" pitchFamily="34" charset="0"/>
              </a:rPr>
              <a:t> </a:t>
            </a:r>
            <a:r>
              <a:rPr lang="en-US" sz="2000" dirty="0" err="1">
                <a:latin typeface="+mj-lt"/>
                <a:cs typeface="Arial" pitchFamily="34" charset="0"/>
              </a:rPr>
              <a:t>của</a:t>
            </a:r>
            <a:r>
              <a:rPr lang="en-US" sz="2000" dirty="0">
                <a:latin typeface="+mj-lt"/>
                <a:cs typeface="Arial" pitchFamily="34" charset="0"/>
              </a:rPr>
              <a:t> VN, (</a:t>
            </a:r>
            <a:r>
              <a:rPr lang="en-US" sz="2000" dirty="0" err="1">
                <a:latin typeface="+mj-lt"/>
                <a:cs typeface="Arial" pitchFamily="34" charset="0"/>
              </a:rPr>
              <a:t>sau</a:t>
            </a:r>
            <a:r>
              <a:rPr lang="en-US" sz="2000" dirty="0">
                <a:latin typeface="+mj-lt"/>
                <a:cs typeface="Arial" pitchFamily="34" charset="0"/>
              </a:rPr>
              <a:t> </a:t>
            </a:r>
            <a:r>
              <a:rPr lang="en-US" sz="2000" dirty="0" err="1">
                <a:latin typeface="+mj-lt"/>
                <a:cs typeface="Arial" pitchFamily="34" charset="0"/>
              </a:rPr>
              <a:t>Mỹ</a:t>
            </a:r>
            <a:r>
              <a:rPr lang="en-US" sz="2000" dirty="0">
                <a:latin typeface="+mj-lt"/>
                <a:cs typeface="Arial" pitchFamily="34" charset="0"/>
              </a:rPr>
              <a:t>), </a:t>
            </a:r>
            <a:r>
              <a:rPr lang="en-US" sz="2000" dirty="0" err="1">
                <a:latin typeface="+mj-lt"/>
                <a:cs typeface="Arial" pitchFamily="34" charset="0"/>
              </a:rPr>
              <a:t>năm</a:t>
            </a:r>
            <a:r>
              <a:rPr lang="en-US" sz="2000" dirty="0">
                <a:latin typeface="+mj-lt"/>
                <a:cs typeface="Arial" pitchFamily="34" charset="0"/>
              </a:rPr>
              <a:t> 2019 </a:t>
            </a:r>
            <a:r>
              <a:rPr lang="vi-VN" sz="2000" dirty="0">
                <a:latin typeface="+mj-lt"/>
                <a:cs typeface="Arial" pitchFamily="34" charset="0"/>
              </a:rPr>
              <a:t>đạt 34.122 tấn, trị giá 102,6 triệu USD, chiếm 12% tổng lượng và chiếm 14,4% tổng kim ngạch</a:t>
            </a:r>
            <a:r>
              <a:rPr lang="en-US" sz="2000" dirty="0">
                <a:latin typeface="+mj-lt"/>
                <a:cs typeface="Arial" pitchFamily="34" charset="0"/>
              </a:rPr>
              <a:t> XK </a:t>
            </a:r>
            <a:r>
              <a:rPr lang="en-US" sz="2000" dirty="0" err="1">
                <a:latin typeface="+mj-lt"/>
                <a:cs typeface="Arial" pitchFamily="34" charset="0"/>
              </a:rPr>
              <a:t>hồ</a:t>
            </a:r>
            <a:r>
              <a:rPr lang="en-US" sz="2000" dirty="0">
                <a:latin typeface="+mj-lt"/>
                <a:cs typeface="Arial" pitchFamily="34" charset="0"/>
              </a:rPr>
              <a:t> </a:t>
            </a:r>
            <a:r>
              <a:rPr lang="en-US" sz="2000" dirty="0" err="1">
                <a:latin typeface="+mj-lt"/>
                <a:cs typeface="Arial" pitchFamily="34" charset="0"/>
              </a:rPr>
              <a:t>tiêu</a:t>
            </a:r>
            <a:r>
              <a:rPr lang="en-US" sz="2000" dirty="0">
                <a:latin typeface="+mj-lt"/>
                <a:cs typeface="Arial" pitchFamily="34" charset="0"/>
              </a:rPr>
              <a:t>. </a:t>
            </a:r>
            <a:r>
              <a:rPr lang="en-US" sz="2000" dirty="0" err="1">
                <a:latin typeface="+mj-lt"/>
                <a:cs typeface="Arial" pitchFamily="34" charset="0"/>
              </a:rPr>
              <a:t>Các</a:t>
            </a:r>
            <a:r>
              <a:rPr lang="en-US" sz="2000" dirty="0">
                <a:latin typeface="+mj-lt"/>
                <a:cs typeface="Arial" pitchFamily="34" charset="0"/>
              </a:rPr>
              <a:t> </a:t>
            </a:r>
            <a:r>
              <a:rPr lang="en-US" sz="2000" dirty="0" err="1">
                <a:latin typeface="+mj-lt"/>
                <a:cs typeface="Arial" pitchFamily="34" charset="0"/>
              </a:rPr>
              <a:t>nước</a:t>
            </a:r>
            <a:r>
              <a:rPr lang="en-US" sz="2000" dirty="0">
                <a:latin typeface="+mj-lt"/>
                <a:cs typeface="Arial" pitchFamily="34" charset="0"/>
              </a:rPr>
              <a:t> </a:t>
            </a:r>
            <a:r>
              <a:rPr lang="en-US" sz="2000" dirty="0" err="1">
                <a:latin typeface="+mj-lt"/>
                <a:cs typeface="Arial" pitchFamily="34" charset="0"/>
              </a:rPr>
              <a:t>nhập</a:t>
            </a:r>
            <a:r>
              <a:rPr lang="en-US" sz="2000" dirty="0">
                <a:latin typeface="+mj-lt"/>
                <a:cs typeface="Arial" pitchFamily="34" charset="0"/>
              </a:rPr>
              <a:t> </a:t>
            </a:r>
            <a:r>
              <a:rPr lang="en-US" sz="2000" dirty="0" err="1">
                <a:latin typeface="+mj-lt"/>
                <a:cs typeface="Arial" pitchFamily="34" charset="0"/>
              </a:rPr>
              <a:t>khẩu</a:t>
            </a:r>
            <a:r>
              <a:rPr lang="en-US" sz="2000" dirty="0">
                <a:latin typeface="+mj-lt"/>
                <a:cs typeface="Arial" pitchFamily="34" charset="0"/>
              </a:rPr>
              <a:t> </a:t>
            </a:r>
            <a:r>
              <a:rPr lang="en-US" sz="2000" dirty="0" err="1">
                <a:latin typeface="+mj-lt"/>
                <a:cs typeface="Arial" pitchFamily="34" charset="0"/>
              </a:rPr>
              <a:t>lớn</a:t>
            </a:r>
            <a:r>
              <a:rPr lang="en-US" sz="2000" dirty="0">
                <a:latin typeface="+mj-lt"/>
                <a:cs typeface="Arial" pitchFamily="34" charset="0"/>
              </a:rPr>
              <a:t>:  </a:t>
            </a:r>
            <a:r>
              <a:rPr lang="en-US" sz="2000" dirty="0" err="1">
                <a:latin typeface="+mj-lt"/>
                <a:cs typeface="Arial" pitchFamily="34" charset="0"/>
              </a:rPr>
              <a:t>Đức</a:t>
            </a:r>
            <a:r>
              <a:rPr lang="en-US" sz="2000" dirty="0">
                <a:latin typeface="+mj-lt"/>
                <a:cs typeface="Arial" pitchFamily="34" charset="0"/>
              </a:rPr>
              <a:t> 31, 6 </a:t>
            </a:r>
            <a:r>
              <a:rPr lang="en-US" sz="2000" dirty="0" err="1">
                <a:latin typeface="+mj-lt"/>
                <a:cs typeface="Arial" pitchFamily="34" charset="0"/>
              </a:rPr>
              <a:t>triệu</a:t>
            </a:r>
            <a:r>
              <a:rPr lang="en-US" sz="2000" dirty="0">
                <a:latin typeface="+mj-lt"/>
                <a:cs typeface="Arial" pitchFamily="34" charset="0"/>
              </a:rPr>
              <a:t> USD, </a:t>
            </a:r>
            <a:r>
              <a:rPr lang="en-US" sz="2000" dirty="0" err="1">
                <a:latin typeface="+mj-lt"/>
                <a:cs typeface="Arial" pitchFamily="34" charset="0"/>
              </a:rPr>
              <a:t>Hà</a:t>
            </a:r>
            <a:r>
              <a:rPr lang="en-US" sz="2000" dirty="0">
                <a:latin typeface="+mj-lt"/>
                <a:cs typeface="Arial" pitchFamily="34" charset="0"/>
              </a:rPr>
              <a:t> </a:t>
            </a:r>
            <a:r>
              <a:rPr lang="en-US" sz="2000" dirty="0" err="1">
                <a:latin typeface="+mj-lt"/>
                <a:cs typeface="Arial" pitchFamily="34" charset="0"/>
              </a:rPr>
              <a:t>Lan</a:t>
            </a:r>
            <a:r>
              <a:rPr lang="en-US" sz="2000" dirty="0">
                <a:latin typeface="+mj-lt"/>
                <a:cs typeface="Arial" pitchFamily="34" charset="0"/>
              </a:rPr>
              <a:t> 27</a:t>
            </a:r>
            <a:r>
              <a:rPr lang="vi-VN" sz="2000" dirty="0">
                <a:latin typeface="+mj-lt"/>
                <a:cs typeface="Arial" pitchFamily="34" charset="0"/>
              </a:rPr>
              <a:t> 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en-US" sz="2000" dirty="0" err="1">
                <a:latin typeface="+mj-lt"/>
                <a:cs typeface="Arial" pitchFamily="34" charset="0"/>
              </a:rPr>
              <a:t>Anh</a:t>
            </a:r>
            <a:r>
              <a:rPr lang="en-US" sz="2000" dirty="0">
                <a:latin typeface="+mj-lt"/>
                <a:cs typeface="Arial" pitchFamily="34" charset="0"/>
              </a:rPr>
              <a:t> 16</a:t>
            </a:r>
            <a:r>
              <a:rPr lang="vi-VN" sz="2000" dirty="0">
                <a:latin typeface="+mj-lt"/>
                <a:cs typeface="Arial" pitchFamily="34" charset="0"/>
              </a:rPr>
              <a:t> 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en-US" sz="2000" dirty="0" err="1">
                <a:latin typeface="+mj-lt"/>
                <a:cs typeface="Arial" pitchFamily="34" charset="0"/>
              </a:rPr>
              <a:t>Pháp</a:t>
            </a:r>
            <a:r>
              <a:rPr lang="en-US" sz="2000" dirty="0">
                <a:latin typeface="+mj-lt"/>
                <a:cs typeface="Arial" pitchFamily="34" charset="0"/>
              </a:rPr>
              <a:t> 9</a:t>
            </a:r>
            <a:r>
              <a:rPr lang="vi-VN" sz="2000" dirty="0">
                <a:latin typeface="+mj-lt"/>
                <a:cs typeface="Arial" pitchFamily="34" charset="0"/>
              </a:rPr>
              <a:t> 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en-US" sz="2000" dirty="0" err="1">
                <a:latin typeface="+mj-lt"/>
                <a:cs typeface="Arial" pitchFamily="34" charset="0"/>
              </a:rPr>
              <a:t>Tây</a:t>
            </a:r>
            <a:r>
              <a:rPr lang="en-US" sz="2000" dirty="0">
                <a:latin typeface="+mj-lt"/>
                <a:cs typeface="Arial" pitchFamily="34" charset="0"/>
              </a:rPr>
              <a:t> Ban </a:t>
            </a:r>
            <a:r>
              <a:rPr lang="en-US" sz="2000" dirty="0" err="1">
                <a:latin typeface="+mj-lt"/>
                <a:cs typeface="Arial" pitchFamily="34" charset="0"/>
              </a:rPr>
              <a:t>Nha</a:t>
            </a:r>
            <a:r>
              <a:rPr lang="en-US" sz="2000" dirty="0">
                <a:latin typeface="+mj-lt"/>
                <a:cs typeface="Arial" pitchFamily="34" charset="0"/>
              </a:rPr>
              <a:t> 7</a:t>
            </a:r>
            <a:r>
              <a:rPr lang="vi-VN" sz="2000" dirty="0">
                <a:latin typeface="+mj-lt"/>
                <a:cs typeface="Arial" pitchFamily="34" charset="0"/>
              </a:rPr>
              <a:t> triệu</a:t>
            </a:r>
            <a:r>
              <a:rPr lang="en-US" sz="2000" dirty="0">
                <a:latin typeface="+mj-lt"/>
                <a:cs typeface="Arial" pitchFamily="34" charset="0"/>
              </a:rPr>
              <a:t> </a:t>
            </a:r>
            <a:r>
              <a:rPr lang="vi-VN" sz="2000" dirty="0">
                <a:latin typeface="+mj-lt"/>
                <a:cs typeface="Arial" pitchFamily="34" charset="0"/>
              </a:rPr>
              <a:t>USD</a:t>
            </a:r>
            <a:r>
              <a:rPr lang="en-US" sz="2000" dirty="0">
                <a:latin typeface="+mj-lt"/>
                <a:cs typeface="Arial" pitchFamily="34" charset="0"/>
              </a:rPr>
              <a:t>, </a:t>
            </a:r>
            <a:r>
              <a:rPr lang="en-US" sz="2000" dirty="0" err="1">
                <a:latin typeface="+mj-lt"/>
                <a:cs typeface="Arial" pitchFamily="34" charset="0"/>
              </a:rPr>
              <a:t>Ba</a:t>
            </a:r>
            <a:r>
              <a:rPr lang="en-US" sz="2000" dirty="0">
                <a:latin typeface="+mj-lt"/>
                <a:cs typeface="Arial" pitchFamily="34" charset="0"/>
              </a:rPr>
              <a:t> </a:t>
            </a:r>
            <a:r>
              <a:rPr lang="en-US" sz="2000" dirty="0" err="1">
                <a:latin typeface="+mj-lt"/>
                <a:cs typeface="Arial" pitchFamily="34" charset="0"/>
              </a:rPr>
              <a:t>Lan</a:t>
            </a:r>
            <a:r>
              <a:rPr lang="en-US" sz="2000" dirty="0">
                <a:latin typeface="+mj-lt"/>
                <a:cs typeface="Arial" pitchFamily="34" charset="0"/>
              </a:rPr>
              <a:t> 7</a:t>
            </a:r>
            <a:r>
              <a:rPr lang="vi-VN" sz="2000" dirty="0">
                <a:latin typeface="+mj-lt"/>
                <a:cs typeface="Arial" pitchFamily="34" charset="0"/>
              </a:rPr>
              <a:t> triệu</a:t>
            </a:r>
            <a:r>
              <a:rPr lang="en-US" sz="2000" dirty="0">
                <a:latin typeface="+mj-lt"/>
                <a:cs typeface="Arial" pitchFamily="34" charset="0"/>
              </a:rPr>
              <a:t> </a:t>
            </a:r>
            <a:r>
              <a:rPr lang="vi-VN" sz="2000" dirty="0">
                <a:latin typeface="+mj-lt"/>
                <a:cs typeface="Arial" pitchFamily="34" charset="0"/>
              </a:rPr>
              <a:t>USD </a:t>
            </a:r>
            <a:r>
              <a:rPr lang="en-US" sz="2000" dirty="0">
                <a:latin typeface="+mj-lt"/>
                <a:cs typeface="Arial" pitchFamily="34" charset="0"/>
              </a:rPr>
              <a:t>…</a:t>
            </a:r>
          </a:p>
          <a:p>
            <a:pPr marL="282575" indent="-282575">
              <a:lnSpc>
                <a:spcPct val="135000"/>
              </a:lnSpc>
              <a:spcBef>
                <a:spcPts val="0"/>
              </a:spcBef>
              <a:spcAft>
                <a:spcPts val="0"/>
              </a:spcAft>
              <a:defRPr/>
            </a:pPr>
            <a:r>
              <a:rPr lang="en-US" sz="2000" dirty="0">
                <a:latin typeface="+mj-lt"/>
                <a:cs typeface="Arial" pitchFamily="34" charset="0"/>
              </a:rPr>
              <a:t>VN </a:t>
            </a:r>
            <a:r>
              <a:rPr lang="en-US" sz="2000" dirty="0" err="1">
                <a:latin typeface="+mj-lt"/>
                <a:cs typeface="Arial" pitchFamily="34" charset="0"/>
              </a:rPr>
              <a:t>chủ</a:t>
            </a:r>
            <a:r>
              <a:rPr lang="en-US" sz="2000" dirty="0">
                <a:latin typeface="+mj-lt"/>
                <a:cs typeface="Arial" pitchFamily="34" charset="0"/>
              </a:rPr>
              <a:t> </a:t>
            </a:r>
            <a:r>
              <a:rPr lang="en-US" sz="2000" dirty="0" err="1">
                <a:latin typeface="+mj-lt"/>
                <a:cs typeface="Arial" pitchFamily="34" charset="0"/>
              </a:rPr>
              <a:t>yếu</a:t>
            </a:r>
            <a:r>
              <a:rPr lang="en-US" sz="2000" dirty="0">
                <a:latin typeface="+mj-lt"/>
                <a:cs typeface="Arial" pitchFamily="34" charset="0"/>
              </a:rPr>
              <a:t> </a:t>
            </a:r>
            <a:r>
              <a:rPr lang="en-US" sz="2000" dirty="0" err="1">
                <a:latin typeface="+mj-lt"/>
                <a:cs typeface="Arial" pitchFamily="34" charset="0"/>
              </a:rPr>
              <a:t>xuất</a:t>
            </a:r>
            <a:r>
              <a:rPr lang="en-US" sz="2000" dirty="0">
                <a:latin typeface="+mj-lt"/>
                <a:cs typeface="Arial" pitchFamily="34" charset="0"/>
              </a:rPr>
              <a:t> </a:t>
            </a:r>
            <a:r>
              <a:rPr lang="en-US" sz="2000" dirty="0" err="1">
                <a:latin typeface="+mj-lt"/>
                <a:cs typeface="Arial" pitchFamily="34" charset="0"/>
              </a:rPr>
              <a:t>khẩu</a:t>
            </a:r>
            <a:r>
              <a:rPr lang="en-US" sz="2000" dirty="0">
                <a:latin typeface="+mj-lt"/>
                <a:cs typeface="Arial" pitchFamily="34" charset="0"/>
              </a:rPr>
              <a:t> </a:t>
            </a:r>
            <a:r>
              <a:rPr lang="en-US" sz="2000" dirty="0">
                <a:solidFill>
                  <a:schemeClr val="tx2"/>
                </a:solidFill>
                <a:latin typeface="+mj-lt"/>
                <a:cs typeface="Arial" pitchFamily="34" charset="0"/>
              </a:rPr>
              <a:t>85-90% </a:t>
            </a:r>
            <a:r>
              <a:rPr lang="en-US" sz="2000" dirty="0" err="1">
                <a:solidFill>
                  <a:schemeClr val="tx2"/>
                </a:solidFill>
                <a:latin typeface="+mj-lt"/>
                <a:cs typeface="Arial" pitchFamily="34" charset="0"/>
              </a:rPr>
              <a:t>tiêu</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đen</a:t>
            </a:r>
            <a:r>
              <a:rPr lang="en-US" sz="2000" dirty="0">
                <a:solidFill>
                  <a:schemeClr val="tx2"/>
                </a:solidFill>
                <a:latin typeface="+mj-lt"/>
                <a:cs typeface="Arial" pitchFamily="34" charset="0"/>
              </a:rPr>
              <a:t> ( </a:t>
            </a:r>
            <a:r>
              <a:rPr lang="en-US" sz="2000" dirty="0" err="1">
                <a:solidFill>
                  <a:schemeClr val="tx2"/>
                </a:solidFill>
                <a:latin typeface="+mj-lt"/>
                <a:cs typeface="Arial" pitchFamily="34" charset="0"/>
              </a:rPr>
              <a:t>tiêu</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thô</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trong</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khi</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từ</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trước</a:t>
            </a:r>
            <a:r>
              <a:rPr lang="en-US" sz="2000" dirty="0">
                <a:solidFill>
                  <a:schemeClr val="tx2"/>
                </a:solidFill>
                <a:latin typeface="+mj-lt"/>
                <a:cs typeface="Arial" pitchFamily="34" charset="0"/>
              </a:rPr>
              <a:t> EVFTA, </a:t>
            </a:r>
            <a:r>
              <a:rPr lang="en-US" sz="2000" dirty="0" err="1">
                <a:solidFill>
                  <a:schemeClr val="tx2"/>
                </a:solidFill>
                <a:latin typeface="+mj-lt"/>
                <a:cs typeface="Arial" pitchFamily="34" charset="0"/>
              </a:rPr>
              <a:t>tiêu</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đen</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thô</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đã</a:t>
            </a:r>
            <a:r>
              <a:rPr lang="en-US" sz="2000" dirty="0">
                <a:solidFill>
                  <a:schemeClr val="tx2"/>
                </a:solidFill>
                <a:latin typeface="+mj-lt"/>
                <a:cs typeface="Arial" pitchFamily="34" charset="0"/>
              </a:rPr>
              <a:t> EU </a:t>
            </a:r>
            <a:r>
              <a:rPr lang="en-US" sz="2000" dirty="0" err="1">
                <a:solidFill>
                  <a:schemeClr val="tx2"/>
                </a:solidFill>
                <a:latin typeface="+mj-lt"/>
                <a:cs typeface="Arial" pitchFamily="34" charset="0"/>
              </a:rPr>
              <a:t>đã</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áp</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thuế</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ưu</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đãi</a:t>
            </a:r>
            <a:r>
              <a:rPr lang="en-US" sz="2000" dirty="0">
                <a:solidFill>
                  <a:schemeClr val="tx2"/>
                </a:solidFill>
                <a:latin typeface="+mj-lt"/>
                <a:cs typeface="Arial" pitchFamily="34" charset="0"/>
              </a:rPr>
              <a:t> </a:t>
            </a:r>
            <a:r>
              <a:rPr lang="en-US" sz="2000" dirty="0" err="1">
                <a:solidFill>
                  <a:schemeClr val="tx2"/>
                </a:solidFill>
                <a:latin typeface="+mj-lt"/>
                <a:cs typeface="Arial" pitchFamily="34" charset="0"/>
              </a:rPr>
              <a:t>thấp</a:t>
            </a:r>
            <a:r>
              <a:rPr lang="en-US" sz="2000" dirty="0">
                <a:solidFill>
                  <a:schemeClr val="tx2"/>
                </a:solidFill>
                <a:latin typeface="+mj-lt"/>
                <a:cs typeface="Arial" pitchFamily="34" charset="0"/>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36</a:t>
            </a:fld>
            <a:endParaRPr lang="en-US" dirty="0"/>
          </a:p>
        </p:txBody>
      </p:sp>
      <p:sp>
        <p:nvSpPr>
          <p:cNvPr id="9"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2.3.2.3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Hồ</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tiêu</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grpSp>
        <p:nvGrpSpPr>
          <p:cNvPr id="7" name="Group 6"/>
          <p:cNvGrpSpPr/>
          <p:nvPr/>
        </p:nvGrpSpPr>
        <p:grpSpPr>
          <a:xfrm>
            <a:off x="6781800" y="152400"/>
            <a:ext cx="2287191" cy="457200"/>
            <a:chOff x="6780609" y="152400"/>
            <a:chExt cx="2287191" cy="457200"/>
          </a:xfrm>
        </p:grpSpPr>
        <p:grpSp>
          <p:nvGrpSpPr>
            <p:cNvPr id="8" name="Group 16"/>
            <p:cNvGrpSpPr/>
            <p:nvPr/>
          </p:nvGrpSpPr>
          <p:grpSpPr>
            <a:xfrm>
              <a:off x="6780609" y="152400"/>
              <a:ext cx="2287191" cy="457200"/>
              <a:chOff x="5181600" y="381000"/>
              <a:chExt cx="2744391" cy="640556"/>
            </a:xfrm>
          </p:grpSpPr>
          <p:grpSp>
            <p:nvGrpSpPr>
              <p:cNvPr id="11" name="Group 9"/>
              <p:cNvGrpSpPr/>
              <p:nvPr/>
            </p:nvGrpSpPr>
            <p:grpSpPr>
              <a:xfrm>
                <a:off x="51816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2" name="Group 13"/>
              <p:cNvGrpSpPr/>
              <p:nvPr/>
            </p:nvGrpSpPr>
            <p:grpSpPr>
              <a:xfrm>
                <a:off x="6400800" y="381000"/>
                <a:ext cx="1525191" cy="640556"/>
                <a:chOff x="2887860" y="1391443"/>
                <a:chExt cx="3202781" cy="1281112"/>
              </a:xfrm>
            </p:grpSpPr>
            <p:sp>
              <p:nvSpPr>
                <p:cNvPr id="13" name="Chevron 12"/>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4"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0" name="Chevron 9"/>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924800" cy="4191000"/>
          </a:xfrm>
        </p:spPr>
        <p:txBody>
          <a:bodyPr>
            <a:noAutofit/>
          </a:bodyPr>
          <a:lstStyle/>
          <a:p>
            <a:pPr algn="just">
              <a:spcBef>
                <a:spcPts val="0"/>
              </a:spcBef>
              <a:spcAft>
                <a:spcPts val="0"/>
              </a:spcAft>
              <a:buNone/>
            </a:pPr>
            <a:r>
              <a:rPr lang="en-US" sz="1700" b="1" dirty="0" err="1">
                <a:cs typeface="Arial" pitchFamily="34" charset="0"/>
              </a:rPr>
              <a:t>Từ</a:t>
            </a:r>
            <a:r>
              <a:rPr lang="en-US" sz="1700" b="1" dirty="0">
                <a:cs typeface="Arial" pitchFamily="34" charset="0"/>
              </a:rPr>
              <a:t> 1/8/2020: </a:t>
            </a:r>
          </a:p>
          <a:p>
            <a:pPr lvl="1" algn="just">
              <a:spcBef>
                <a:spcPts val="0"/>
              </a:spcBef>
              <a:spcAft>
                <a:spcPts val="0"/>
              </a:spcAft>
              <a:buFont typeface="Wingdings" pitchFamily="2" charset="2"/>
              <a:buChar char="Ø"/>
            </a:pPr>
            <a:r>
              <a:rPr lang="en-US" sz="1700" dirty="0" err="1">
                <a:cs typeface="Arial" pitchFamily="34" charset="0"/>
              </a:rPr>
              <a:t>Thuế</a:t>
            </a:r>
            <a:r>
              <a:rPr lang="en-US" sz="1700" dirty="0">
                <a:cs typeface="Arial" pitchFamily="34" charset="0"/>
              </a:rPr>
              <a:t> </a:t>
            </a:r>
            <a:r>
              <a:rPr lang="en-US" sz="1700" dirty="0" err="1">
                <a:cs typeface="Arial" pitchFamily="34" charset="0"/>
              </a:rPr>
              <a:t>suất</a:t>
            </a:r>
            <a:r>
              <a:rPr lang="en-US" sz="1700" dirty="0">
                <a:cs typeface="Arial" pitchFamily="34" charset="0"/>
              </a:rPr>
              <a:t> </a:t>
            </a:r>
            <a:r>
              <a:rPr lang="en-US" sz="1700" dirty="0" err="1">
                <a:cs typeface="Arial" pitchFamily="34" charset="0"/>
              </a:rPr>
              <a:t>đối</a:t>
            </a:r>
            <a:r>
              <a:rPr lang="en-US" sz="1700" dirty="0">
                <a:cs typeface="Arial" pitchFamily="34" charset="0"/>
              </a:rPr>
              <a:t> </a:t>
            </a:r>
            <a:r>
              <a:rPr lang="en-US" sz="1700" dirty="0" err="1">
                <a:cs typeface="Arial" pitchFamily="34" charset="0"/>
              </a:rPr>
              <a:t>với</a:t>
            </a:r>
            <a:r>
              <a:rPr lang="en-US" sz="1700" dirty="0">
                <a:cs typeface="Arial" pitchFamily="34" charset="0"/>
              </a:rPr>
              <a:t> </a:t>
            </a:r>
            <a:r>
              <a:rPr lang="en-US" sz="1700" dirty="0" err="1">
                <a:cs typeface="Arial" pitchFamily="34" charset="0"/>
              </a:rPr>
              <a:t>mật</a:t>
            </a:r>
            <a:r>
              <a:rPr lang="en-US" sz="1700" dirty="0">
                <a:cs typeface="Arial" pitchFamily="34" charset="0"/>
              </a:rPr>
              <a:t> </a:t>
            </a:r>
            <a:r>
              <a:rPr lang="en-US" sz="1700" dirty="0" err="1">
                <a:cs typeface="Arial" pitchFamily="34" charset="0"/>
              </a:rPr>
              <a:t>ong</a:t>
            </a:r>
            <a:r>
              <a:rPr lang="en-US" sz="1700" dirty="0">
                <a:cs typeface="Arial" pitchFamily="34" charset="0"/>
              </a:rPr>
              <a:t> </a:t>
            </a:r>
            <a:r>
              <a:rPr lang="en-US" sz="1700" dirty="0" err="1">
                <a:cs typeface="Arial" pitchFamily="34" charset="0"/>
              </a:rPr>
              <a:t>tự</a:t>
            </a:r>
            <a:r>
              <a:rPr lang="en-US" sz="1700" dirty="0">
                <a:cs typeface="Arial" pitchFamily="34" charset="0"/>
              </a:rPr>
              <a:t> </a:t>
            </a:r>
            <a:r>
              <a:rPr lang="en-US" sz="1700" dirty="0" err="1">
                <a:cs typeface="Arial" pitchFamily="34" charset="0"/>
              </a:rPr>
              <a:t>nhiên</a:t>
            </a:r>
            <a:r>
              <a:rPr lang="en-US" sz="1700" dirty="0">
                <a:cs typeface="Arial" pitchFamily="34" charset="0"/>
              </a:rPr>
              <a:t> </a:t>
            </a:r>
            <a:r>
              <a:rPr lang="en-US" sz="1700" dirty="0" err="1">
                <a:cs typeface="Arial" pitchFamily="34" charset="0"/>
              </a:rPr>
              <a:t>về</a:t>
            </a:r>
            <a:r>
              <a:rPr lang="en-US" sz="1700" dirty="0">
                <a:cs typeface="Arial" pitchFamily="34" charset="0"/>
              </a:rPr>
              <a:t> 0% </a:t>
            </a:r>
            <a:r>
              <a:rPr lang="en-US" sz="1700" dirty="0" err="1">
                <a:cs typeface="Arial" pitchFamily="34" charset="0"/>
              </a:rPr>
              <a:t>từ</a:t>
            </a:r>
            <a:r>
              <a:rPr lang="en-US" sz="1700" dirty="0">
                <a:cs typeface="Arial" pitchFamily="34" charset="0"/>
              </a:rPr>
              <a:t> </a:t>
            </a:r>
            <a:r>
              <a:rPr lang="en-US" sz="1700" dirty="0" err="1">
                <a:cs typeface="Arial" pitchFamily="34" charset="0"/>
              </a:rPr>
              <a:t>mức</a:t>
            </a:r>
            <a:r>
              <a:rPr lang="en-US" sz="1700" dirty="0">
                <a:cs typeface="Arial" pitchFamily="34" charset="0"/>
              </a:rPr>
              <a:t> 17,3 %.</a:t>
            </a:r>
          </a:p>
          <a:p>
            <a:pPr algn="just">
              <a:spcBef>
                <a:spcPts val="0"/>
              </a:spcBef>
              <a:spcAft>
                <a:spcPts val="0"/>
              </a:spcAft>
            </a:pPr>
            <a:r>
              <a:rPr lang="vi-VN" sz="1700" dirty="0">
                <a:cs typeface="Arial" pitchFamily="34" charset="0"/>
              </a:rPr>
              <a:t>EU chiếm 22% tổng tiêu thụ </a:t>
            </a:r>
            <a:r>
              <a:rPr lang="en-US" sz="1700" dirty="0" err="1">
                <a:cs typeface="Arial" pitchFamily="34" charset="0"/>
              </a:rPr>
              <a:t>mật</a:t>
            </a:r>
            <a:r>
              <a:rPr lang="en-US" sz="1700" dirty="0">
                <a:cs typeface="Arial" pitchFamily="34" charset="0"/>
              </a:rPr>
              <a:t> </a:t>
            </a:r>
            <a:r>
              <a:rPr lang="en-US" sz="1700" dirty="0" err="1">
                <a:cs typeface="Arial" pitchFamily="34" charset="0"/>
              </a:rPr>
              <a:t>ong</a:t>
            </a:r>
            <a:r>
              <a:rPr lang="vi-VN" sz="1700" dirty="0">
                <a:cs typeface="Arial" pitchFamily="34" charset="0"/>
              </a:rPr>
              <a:t> toàn cầu</a:t>
            </a:r>
            <a:r>
              <a:rPr lang="en-US" sz="1700" dirty="0">
                <a:cs typeface="Arial" pitchFamily="34" charset="0"/>
              </a:rPr>
              <a:t>. K</a:t>
            </a:r>
            <a:r>
              <a:rPr lang="vi-VN" sz="1700" dirty="0">
                <a:cs typeface="Arial" pitchFamily="34" charset="0"/>
              </a:rPr>
              <a:t>hoảng 40% nhu cầu tiêu thụ được nhập khẩu</a:t>
            </a:r>
            <a:r>
              <a:rPr lang="en-US" sz="1700" dirty="0">
                <a:cs typeface="Arial" pitchFamily="34" charset="0"/>
              </a:rPr>
              <a:t>, </a:t>
            </a:r>
            <a:r>
              <a:rPr lang="en-US" sz="1700" dirty="0" err="1">
                <a:cs typeface="Arial" pitchFamily="34" charset="0"/>
              </a:rPr>
              <a:t>năm</a:t>
            </a:r>
            <a:r>
              <a:rPr lang="en-US" sz="1700" dirty="0">
                <a:cs typeface="Arial" pitchFamily="34" charset="0"/>
              </a:rPr>
              <a:t> </a:t>
            </a:r>
            <a:r>
              <a:rPr lang="it-IT" sz="1700" dirty="0">
                <a:cs typeface="Arial" pitchFamily="34" charset="0"/>
              </a:rPr>
              <a:t>2014</a:t>
            </a:r>
            <a:r>
              <a:rPr lang="en-US" sz="1700" dirty="0">
                <a:cs typeface="Arial" pitchFamily="34" charset="0"/>
              </a:rPr>
              <a:t> EU </a:t>
            </a:r>
            <a:r>
              <a:rPr lang="en-US" sz="1700" dirty="0" err="1">
                <a:cs typeface="Arial" pitchFamily="34" charset="0"/>
              </a:rPr>
              <a:t>nhập</a:t>
            </a:r>
            <a:r>
              <a:rPr lang="en-US" sz="1700" dirty="0">
                <a:cs typeface="Arial" pitchFamily="34" charset="0"/>
              </a:rPr>
              <a:t> </a:t>
            </a:r>
            <a:r>
              <a:rPr lang="it-IT" sz="1700" dirty="0">
                <a:cs typeface="Arial" pitchFamily="34" charset="0"/>
              </a:rPr>
              <a:t>315.000 tấn (861 triệu Euro), trong đó </a:t>
            </a:r>
            <a:r>
              <a:rPr lang="vi-VN" sz="1700" dirty="0">
                <a:cs typeface="Arial" pitchFamily="34" charset="0"/>
              </a:rPr>
              <a:t>Đức chiếm 26%</a:t>
            </a:r>
            <a:r>
              <a:rPr lang="en-US" sz="1700" dirty="0">
                <a:cs typeface="Arial" pitchFamily="34" charset="0"/>
              </a:rPr>
              <a:t>, </a:t>
            </a:r>
            <a:r>
              <a:rPr lang="vi-VN" sz="1700" dirty="0">
                <a:cs typeface="Arial" pitchFamily="34" charset="0"/>
              </a:rPr>
              <a:t>Anh chiếm 12%, Pháp chiếm 11%, Bỉ chiếm 9% và Tây Ban Nha chiếm 8%</a:t>
            </a:r>
            <a:r>
              <a:rPr lang="en-US" sz="1700" dirty="0">
                <a:cs typeface="Arial" pitchFamily="34" charset="0"/>
              </a:rPr>
              <a:t>.</a:t>
            </a:r>
          </a:p>
          <a:p>
            <a:pPr algn="just">
              <a:spcBef>
                <a:spcPts val="0"/>
              </a:spcBef>
              <a:spcAft>
                <a:spcPts val="0"/>
              </a:spcAft>
            </a:pPr>
            <a:r>
              <a:rPr lang="vi-VN" sz="1700" dirty="0">
                <a:cs typeface="Arial" pitchFamily="34" charset="0"/>
              </a:rPr>
              <a:t>Năm 2017 V</a:t>
            </a:r>
            <a:r>
              <a:rPr lang="en-US" sz="1700" dirty="0">
                <a:cs typeface="Arial" pitchFamily="34" charset="0"/>
              </a:rPr>
              <a:t>N</a:t>
            </a:r>
            <a:r>
              <a:rPr lang="vi-VN" sz="1700" dirty="0">
                <a:cs typeface="Arial" pitchFamily="34" charset="0"/>
              </a:rPr>
              <a:t> xuất khẩu 39.000 tấn thu về gần 70 triệu USD.</a:t>
            </a:r>
            <a:r>
              <a:rPr lang="en-US" sz="1700" dirty="0">
                <a:cs typeface="Arial" pitchFamily="34" charset="0"/>
              </a:rPr>
              <a:t> </a:t>
            </a:r>
            <a:r>
              <a:rPr lang="vi-VN" sz="1700" dirty="0">
                <a:cs typeface="Arial" pitchFamily="34" charset="0"/>
              </a:rPr>
              <a:t>Năm 2018, 43.938 tấn, 76,5 triệu USD – </a:t>
            </a:r>
            <a:r>
              <a:rPr lang="en-US" sz="1700" dirty="0">
                <a:cs typeface="Arial" pitchFamily="34" charset="0"/>
              </a:rPr>
              <a:t>VN </a:t>
            </a:r>
            <a:r>
              <a:rPr lang="vi-VN" sz="1700" dirty="0">
                <a:cs typeface="Arial" pitchFamily="34" charset="0"/>
              </a:rPr>
              <a:t>đứng thứ 6 thế giới và thứ 2 châu Á về xuất khẩu mật ong. Sản lượng xuất khẩu </a:t>
            </a:r>
            <a:r>
              <a:rPr lang="en-US" sz="1700" dirty="0" err="1">
                <a:cs typeface="Arial" pitchFamily="34" charset="0"/>
              </a:rPr>
              <a:t>chủ</a:t>
            </a:r>
            <a:r>
              <a:rPr lang="en-US" sz="1700" dirty="0">
                <a:cs typeface="Arial" pitchFamily="34" charset="0"/>
              </a:rPr>
              <a:t> </a:t>
            </a:r>
            <a:r>
              <a:rPr lang="en-US" sz="1700" dirty="0" err="1">
                <a:cs typeface="Arial" pitchFamily="34" charset="0"/>
              </a:rPr>
              <a:t>yếu</a:t>
            </a:r>
            <a:r>
              <a:rPr lang="en-US" sz="1700" dirty="0">
                <a:cs typeface="Arial" pitchFamily="34" charset="0"/>
              </a:rPr>
              <a:t> </a:t>
            </a:r>
            <a:r>
              <a:rPr lang="vi-VN" sz="1700" dirty="0">
                <a:cs typeface="Arial" pitchFamily="34" charset="0"/>
              </a:rPr>
              <a:t>sang thi trường Hoa Kỳ chiếm 90 - 95%</a:t>
            </a:r>
            <a:r>
              <a:rPr lang="en-US" sz="1700" dirty="0">
                <a:cs typeface="Arial" pitchFamily="34" charset="0"/>
              </a:rPr>
              <a:t>.</a:t>
            </a:r>
          </a:p>
          <a:p>
            <a:pPr algn="just">
              <a:spcBef>
                <a:spcPts val="0"/>
              </a:spcBef>
              <a:spcAft>
                <a:spcPts val="0"/>
              </a:spcAft>
            </a:pPr>
            <a:r>
              <a:rPr lang="vi-VN" sz="1700" dirty="0">
                <a:cs typeface="Arial" pitchFamily="34" charset="0"/>
              </a:rPr>
              <a:t>25 năm trước, V</a:t>
            </a:r>
            <a:r>
              <a:rPr lang="en-US" sz="1700" dirty="0">
                <a:cs typeface="Arial" pitchFamily="34" charset="0"/>
              </a:rPr>
              <a:t>N </a:t>
            </a:r>
            <a:r>
              <a:rPr lang="vi-VN" sz="1700" dirty="0">
                <a:cs typeface="Arial" pitchFamily="34" charset="0"/>
              </a:rPr>
              <a:t>là nhà cung cấp lớn khoảng 3.000 tấn</a:t>
            </a:r>
            <a:r>
              <a:rPr lang="en-US" sz="1700" dirty="0">
                <a:cs typeface="Arial" pitchFamily="34" charset="0"/>
              </a:rPr>
              <a:t>/</a:t>
            </a:r>
            <a:r>
              <a:rPr lang="vi-VN" sz="1700" dirty="0">
                <a:cs typeface="Arial" pitchFamily="34" charset="0"/>
              </a:rPr>
              <a:t>năm cho</a:t>
            </a:r>
            <a:r>
              <a:rPr lang="en-US" sz="1700" dirty="0">
                <a:cs typeface="Arial" pitchFamily="34" charset="0"/>
              </a:rPr>
              <a:t> EU (</a:t>
            </a:r>
            <a:r>
              <a:rPr lang="vi-VN" sz="1700" dirty="0">
                <a:cs typeface="Arial" pitchFamily="34" charset="0"/>
              </a:rPr>
              <a:t> Anh, Đức, Pháp, Tây Ban Nha, Bỉ, Hà Lan</a:t>
            </a:r>
            <a:r>
              <a:rPr lang="en-US" sz="1700" dirty="0">
                <a:cs typeface="Arial" pitchFamily="34" charset="0"/>
              </a:rPr>
              <a:t>)</a:t>
            </a:r>
            <a:r>
              <a:rPr lang="vi-VN" sz="1700" dirty="0">
                <a:cs typeface="Arial" pitchFamily="34" charset="0"/>
              </a:rPr>
              <a:t>. Tuy nhiên</a:t>
            </a:r>
            <a:r>
              <a:rPr lang="en-US" sz="1700" dirty="0">
                <a:cs typeface="Arial" pitchFamily="34" charset="0"/>
              </a:rPr>
              <a:t>, </a:t>
            </a:r>
            <a:r>
              <a:rPr lang="vi-VN" sz="1700" dirty="0">
                <a:cs typeface="Arial" pitchFamily="34" charset="0"/>
              </a:rPr>
              <a:t>2007</a:t>
            </a:r>
            <a:r>
              <a:rPr lang="en-US" sz="1700" dirty="0">
                <a:cs typeface="Arial" pitchFamily="34" charset="0"/>
              </a:rPr>
              <a:t>-2013 </a:t>
            </a:r>
            <a:r>
              <a:rPr lang="en-US" sz="1700" dirty="0" err="1">
                <a:cs typeface="Arial" pitchFamily="34" charset="0"/>
              </a:rPr>
              <a:t>bị</a:t>
            </a:r>
            <a:r>
              <a:rPr lang="en-US" sz="1700" dirty="0">
                <a:cs typeface="Arial" pitchFamily="34" charset="0"/>
              </a:rPr>
              <a:t> </a:t>
            </a:r>
            <a:r>
              <a:rPr lang="en-US" sz="1700" dirty="0" err="1">
                <a:cs typeface="Arial" pitchFamily="34" charset="0"/>
              </a:rPr>
              <a:t>cấm</a:t>
            </a:r>
            <a:r>
              <a:rPr lang="en-US" sz="1700" dirty="0">
                <a:cs typeface="Arial" pitchFamily="34" charset="0"/>
              </a:rPr>
              <a:t> do </a:t>
            </a:r>
            <a:r>
              <a:rPr lang="vi-VN" sz="1700" dirty="0">
                <a:cs typeface="Arial" pitchFamily="34" charset="0"/>
              </a:rPr>
              <a:t>không </a:t>
            </a:r>
            <a:r>
              <a:rPr lang="en-US" sz="1700" dirty="0" err="1">
                <a:cs typeface="Arial" pitchFamily="34" charset="0"/>
              </a:rPr>
              <a:t>đạt</a:t>
            </a:r>
            <a:r>
              <a:rPr lang="en-US" sz="1700" dirty="0">
                <a:cs typeface="Arial" pitchFamily="34" charset="0"/>
              </a:rPr>
              <a:t> </a:t>
            </a:r>
            <a:r>
              <a:rPr lang="vi-VN" sz="1700" dirty="0">
                <a:cs typeface="Arial" pitchFamily="34" charset="0"/>
              </a:rPr>
              <a:t>về vệ sinh an toàn thực phẩm</a:t>
            </a:r>
            <a:endParaRPr lang="en-US" sz="1700" dirty="0">
              <a:cs typeface="Arial" pitchFamily="34" charset="0"/>
            </a:endParaRPr>
          </a:p>
          <a:p>
            <a:pPr algn="just">
              <a:spcBef>
                <a:spcPts val="0"/>
              </a:spcBef>
              <a:spcAft>
                <a:spcPts val="0"/>
              </a:spcAft>
            </a:pPr>
            <a:r>
              <a:rPr lang="en-US" sz="1700" dirty="0" err="1">
                <a:cs typeface="Arial" pitchFamily="34" charset="0"/>
              </a:rPr>
              <a:t>Năm</a:t>
            </a:r>
            <a:r>
              <a:rPr lang="en-US" sz="1700" dirty="0">
                <a:cs typeface="Arial" pitchFamily="34" charset="0"/>
              </a:rPr>
              <a:t> 2014 EU </a:t>
            </a:r>
            <a:r>
              <a:rPr lang="en-US" sz="1700" dirty="0" err="1">
                <a:cs typeface="Arial" pitchFamily="34" charset="0"/>
              </a:rPr>
              <a:t>nhập</a:t>
            </a:r>
            <a:r>
              <a:rPr lang="en-US" sz="1700" dirty="0">
                <a:cs typeface="Arial" pitchFamily="34" charset="0"/>
              </a:rPr>
              <a:t> </a:t>
            </a:r>
            <a:r>
              <a:rPr lang="en-US" sz="1700" dirty="0" err="1">
                <a:cs typeface="Arial" pitchFamily="34" charset="0"/>
              </a:rPr>
              <a:t>từ</a:t>
            </a:r>
            <a:r>
              <a:rPr lang="en-US" sz="1700" dirty="0">
                <a:cs typeface="Arial" pitchFamily="34" charset="0"/>
              </a:rPr>
              <a:t> VN </a:t>
            </a:r>
            <a:r>
              <a:rPr lang="en-US" sz="1700" dirty="0" err="1">
                <a:cs typeface="Arial" pitchFamily="34" charset="0"/>
              </a:rPr>
              <a:t>khoảng</a:t>
            </a:r>
            <a:r>
              <a:rPr lang="en-US" sz="1700" dirty="0">
                <a:cs typeface="Arial" pitchFamily="34" charset="0"/>
              </a:rPr>
              <a:t> 400 </a:t>
            </a:r>
            <a:r>
              <a:rPr lang="en-US" sz="1700" dirty="0" err="1">
                <a:cs typeface="Arial" pitchFamily="34" charset="0"/>
              </a:rPr>
              <a:t>tấn</a:t>
            </a:r>
            <a:r>
              <a:rPr lang="en-US" sz="1700" dirty="0">
                <a:cs typeface="Arial" pitchFamily="34" charset="0"/>
              </a:rPr>
              <a:t>; </a:t>
            </a:r>
            <a:r>
              <a:rPr lang="vi-VN" sz="1700" dirty="0">
                <a:cs typeface="Arial" pitchFamily="34" charset="0"/>
              </a:rPr>
              <a:t>năm 2015 </a:t>
            </a:r>
            <a:r>
              <a:rPr lang="en-US" sz="1700" dirty="0" err="1">
                <a:cs typeface="Arial" pitchFamily="34" charset="0"/>
              </a:rPr>
              <a:t>nhập</a:t>
            </a:r>
            <a:r>
              <a:rPr lang="vi-VN" sz="1700" dirty="0">
                <a:cs typeface="Arial" pitchFamily="34" charset="0"/>
              </a:rPr>
              <a:t> 651 tấn, </a:t>
            </a:r>
            <a:r>
              <a:rPr lang="en-US" sz="1700" dirty="0" err="1">
                <a:cs typeface="Arial" pitchFamily="34" charset="0"/>
              </a:rPr>
              <a:t>năm</a:t>
            </a:r>
            <a:r>
              <a:rPr lang="en-US" sz="1700" dirty="0">
                <a:cs typeface="Arial" pitchFamily="34" charset="0"/>
              </a:rPr>
              <a:t> </a:t>
            </a:r>
            <a:r>
              <a:rPr lang="vi-VN" sz="1700" dirty="0">
                <a:cs typeface="Arial" pitchFamily="34" charset="0"/>
              </a:rPr>
              <a:t>2016 là 1.330 tấn. </a:t>
            </a:r>
            <a:r>
              <a:rPr lang="en-US" sz="1700" dirty="0" err="1">
                <a:cs typeface="Arial" pitchFamily="34" charset="0"/>
              </a:rPr>
              <a:t>Hiện</a:t>
            </a:r>
            <a:r>
              <a:rPr lang="en-US" sz="1700" dirty="0">
                <a:cs typeface="Arial" pitchFamily="34" charset="0"/>
              </a:rPr>
              <a:t> nay </a:t>
            </a:r>
            <a:r>
              <a:rPr lang="vi-VN" sz="1700" dirty="0">
                <a:cs typeface="Arial" pitchFamily="34" charset="0"/>
              </a:rPr>
              <a:t>EU là thị trường lớn thứ 2 của </a:t>
            </a:r>
            <a:r>
              <a:rPr lang="en-US" sz="1700" dirty="0">
                <a:cs typeface="Arial" pitchFamily="34" charset="0"/>
              </a:rPr>
              <a:t>VN </a:t>
            </a:r>
            <a:r>
              <a:rPr lang="en-US" sz="1700" dirty="0" err="1">
                <a:cs typeface="Arial" pitchFamily="34" charset="0"/>
              </a:rPr>
              <a:t>sau</a:t>
            </a:r>
            <a:r>
              <a:rPr lang="en-US" sz="1700" dirty="0">
                <a:cs typeface="Arial" pitchFamily="34" charset="0"/>
              </a:rPr>
              <a:t> </a:t>
            </a:r>
            <a:r>
              <a:rPr lang="en-US" sz="1700" dirty="0" err="1">
                <a:cs typeface="Arial" pitchFamily="34" charset="0"/>
              </a:rPr>
              <a:t>Mỹ</a:t>
            </a:r>
            <a:endParaRPr lang="en-US" sz="1700" dirty="0">
              <a:cs typeface="Arial" pitchFamily="34" charset="0"/>
            </a:endParaRP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37</a:t>
            </a:fld>
            <a:endParaRPr lang="en-US" dirty="0"/>
          </a:p>
        </p:txBody>
      </p:sp>
      <p:sp>
        <p:nvSpPr>
          <p:cNvPr id="9" name="Title 1"/>
          <p:cNvSpPr txBox="1">
            <a:spLocks/>
          </p:cNvSpPr>
          <p:nvPr/>
        </p:nvSpPr>
        <p:spPr>
          <a:xfrm>
            <a:off x="1066800" y="76200"/>
            <a:ext cx="7498080" cy="9144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rPr>
              <a:t>2.3.2.4 </a:t>
            </a:r>
            <a:r>
              <a:rPr kumimoji="0" lang="en-US" sz="2400" b="1" i="0" u="none" strike="noStrike" kern="1200" cap="none" spc="0" normalizeH="0" baseline="0" noProof="0" dirty="0" err="1">
                <a:ln>
                  <a:noFill/>
                </a:ln>
                <a:solidFill>
                  <a:schemeClr val="tx2">
                    <a:satMod val="130000"/>
                  </a:schemeClr>
                </a:solidFill>
                <a:effectLst/>
                <a:uLnTx/>
                <a:uFillTx/>
                <a:latin typeface="+mj-lt"/>
                <a:ea typeface="+mj-ea"/>
                <a:cs typeface="+mj-cs"/>
              </a:rPr>
              <a:t>Mật</a:t>
            </a:r>
            <a:r>
              <a:rPr kumimoji="0" lang="en-US" sz="2400" b="1" i="0" u="none" strike="noStrike" kern="1200" cap="none" spc="0" normalizeH="0" noProof="0" dirty="0">
                <a:ln>
                  <a:noFill/>
                </a:ln>
                <a:solidFill>
                  <a:schemeClr val="tx2">
                    <a:satMod val="130000"/>
                  </a:schemeClr>
                </a:solidFill>
                <a:effectLst/>
                <a:uLnTx/>
                <a:uFillTx/>
                <a:latin typeface="+mj-lt"/>
                <a:ea typeface="+mj-ea"/>
                <a:cs typeface="+mj-cs"/>
              </a:rPr>
              <a:t> </a:t>
            </a:r>
            <a:r>
              <a:rPr kumimoji="0" lang="en-US" sz="2400" b="1" i="0" u="none" strike="noStrike" kern="1200" cap="none" spc="0" normalizeH="0" noProof="0" dirty="0" err="1">
                <a:ln>
                  <a:noFill/>
                </a:ln>
                <a:solidFill>
                  <a:schemeClr val="tx2">
                    <a:satMod val="130000"/>
                  </a:schemeClr>
                </a:solidFill>
                <a:effectLst/>
                <a:uLnTx/>
                <a:uFillTx/>
                <a:latin typeface="+mj-lt"/>
                <a:ea typeface="+mj-ea"/>
                <a:cs typeface="+mj-cs"/>
              </a:rPr>
              <a:t>ong</a:t>
            </a:r>
            <a:endParaRPr kumimoji="0" lang="en-US" sz="2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7" name="Rectangle 6"/>
          <p:cNvSpPr/>
          <p:nvPr/>
        </p:nvSpPr>
        <p:spPr>
          <a:xfrm>
            <a:off x="1524000" y="5373469"/>
            <a:ext cx="7391400" cy="830997"/>
          </a:xfrm>
          <a:prstGeom prst="rect">
            <a:avLst/>
          </a:prstGeom>
          <a:ln>
            <a:solidFill>
              <a:schemeClr val="accent3"/>
            </a:solidFill>
            <a:prstDash val="dash"/>
          </a:ln>
        </p:spPr>
        <p:txBody>
          <a:bodyPr wrap="square">
            <a:spAutoFit/>
          </a:bodyPr>
          <a:lstStyle/>
          <a:p>
            <a:pPr algn="just">
              <a:spcBef>
                <a:spcPts val="0"/>
              </a:spcBef>
              <a:spcAft>
                <a:spcPts val="0"/>
              </a:spcAft>
            </a:pPr>
            <a:r>
              <a:rPr lang="en-US" sz="1600" b="1" dirty="0" err="1">
                <a:cs typeface="Arial" pitchFamily="34" charset="0"/>
              </a:rPr>
              <a:t>Vấn</a:t>
            </a:r>
            <a:r>
              <a:rPr lang="en-US" sz="1600" b="1" dirty="0">
                <a:cs typeface="Arial" pitchFamily="34" charset="0"/>
              </a:rPr>
              <a:t> </a:t>
            </a:r>
            <a:r>
              <a:rPr lang="en-US" sz="1600" b="1" dirty="0" err="1">
                <a:cs typeface="Arial" pitchFamily="34" charset="0"/>
              </a:rPr>
              <a:t>đề</a:t>
            </a:r>
            <a:r>
              <a:rPr lang="en-US" sz="1600" b="1" dirty="0">
                <a:cs typeface="Arial" pitchFamily="34" charset="0"/>
              </a:rPr>
              <a:t>: </a:t>
            </a:r>
            <a:r>
              <a:rPr lang="vi-VN" sz="1600" dirty="0">
                <a:cs typeface="Arial" pitchFamily="34" charset="0"/>
              </a:rPr>
              <a:t>mật ong V</a:t>
            </a:r>
            <a:r>
              <a:rPr lang="en-US" sz="1600" dirty="0">
                <a:cs typeface="Arial" pitchFamily="34" charset="0"/>
              </a:rPr>
              <a:t>N </a:t>
            </a:r>
            <a:r>
              <a:rPr lang="vi-VN" sz="1600" dirty="0">
                <a:cs typeface="Arial" pitchFamily="34" charset="0"/>
              </a:rPr>
              <a:t>thường </a:t>
            </a:r>
            <a:r>
              <a:rPr lang="en-US" sz="1600" dirty="0" err="1">
                <a:cs typeface="Arial" pitchFamily="34" charset="0"/>
              </a:rPr>
              <a:t>không</a:t>
            </a:r>
            <a:r>
              <a:rPr lang="en-US" sz="1600" dirty="0">
                <a:cs typeface="Arial" pitchFamily="34" charset="0"/>
              </a:rPr>
              <a:t> </a:t>
            </a:r>
            <a:r>
              <a:rPr lang="en-US" sz="1600" dirty="0" err="1">
                <a:cs typeface="Arial" pitchFamily="34" charset="0"/>
              </a:rPr>
              <a:t>đạt</a:t>
            </a:r>
            <a:r>
              <a:rPr lang="en-US" sz="1600" dirty="0">
                <a:cs typeface="Arial" pitchFamily="34" charset="0"/>
              </a:rPr>
              <a:t> </a:t>
            </a:r>
            <a:r>
              <a:rPr lang="vi-VN" sz="1600" dirty="0">
                <a:cs typeface="Arial" pitchFamily="34" charset="0"/>
              </a:rPr>
              <a:t>quy định về mức glycerine</a:t>
            </a:r>
            <a:r>
              <a:rPr lang="en-US" sz="1600" dirty="0">
                <a:cs typeface="Arial" pitchFamily="34" charset="0"/>
              </a:rPr>
              <a:t> (do </a:t>
            </a:r>
            <a:r>
              <a:rPr lang="en-US" sz="1600" dirty="0" err="1">
                <a:cs typeface="Arial" pitchFamily="34" charset="0"/>
              </a:rPr>
              <a:t>thu</a:t>
            </a:r>
            <a:r>
              <a:rPr lang="en-US" sz="1600" dirty="0">
                <a:cs typeface="Arial" pitchFamily="34" charset="0"/>
              </a:rPr>
              <a:t> </a:t>
            </a:r>
            <a:r>
              <a:rPr lang="en-US" sz="1600" dirty="0" err="1">
                <a:cs typeface="Arial" pitchFamily="34" charset="0"/>
              </a:rPr>
              <a:t>hoạch</a:t>
            </a:r>
            <a:r>
              <a:rPr lang="en-US" sz="1600" dirty="0">
                <a:cs typeface="Arial" pitchFamily="34" charset="0"/>
              </a:rPr>
              <a:t> </a:t>
            </a:r>
            <a:r>
              <a:rPr lang="en-US" sz="1600" dirty="0" err="1">
                <a:cs typeface="Arial" pitchFamily="34" charset="0"/>
              </a:rPr>
              <a:t>sớm</a:t>
            </a:r>
            <a:r>
              <a:rPr lang="en-US" sz="1600" dirty="0">
                <a:cs typeface="Arial" pitchFamily="34" charset="0"/>
              </a:rPr>
              <a:t>)</a:t>
            </a:r>
            <a:r>
              <a:rPr lang="vi-VN" sz="1600" dirty="0">
                <a:cs typeface="Arial" pitchFamily="34" charset="0"/>
              </a:rPr>
              <a:t>, chỉ số HMF</a:t>
            </a:r>
            <a:r>
              <a:rPr lang="en-US" sz="1600" dirty="0">
                <a:cs typeface="Arial" pitchFamily="34" charset="0"/>
              </a:rPr>
              <a:t> ( do </a:t>
            </a:r>
            <a:r>
              <a:rPr lang="en-US" sz="1600" dirty="0" err="1">
                <a:cs typeface="Arial" pitchFamily="34" charset="0"/>
              </a:rPr>
              <a:t>độ</a:t>
            </a:r>
            <a:r>
              <a:rPr lang="en-US" sz="1600" dirty="0">
                <a:cs typeface="Arial" pitchFamily="34" charset="0"/>
              </a:rPr>
              <a:t> </a:t>
            </a:r>
            <a:r>
              <a:rPr lang="en-US" sz="1600" dirty="0" err="1">
                <a:cs typeface="Arial" pitchFamily="34" charset="0"/>
              </a:rPr>
              <a:t>ẩm</a:t>
            </a:r>
            <a:r>
              <a:rPr lang="en-US" sz="1600" dirty="0">
                <a:cs typeface="Arial" pitchFamily="34" charset="0"/>
              </a:rPr>
              <a:t> </a:t>
            </a:r>
            <a:r>
              <a:rPr lang="en-US" sz="1600" dirty="0" err="1">
                <a:cs typeface="Arial" pitchFamily="34" charset="0"/>
              </a:rPr>
              <a:t>cao</a:t>
            </a:r>
            <a:r>
              <a:rPr lang="en-US" sz="1600" dirty="0">
                <a:cs typeface="Arial" pitchFamily="34" charset="0"/>
              </a:rPr>
              <a:t>)</a:t>
            </a:r>
            <a:r>
              <a:rPr lang="vi-VN" sz="1600" dirty="0">
                <a:cs typeface="Arial" pitchFamily="34" charset="0"/>
              </a:rPr>
              <a:t>, các tạp chất (đặc biệt là dư lượng carbendazim), và hóa chất biến đổi gen</a:t>
            </a:r>
            <a:r>
              <a:rPr lang="en-US" sz="1600" dirty="0">
                <a:cs typeface="Arial" pitchFamily="34" charset="0"/>
              </a:rPr>
              <a:t> ( </a:t>
            </a:r>
            <a:r>
              <a:rPr lang="en-US" sz="1600" dirty="0" err="1">
                <a:cs typeface="Arial" pitchFamily="34" charset="0"/>
              </a:rPr>
              <a:t>mật</a:t>
            </a:r>
            <a:r>
              <a:rPr lang="en-US" sz="1600" dirty="0">
                <a:cs typeface="Arial" pitchFamily="34" charset="0"/>
              </a:rPr>
              <a:t> </a:t>
            </a:r>
            <a:r>
              <a:rPr lang="en-US" sz="1600" dirty="0" err="1">
                <a:cs typeface="Arial" pitchFamily="34" charset="0"/>
              </a:rPr>
              <a:t>hoa</a:t>
            </a:r>
            <a:r>
              <a:rPr lang="en-US" sz="1600" dirty="0">
                <a:cs typeface="Arial" pitchFamily="34" charset="0"/>
              </a:rPr>
              <a:t> </a:t>
            </a:r>
            <a:r>
              <a:rPr lang="en-US" sz="1600" dirty="0" err="1">
                <a:cs typeface="Arial" pitchFamily="34" charset="0"/>
              </a:rPr>
              <a:t>nhân</a:t>
            </a:r>
            <a:r>
              <a:rPr lang="en-US" sz="1600" dirty="0">
                <a:cs typeface="Arial" pitchFamily="34" charset="0"/>
              </a:rPr>
              <a:t> </a:t>
            </a:r>
            <a:r>
              <a:rPr lang="en-US" sz="1600" dirty="0" err="1">
                <a:cs typeface="Arial" pitchFamily="34" charset="0"/>
              </a:rPr>
              <a:t>tạo</a:t>
            </a:r>
            <a:r>
              <a:rPr lang="en-US" sz="1600" dirty="0">
                <a:cs typeface="Arial" pitchFamily="34" charset="0"/>
              </a:rPr>
              <a:t> </a:t>
            </a:r>
            <a:r>
              <a:rPr lang="en-US" sz="1600" dirty="0" err="1">
                <a:cs typeface="Arial" pitchFamily="34" charset="0"/>
              </a:rPr>
              <a:t>từ</a:t>
            </a:r>
            <a:r>
              <a:rPr lang="en-US" sz="1600" dirty="0">
                <a:cs typeface="Arial" pitchFamily="34" charset="0"/>
              </a:rPr>
              <a:t> </a:t>
            </a:r>
            <a:r>
              <a:rPr lang="en-US" sz="1600" dirty="0" err="1">
                <a:cs typeface="Arial" pitchFamily="34" charset="0"/>
              </a:rPr>
              <a:t>đậu</a:t>
            </a:r>
            <a:r>
              <a:rPr lang="en-US" sz="1600" dirty="0">
                <a:cs typeface="Arial" pitchFamily="34" charset="0"/>
              </a:rPr>
              <a:t> </a:t>
            </a:r>
            <a:r>
              <a:rPr lang="en-US" sz="1600" dirty="0" err="1">
                <a:cs typeface="Arial" pitchFamily="34" charset="0"/>
              </a:rPr>
              <a:t>tương</a:t>
            </a:r>
            <a:r>
              <a:rPr lang="en-US" sz="1600" dirty="0">
                <a:cs typeface="Arial" pitchFamily="34" charset="0"/>
              </a:rPr>
              <a:t> GMO)</a:t>
            </a:r>
            <a:r>
              <a:rPr lang="vi-VN" sz="1600" dirty="0">
                <a:cs typeface="Arial" pitchFamily="34" charset="0"/>
              </a:rPr>
              <a:t>… </a:t>
            </a:r>
            <a:endParaRPr lang="en-US" sz="1600" dirty="0">
              <a:cs typeface="Arial" pitchFamily="34" charset="0"/>
            </a:endParaRPr>
          </a:p>
        </p:txBody>
      </p:sp>
      <p:sp>
        <p:nvSpPr>
          <p:cNvPr id="8" name="Bent-Up Arrow 7"/>
          <p:cNvSpPr/>
          <p:nvPr/>
        </p:nvSpPr>
        <p:spPr>
          <a:xfrm rot="5400000">
            <a:off x="1066800" y="5257800"/>
            <a:ext cx="3810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p:cNvGrpSpPr/>
          <p:nvPr/>
        </p:nvGrpSpPr>
        <p:grpSpPr>
          <a:xfrm>
            <a:off x="6781800" y="152400"/>
            <a:ext cx="2287191" cy="457200"/>
            <a:chOff x="6780609" y="152400"/>
            <a:chExt cx="2287191" cy="457200"/>
          </a:xfrm>
        </p:grpSpPr>
        <p:grpSp>
          <p:nvGrpSpPr>
            <p:cNvPr id="11" name="Group 16"/>
            <p:cNvGrpSpPr/>
            <p:nvPr/>
          </p:nvGrpSpPr>
          <p:grpSpPr>
            <a:xfrm>
              <a:off x="6780609" y="152400"/>
              <a:ext cx="2287191" cy="457200"/>
              <a:chOff x="5181600" y="381000"/>
              <a:chExt cx="2744391" cy="640556"/>
            </a:xfrm>
          </p:grpSpPr>
          <p:grpSp>
            <p:nvGrpSpPr>
              <p:cNvPr id="13" name="Group 9"/>
              <p:cNvGrpSpPr/>
              <p:nvPr/>
            </p:nvGrpSpPr>
            <p:grpSpPr>
              <a:xfrm>
                <a:off x="5181600" y="381000"/>
                <a:ext cx="1525191" cy="640556"/>
                <a:chOff x="2887860" y="1391443"/>
                <a:chExt cx="3202781" cy="1281112"/>
              </a:xfrm>
            </p:grpSpPr>
            <p:sp>
              <p:nvSpPr>
                <p:cNvPr id="17" name="Chevron 16"/>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XK </a:t>
                  </a:r>
                  <a:r>
                    <a:rPr lang="en-US" sz="1200" dirty="0" err="1">
                      <a:solidFill>
                        <a:schemeClr val="accent4">
                          <a:lumMod val="50000"/>
                        </a:schemeClr>
                      </a:solidFill>
                    </a:rPr>
                    <a:t>chính</a:t>
                  </a:r>
                  <a:endParaRPr lang="en-US" sz="1200" dirty="0">
                    <a:solidFill>
                      <a:schemeClr val="accent4">
                        <a:lumMod val="50000"/>
                      </a:schemeClr>
                    </a:solidFill>
                  </a:endParaRPr>
                </a:p>
              </p:txBody>
            </p:sp>
            <p:sp>
              <p:nvSpPr>
                <p:cNvPr id="18"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nvGrpSpPr>
              <p:cNvPr id="14" name="Group 13"/>
              <p:cNvGrpSpPr/>
              <p:nvPr/>
            </p:nvGrpSpPr>
            <p:grpSpPr>
              <a:xfrm>
                <a:off x="6400800" y="381000"/>
                <a:ext cx="1525191" cy="640556"/>
                <a:chOff x="2887860" y="1391443"/>
                <a:chExt cx="3202781" cy="1281112"/>
              </a:xfrm>
            </p:grpSpPr>
            <p:sp>
              <p:nvSpPr>
                <p:cNvPr id="15" name="Chevron 14"/>
                <p:cNvSpPr/>
                <p:nvPr/>
              </p:nvSpPr>
              <p:spPr>
                <a:xfrm>
                  <a:off x="2887860" y="1391443"/>
                  <a:ext cx="3202781" cy="12811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200" dirty="0" err="1">
                      <a:solidFill>
                        <a:schemeClr val="accent4">
                          <a:lumMod val="50000"/>
                        </a:schemeClr>
                      </a:solidFill>
                    </a:rPr>
                    <a:t>Sản</a:t>
                  </a:r>
                  <a:r>
                    <a:rPr lang="en-US" sz="1200" dirty="0">
                      <a:solidFill>
                        <a:schemeClr val="accent4">
                          <a:lumMod val="50000"/>
                        </a:schemeClr>
                      </a:solidFill>
                    </a:rPr>
                    <a:t> </a:t>
                  </a:r>
                  <a:r>
                    <a:rPr lang="en-US" sz="1200" dirty="0" err="1">
                      <a:solidFill>
                        <a:schemeClr val="accent4">
                          <a:lumMod val="50000"/>
                        </a:schemeClr>
                      </a:solidFill>
                    </a:rPr>
                    <a:t>phẩm</a:t>
                  </a:r>
                  <a:r>
                    <a:rPr lang="en-US" sz="1200" dirty="0">
                      <a:solidFill>
                        <a:schemeClr val="accent4">
                          <a:lumMod val="50000"/>
                        </a:schemeClr>
                      </a:solidFill>
                    </a:rPr>
                    <a:t> </a:t>
                  </a:r>
                  <a:r>
                    <a:rPr lang="en-US" sz="1200" dirty="0" err="1">
                      <a:solidFill>
                        <a:schemeClr val="accent4">
                          <a:lumMod val="50000"/>
                        </a:schemeClr>
                      </a:solidFill>
                    </a:rPr>
                    <a:t>tiềm</a:t>
                  </a:r>
                  <a:r>
                    <a:rPr lang="en-US" sz="1200" dirty="0">
                      <a:solidFill>
                        <a:schemeClr val="accent4">
                          <a:lumMod val="50000"/>
                        </a:schemeClr>
                      </a:solidFill>
                    </a:rPr>
                    <a:t> </a:t>
                  </a:r>
                  <a:r>
                    <a:rPr lang="en-US" sz="1200" dirty="0" err="1">
                      <a:solidFill>
                        <a:schemeClr val="accent4">
                          <a:lumMod val="50000"/>
                        </a:schemeClr>
                      </a:solidFill>
                    </a:rPr>
                    <a:t>năng</a:t>
                  </a:r>
                  <a:endParaRPr lang="en-US" sz="1200" dirty="0">
                    <a:solidFill>
                      <a:schemeClr val="accent4">
                        <a:lumMod val="50000"/>
                      </a:schemeClr>
                    </a:solidFill>
                  </a:endParaRPr>
                </a:p>
              </p:txBody>
            </p:sp>
            <p:sp>
              <p:nvSpPr>
                <p:cNvPr id="16" name="Chevron 4"/>
                <p:cNvSpPr/>
                <p:nvPr/>
              </p:nvSpPr>
              <p:spPr>
                <a:xfrm>
                  <a:off x="3528416" y="1391443"/>
                  <a:ext cx="1921669" cy="1281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2027" tIns="70676" rIns="70676" bIns="70676" numCol="1" spcCol="1270" anchor="ctr" anchorCtr="0">
                  <a:noAutofit/>
                </a:bodyPr>
                <a:lstStyle/>
                <a:p>
                  <a:pPr lvl="0" algn="ctr" defTabSz="2355850">
                    <a:lnSpc>
                      <a:spcPct val="90000"/>
                    </a:lnSpc>
                    <a:spcBef>
                      <a:spcPct val="0"/>
                    </a:spcBef>
                    <a:spcAft>
                      <a:spcPct val="35000"/>
                    </a:spcAft>
                  </a:pPr>
                  <a:endParaRPr lang="en-US" sz="5300" kern="1200"/>
                </a:p>
              </p:txBody>
            </p:sp>
          </p:grpSp>
        </p:grpSp>
        <p:sp>
          <p:nvSpPr>
            <p:cNvPr id="12" name="Chevron 11"/>
            <p:cNvSpPr/>
            <p:nvPr/>
          </p:nvSpPr>
          <p:spPr>
            <a:xfrm>
              <a:off x="6780609" y="152400"/>
              <a:ext cx="1271103" cy="457200"/>
            </a:xfrm>
            <a:prstGeom prst="chevron">
              <a:avLst/>
            </a:prstGeom>
            <a:solidFill>
              <a:schemeClr val="bg1">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dirty="0">
                <a:solidFill>
                  <a:schemeClr val="accent4">
                    <a:lumMod val="50000"/>
                  </a:schemeClr>
                </a:solidFill>
              </a:endParaRPr>
            </a:p>
          </p:txBody>
        </p:sp>
      </p:grpSp>
    </p:spTree>
  </p:cSld>
  <p:clrMapOvr>
    <a:masterClrMapping/>
  </p:clrMapOvr>
  <p:transition>
    <p:split orient="ver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38</a:t>
            </a:fld>
            <a:endParaRPr lang="en-US" dirty="0"/>
          </a:p>
        </p:txBody>
      </p:sp>
      <p:sp>
        <p:nvSpPr>
          <p:cNvPr id="7" name="Title 1"/>
          <p:cNvSpPr>
            <a:spLocks noGrp="1"/>
          </p:cNvSpPr>
          <p:nvPr>
            <p:ph type="title"/>
          </p:nvPr>
        </p:nvSpPr>
        <p:spPr>
          <a:xfrm>
            <a:off x="1219200" y="76200"/>
            <a:ext cx="7498080" cy="914400"/>
          </a:xfrm>
        </p:spPr>
        <p:txBody>
          <a:bodyPr>
            <a:noAutofit/>
          </a:bodyPr>
          <a:lstStyle/>
          <a:p>
            <a:r>
              <a:rPr lang="en-US" sz="2800" b="1" dirty="0" err="1"/>
              <a:t>Phần</a:t>
            </a:r>
            <a:r>
              <a:rPr lang="en-US" sz="2800" b="1" dirty="0"/>
              <a:t> 3. </a:t>
            </a:r>
            <a:r>
              <a:rPr lang="en-US" sz="2800" b="1" dirty="0" err="1"/>
              <a:t>Một</a:t>
            </a:r>
            <a:r>
              <a:rPr lang="en-US" sz="2800" b="1" dirty="0"/>
              <a:t> </a:t>
            </a:r>
            <a:r>
              <a:rPr lang="en-US" sz="2800" b="1" dirty="0" err="1"/>
              <a:t>số</a:t>
            </a:r>
            <a:r>
              <a:rPr lang="en-US" sz="2800" b="1" dirty="0"/>
              <a:t> </a:t>
            </a:r>
            <a:r>
              <a:rPr lang="en-US" sz="2800" b="1" dirty="0" err="1"/>
              <a:t>giải</a:t>
            </a:r>
            <a:r>
              <a:rPr lang="en-US" sz="2800" b="1" dirty="0"/>
              <a:t> </a:t>
            </a:r>
            <a:r>
              <a:rPr lang="en-US" sz="2800" b="1" dirty="0" err="1"/>
              <a:t>pháp</a:t>
            </a:r>
            <a:r>
              <a:rPr lang="en-US" sz="2800" b="1" dirty="0"/>
              <a:t> </a:t>
            </a:r>
            <a:r>
              <a:rPr lang="en-US" sz="2800" b="1" dirty="0" err="1"/>
              <a:t>chính</a:t>
            </a:r>
            <a:r>
              <a:rPr lang="en-US" sz="2800" b="1" dirty="0"/>
              <a:t> </a:t>
            </a:r>
            <a:r>
              <a:rPr lang="en-US" sz="2800" b="1" dirty="0" err="1"/>
              <a:t>của</a:t>
            </a:r>
            <a:r>
              <a:rPr lang="en-US" sz="2800" b="1" dirty="0"/>
              <a:t> </a:t>
            </a:r>
            <a:r>
              <a:rPr lang="en-US" sz="2800" b="1" dirty="0" err="1"/>
              <a:t>ngành</a:t>
            </a:r>
            <a:r>
              <a:rPr lang="en-US" sz="2800" b="1" dirty="0"/>
              <a:t> </a:t>
            </a:r>
            <a:r>
              <a:rPr lang="en-US" sz="2800" b="1" dirty="0" err="1"/>
              <a:t>nông</a:t>
            </a:r>
            <a:r>
              <a:rPr lang="en-US" sz="2800" b="1" dirty="0"/>
              <a:t> </a:t>
            </a:r>
            <a:r>
              <a:rPr lang="en-US" sz="2800" b="1" dirty="0" err="1"/>
              <a:t>nghiệp</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thi</a:t>
            </a:r>
            <a:r>
              <a:rPr lang="en-US" sz="2800" b="1" dirty="0"/>
              <a:t> </a:t>
            </a:r>
            <a:r>
              <a:rPr lang="en-US" sz="2800" b="1" dirty="0" err="1"/>
              <a:t>hiệu</a:t>
            </a:r>
            <a:r>
              <a:rPr lang="en-US" sz="2800" b="1" dirty="0"/>
              <a:t> </a:t>
            </a:r>
            <a:r>
              <a:rPr lang="en-US" sz="2800" b="1" dirty="0" err="1"/>
              <a:t>quả</a:t>
            </a:r>
            <a:r>
              <a:rPr lang="en-US" sz="2800" b="1" dirty="0"/>
              <a:t> EVFTA</a:t>
            </a:r>
          </a:p>
        </p:txBody>
      </p:sp>
      <p:grpSp>
        <p:nvGrpSpPr>
          <p:cNvPr id="25" name="Group 24">
            <a:extLst>
              <a:ext uri="{FF2B5EF4-FFF2-40B4-BE49-F238E27FC236}">
                <a16:creationId xmlns="" xmlns:a16="http://schemas.microsoft.com/office/drawing/2014/main" id="{21C32209-2F01-B749-B40D-F98E7BC5A69C}"/>
              </a:ext>
            </a:extLst>
          </p:cNvPr>
          <p:cNvGrpSpPr/>
          <p:nvPr/>
        </p:nvGrpSpPr>
        <p:grpSpPr>
          <a:xfrm>
            <a:off x="914400" y="1092200"/>
            <a:ext cx="8153400" cy="4775200"/>
            <a:chOff x="914400" y="1016000"/>
            <a:chExt cx="8153400" cy="4775200"/>
          </a:xfrm>
        </p:grpSpPr>
        <p:graphicFrame>
          <p:nvGraphicFramePr>
            <p:cNvPr id="9" name="Diagram 8">
              <a:extLst>
                <a:ext uri="{FF2B5EF4-FFF2-40B4-BE49-F238E27FC236}">
                  <a16:creationId xmlns="" xmlns:a16="http://schemas.microsoft.com/office/drawing/2014/main" id="{F9D8384B-0D38-4040-9A0F-AED6016F0131}"/>
                </a:ext>
              </a:extLst>
            </p:cNvPr>
            <p:cNvGraphicFramePr/>
            <p:nvPr>
              <p:extLst>
                <p:ext uri="{D42A27DB-BD31-4B8C-83A1-F6EECF244321}">
                  <p14:modId xmlns="" xmlns:p14="http://schemas.microsoft.com/office/powerpoint/2010/main" val="994333901"/>
                </p:ext>
              </p:extLst>
            </p:nvPr>
          </p:nvGraphicFramePr>
          <p:xfrm>
            <a:off x="914400" y="1016000"/>
            <a:ext cx="8153400" cy="262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 xmlns:a16="http://schemas.microsoft.com/office/drawing/2014/main" id="{5A6597F2-BB7C-BF41-98DA-B3763EF8FD82}"/>
                </a:ext>
              </a:extLst>
            </p:cNvPr>
            <p:cNvSpPr txBox="1"/>
            <p:nvPr/>
          </p:nvSpPr>
          <p:spPr>
            <a:xfrm>
              <a:off x="1143000" y="2728879"/>
              <a:ext cx="633274" cy="299395"/>
            </a:xfrm>
            <a:prstGeom prst="rect">
              <a:avLst/>
            </a:prstGeom>
            <a:noFill/>
          </p:spPr>
          <p:txBody>
            <a:bodyPr wrap="square" rtlCol="0">
              <a:spAutoFit/>
            </a:bodyPr>
            <a:lstStyle/>
            <a:p>
              <a:r>
                <a:rPr lang="en-US" sz="2200" b="1" dirty="0"/>
                <a:t>3.2</a:t>
              </a:r>
            </a:p>
          </p:txBody>
        </p:sp>
        <p:sp>
          <p:nvSpPr>
            <p:cNvPr id="13" name="TextBox 12">
              <a:extLst>
                <a:ext uri="{FF2B5EF4-FFF2-40B4-BE49-F238E27FC236}">
                  <a16:creationId xmlns="" xmlns:a16="http://schemas.microsoft.com/office/drawing/2014/main" id="{0A247572-4CE9-DF47-AEAD-2090E7EBD851}"/>
                </a:ext>
              </a:extLst>
            </p:cNvPr>
            <p:cNvSpPr txBox="1"/>
            <p:nvPr/>
          </p:nvSpPr>
          <p:spPr>
            <a:xfrm>
              <a:off x="1143000" y="1583222"/>
              <a:ext cx="633274" cy="299395"/>
            </a:xfrm>
            <a:prstGeom prst="rect">
              <a:avLst/>
            </a:prstGeom>
            <a:noFill/>
          </p:spPr>
          <p:txBody>
            <a:bodyPr wrap="square" rtlCol="0">
              <a:spAutoFit/>
            </a:bodyPr>
            <a:lstStyle/>
            <a:p>
              <a:r>
                <a:rPr lang="en-US" sz="2200" b="1" dirty="0"/>
                <a:t>3.1</a:t>
              </a:r>
            </a:p>
          </p:txBody>
        </p:sp>
        <p:grpSp>
          <p:nvGrpSpPr>
            <p:cNvPr id="14" name="Group 13">
              <a:extLst>
                <a:ext uri="{FF2B5EF4-FFF2-40B4-BE49-F238E27FC236}">
                  <a16:creationId xmlns="" xmlns:a16="http://schemas.microsoft.com/office/drawing/2014/main" id="{97F8948E-C646-C141-A458-03FB2307A0C8}"/>
                </a:ext>
              </a:extLst>
            </p:cNvPr>
            <p:cNvGrpSpPr/>
            <p:nvPr/>
          </p:nvGrpSpPr>
          <p:grpSpPr>
            <a:xfrm>
              <a:off x="1676401" y="3417067"/>
              <a:ext cx="7315199" cy="2374133"/>
              <a:chOff x="1371600" y="3581400"/>
              <a:chExt cx="7086600" cy="2362200"/>
            </a:xfrm>
            <a:solidFill>
              <a:schemeClr val="accent1">
                <a:lumMod val="90000"/>
              </a:schemeClr>
            </a:solidFill>
          </p:grpSpPr>
          <p:grpSp>
            <p:nvGrpSpPr>
              <p:cNvPr id="15" name="Group 14">
                <a:extLst>
                  <a:ext uri="{FF2B5EF4-FFF2-40B4-BE49-F238E27FC236}">
                    <a16:creationId xmlns="" xmlns:a16="http://schemas.microsoft.com/office/drawing/2014/main" id="{995E62B8-DC37-4946-AA50-5265ACEA180B}"/>
                  </a:ext>
                </a:extLst>
              </p:cNvPr>
              <p:cNvGrpSpPr/>
              <p:nvPr/>
            </p:nvGrpSpPr>
            <p:grpSpPr>
              <a:xfrm>
                <a:off x="1371600" y="3581400"/>
                <a:ext cx="7086600" cy="685800"/>
                <a:chOff x="1371600" y="3581400"/>
                <a:chExt cx="7086600" cy="685800"/>
              </a:xfrm>
              <a:grpFill/>
            </p:grpSpPr>
            <p:sp>
              <p:nvSpPr>
                <p:cNvPr id="22" name="Rectangle 8">
                  <a:extLst>
                    <a:ext uri="{FF2B5EF4-FFF2-40B4-BE49-F238E27FC236}">
                      <a16:creationId xmlns="" xmlns:a16="http://schemas.microsoft.com/office/drawing/2014/main" id="{3EF3A145-7F84-014C-8E6A-18527365DBBC}"/>
                    </a:ext>
                  </a:extLst>
                </p:cNvPr>
                <p:cNvSpPr/>
                <p:nvPr/>
              </p:nvSpPr>
              <p:spPr>
                <a:xfrm>
                  <a:off x="1371600" y="3581400"/>
                  <a:ext cx="10668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25000"/>
                        </a:schemeClr>
                      </a:solidFill>
                      <a:latin typeface="Times New Roman (Body)"/>
                    </a:rPr>
                    <a:t>3.2.1</a:t>
                  </a:r>
                </a:p>
              </p:txBody>
            </p:sp>
            <p:sp>
              <p:nvSpPr>
                <p:cNvPr id="23" name="Rectangle 9">
                  <a:extLst>
                    <a:ext uri="{FF2B5EF4-FFF2-40B4-BE49-F238E27FC236}">
                      <a16:creationId xmlns="" xmlns:a16="http://schemas.microsoft.com/office/drawing/2014/main" id="{3D751580-2390-3347-A284-3520501DEE9E}"/>
                    </a:ext>
                  </a:extLst>
                </p:cNvPr>
                <p:cNvSpPr/>
                <p:nvPr/>
              </p:nvSpPr>
              <p:spPr>
                <a:xfrm>
                  <a:off x="2590800" y="3581400"/>
                  <a:ext cx="58674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accent1">
                          <a:lumMod val="25000"/>
                        </a:schemeClr>
                      </a:solidFill>
                      <a:latin typeface="Times New Roman (Body)"/>
                    </a:rPr>
                    <a:t>Nhà nước (Các cơ quan chức năng có thẩm quyền ở Trung ương và địa phương )</a:t>
                  </a:r>
                </a:p>
              </p:txBody>
            </p:sp>
          </p:grpSp>
          <p:grpSp>
            <p:nvGrpSpPr>
              <p:cNvPr id="16" name="Group 15">
                <a:extLst>
                  <a:ext uri="{FF2B5EF4-FFF2-40B4-BE49-F238E27FC236}">
                    <a16:creationId xmlns="" xmlns:a16="http://schemas.microsoft.com/office/drawing/2014/main" id="{6C5AE450-565B-ED4F-A3BE-B80FFA15A3AC}"/>
                  </a:ext>
                </a:extLst>
              </p:cNvPr>
              <p:cNvGrpSpPr/>
              <p:nvPr/>
            </p:nvGrpSpPr>
            <p:grpSpPr>
              <a:xfrm>
                <a:off x="1371600" y="4419600"/>
                <a:ext cx="7086600" cy="685800"/>
                <a:chOff x="1371600" y="3581400"/>
                <a:chExt cx="7086600" cy="685800"/>
              </a:xfrm>
              <a:grpFill/>
            </p:grpSpPr>
            <p:sp>
              <p:nvSpPr>
                <p:cNvPr id="20" name="Rectangle 12">
                  <a:extLst>
                    <a:ext uri="{FF2B5EF4-FFF2-40B4-BE49-F238E27FC236}">
                      <a16:creationId xmlns="" xmlns:a16="http://schemas.microsoft.com/office/drawing/2014/main" id="{76D157E0-CFAD-B649-BA59-E075D57CE5C6}"/>
                    </a:ext>
                  </a:extLst>
                </p:cNvPr>
                <p:cNvSpPr/>
                <p:nvPr/>
              </p:nvSpPr>
              <p:spPr>
                <a:xfrm>
                  <a:off x="1371600" y="3581400"/>
                  <a:ext cx="10668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25000"/>
                        </a:schemeClr>
                      </a:solidFill>
                      <a:latin typeface="Times New Roman (Body)"/>
                    </a:rPr>
                    <a:t>3.2.2</a:t>
                  </a:r>
                </a:p>
              </p:txBody>
            </p:sp>
            <p:sp>
              <p:nvSpPr>
                <p:cNvPr id="21" name="Rectangle 13">
                  <a:extLst>
                    <a:ext uri="{FF2B5EF4-FFF2-40B4-BE49-F238E27FC236}">
                      <a16:creationId xmlns="" xmlns:a16="http://schemas.microsoft.com/office/drawing/2014/main" id="{00A59CEA-7EB7-A343-A5DF-05570BFCE406}"/>
                    </a:ext>
                  </a:extLst>
                </p:cNvPr>
                <p:cNvSpPr/>
                <p:nvPr/>
              </p:nvSpPr>
              <p:spPr>
                <a:xfrm>
                  <a:off x="2590800" y="3581400"/>
                  <a:ext cx="58674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accent1">
                          <a:lumMod val="25000"/>
                        </a:schemeClr>
                      </a:solidFill>
                      <a:latin typeface="Times New Roman (Body)"/>
                    </a:rPr>
                    <a:t>Doanh</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nghiệp</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sản</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xuất</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chế</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biến</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xuất</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khẩu</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nông</a:t>
                  </a:r>
                  <a:r>
                    <a:rPr lang="en-US" sz="2000" dirty="0">
                      <a:solidFill>
                        <a:schemeClr val="accent1">
                          <a:lumMod val="25000"/>
                        </a:schemeClr>
                      </a:solidFill>
                      <a:latin typeface="Times New Roman (Body)"/>
                    </a:rPr>
                    <a:t> </a:t>
                  </a:r>
                  <a:r>
                    <a:rPr lang="en-US" sz="2000" dirty="0" err="1">
                      <a:solidFill>
                        <a:schemeClr val="accent1">
                          <a:lumMod val="25000"/>
                        </a:schemeClr>
                      </a:solidFill>
                      <a:latin typeface="Times New Roman (Body)"/>
                    </a:rPr>
                    <a:t>nghiệp</a:t>
                  </a:r>
                  <a:endParaRPr lang="en-US" sz="2000" dirty="0">
                    <a:solidFill>
                      <a:schemeClr val="accent1">
                        <a:lumMod val="25000"/>
                      </a:schemeClr>
                    </a:solidFill>
                    <a:latin typeface="Times New Roman (Body)"/>
                  </a:endParaRPr>
                </a:p>
              </p:txBody>
            </p:sp>
          </p:grpSp>
          <p:grpSp>
            <p:nvGrpSpPr>
              <p:cNvPr id="17" name="Group 16">
                <a:extLst>
                  <a:ext uri="{FF2B5EF4-FFF2-40B4-BE49-F238E27FC236}">
                    <a16:creationId xmlns="" xmlns:a16="http://schemas.microsoft.com/office/drawing/2014/main" id="{E4F69623-4066-5E48-81C9-0934D2032E7F}"/>
                  </a:ext>
                </a:extLst>
              </p:cNvPr>
              <p:cNvGrpSpPr/>
              <p:nvPr/>
            </p:nvGrpSpPr>
            <p:grpSpPr>
              <a:xfrm>
                <a:off x="1371600" y="5257800"/>
                <a:ext cx="7086600" cy="685800"/>
                <a:chOff x="1371600" y="3581400"/>
                <a:chExt cx="7086600" cy="685800"/>
              </a:xfrm>
              <a:grpFill/>
            </p:grpSpPr>
            <p:sp>
              <p:nvSpPr>
                <p:cNvPr id="18" name="Rectangle 15">
                  <a:extLst>
                    <a:ext uri="{FF2B5EF4-FFF2-40B4-BE49-F238E27FC236}">
                      <a16:creationId xmlns="" xmlns:a16="http://schemas.microsoft.com/office/drawing/2014/main" id="{927CCB2C-05AD-CE4E-AD47-A31FE6DBB284}"/>
                    </a:ext>
                  </a:extLst>
                </p:cNvPr>
                <p:cNvSpPr/>
                <p:nvPr/>
              </p:nvSpPr>
              <p:spPr>
                <a:xfrm>
                  <a:off x="1371600" y="3581400"/>
                  <a:ext cx="10668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25000"/>
                        </a:schemeClr>
                      </a:solidFill>
                      <a:latin typeface="Times New Roman (Body)"/>
                    </a:rPr>
                    <a:t>3.2.3</a:t>
                  </a:r>
                </a:p>
              </p:txBody>
            </p:sp>
            <p:sp>
              <p:nvSpPr>
                <p:cNvPr id="19" name="Rectangle 16">
                  <a:extLst>
                    <a:ext uri="{FF2B5EF4-FFF2-40B4-BE49-F238E27FC236}">
                      <a16:creationId xmlns="" xmlns:a16="http://schemas.microsoft.com/office/drawing/2014/main" id="{F754163C-458C-B94E-87C2-7E573B3AD1FA}"/>
                    </a:ext>
                  </a:extLst>
                </p:cNvPr>
                <p:cNvSpPr/>
                <p:nvPr/>
              </p:nvSpPr>
              <p:spPr>
                <a:xfrm>
                  <a:off x="2590800" y="3581400"/>
                  <a:ext cx="5867400" cy="685800"/>
                </a:xfrm>
                <a:prstGeom prst="roundRect">
                  <a:avLst/>
                </a:prstGeom>
                <a:grp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accent1">
                          <a:lumMod val="25000"/>
                        </a:schemeClr>
                      </a:solidFill>
                      <a:latin typeface="Times New Roman (Body)"/>
                    </a:rPr>
                    <a:t>Người sản xuất (tổ, nhóm, hợp tác xã…)</a:t>
                  </a:r>
                </a:p>
              </p:txBody>
            </p:sp>
          </p:grpSp>
        </p:grpSp>
      </p:grpSp>
    </p:spTree>
  </p:cSld>
  <p:clrMapOvr>
    <a:masterClrMapping/>
  </p:clrMapOvr>
  <p:transition>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320" y="0"/>
            <a:ext cx="7498080" cy="914400"/>
          </a:xfrm>
        </p:spPr>
        <p:txBody>
          <a:bodyPr>
            <a:noAutofit/>
          </a:bodyPr>
          <a:lstStyle/>
          <a:p>
            <a:r>
              <a:rPr lang="en-US" sz="2400" b="1" dirty="0"/>
              <a:t>3.1 </a:t>
            </a:r>
            <a:r>
              <a:rPr lang="en-US" sz="2400" b="1" dirty="0" err="1"/>
              <a:t>Giải</a:t>
            </a:r>
            <a:r>
              <a:rPr lang="en-US" sz="2400" b="1" dirty="0"/>
              <a:t> </a:t>
            </a:r>
            <a:r>
              <a:rPr lang="en-US" sz="2400" b="1" dirty="0" err="1"/>
              <a:t>pháp</a:t>
            </a:r>
            <a:r>
              <a:rPr lang="en-US" sz="2400" b="1" dirty="0"/>
              <a:t> </a:t>
            </a:r>
            <a:r>
              <a:rPr lang="en-US" sz="2400" b="1" dirty="0" err="1"/>
              <a:t>vĩ</a:t>
            </a:r>
            <a:r>
              <a:rPr lang="en-US" sz="2400" b="1" dirty="0"/>
              <a:t> </a:t>
            </a:r>
            <a:r>
              <a:rPr lang="en-US" sz="2400" b="1" dirty="0" err="1"/>
              <a:t>mô</a:t>
            </a:r>
            <a:endParaRPr lang="en-US" sz="2400" b="1"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39</a:t>
            </a:fld>
            <a:endParaRPr lang="en-US" dirty="0"/>
          </a:p>
        </p:txBody>
      </p:sp>
      <p:graphicFrame>
        <p:nvGraphicFramePr>
          <p:cNvPr id="7" name="Diagram 6">
            <a:extLst>
              <a:ext uri="{FF2B5EF4-FFF2-40B4-BE49-F238E27FC236}">
                <a16:creationId xmlns="" xmlns:a16="http://schemas.microsoft.com/office/drawing/2014/main" id="{2D0513E2-4346-FB4C-B559-D17F0A9C38A6}"/>
              </a:ext>
            </a:extLst>
          </p:cNvPr>
          <p:cNvGraphicFramePr/>
          <p:nvPr>
            <p:extLst>
              <p:ext uri="{D42A27DB-BD31-4B8C-83A1-F6EECF244321}">
                <p14:modId xmlns="" xmlns:p14="http://schemas.microsoft.com/office/powerpoint/2010/main" val="3239867453"/>
              </p:ext>
            </p:extLst>
          </p:nvPr>
        </p:nvGraphicFramePr>
        <p:xfrm>
          <a:off x="1036320" y="1028700"/>
          <a:ext cx="8031480"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noAutofit/>
          </a:bodyPr>
          <a:lstStyle/>
          <a:p>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1.1</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EVFTA</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990600" y="1295401"/>
            <a:ext cx="7848600" cy="4724400"/>
          </a:xfrm>
        </p:spPr>
        <p:txBody>
          <a:bodyPr>
            <a:noAutofit/>
          </a:bodyPr>
          <a:lstStyle/>
          <a:p>
            <a:pPr algn="just">
              <a:lnSpc>
                <a:spcPct val="120000"/>
              </a:lnSpc>
              <a:spcBef>
                <a:spcPts val="0"/>
              </a:spcBef>
              <a:buSzPct val="120000"/>
              <a:buFont typeface="Wingdings" pitchFamily="2" charset="2"/>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Hiệp định toàn diện, chất lượng cao, cân bằng về lợi ích cho cả Việt Nam và EU</a:t>
            </a:r>
            <a:r>
              <a:rPr lang="en-US" dirty="0">
                <a:latin typeface="Times New Roman" pitchFamily="18" charset="0"/>
                <a:cs typeface="Times New Roman" pitchFamily="18" charset="0"/>
              </a:rPr>
              <a:t>;</a:t>
            </a:r>
            <a:r>
              <a:rPr lang="en-US" sz="2200" dirty="0">
                <a:latin typeface="Times New Roman" pitchFamily="18" charset="0"/>
                <a:cs typeface="Times New Roman" pitchFamily="18" charset="0"/>
              </a:rPr>
              <a:t> </a:t>
            </a:r>
          </a:p>
          <a:p>
            <a:pPr algn="just">
              <a:lnSpc>
                <a:spcPct val="120000"/>
              </a:lnSpc>
              <a:spcAft>
                <a:spcPts val="600"/>
              </a:spcAft>
              <a:buSzPct val="120000"/>
              <a:buFont typeface="Wingdings" pitchFamily="2" charset="2"/>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Gồm</a:t>
            </a:r>
            <a:r>
              <a:rPr lang="en-US" sz="2200" dirty="0">
                <a:latin typeface="Times New Roman" pitchFamily="18" charset="0"/>
                <a:cs typeface="Times New Roman" pitchFamily="18" charset="0"/>
              </a:rPr>
              <a:t> 17 </a:t>
            </a:r>
            <a:r>
              <a:rPr lang="en-US" sz="2200" dirty="0" err="1">
                <a:latin typeface="Times New Roman" pitchFamily="18" charset="0"/>
                <a:cs typeface="Times New Roman" pitchFamily="18" charset="0"/>
              </a:rPr>
              <a:t>chương</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nghị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nhớ</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p>
          <a:p>
            <a:pPr lvl="1" algn="just">
              <a:lnSpc>
                <a:spcPct val="120000"/>
              </a:lnSpc>
              <a:buFont typeface="Wingdings" pitchFamily="2" charset="2"/>
              <a:buChar char="Ø"/>
            </a:pP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lĩnh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hóa</a:t>
            </a:r>
            <a:r>
              <a:rPr lang="en-US" sz="2200"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mại</a:t>
            </a:r>
            <a:r>
              <a:rPr lang="en-US" dirty="0">
                <a:latin typeface="Times New Roman" pitchFamily="18" charset="0"/>
                <a:cs typeface="Times New Roman" pitchFamily="18" charset="0"/>
              </a:rPr>
              <a:t> - SPS, TBT,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hữu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tư</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lvl="1" algn="just">
              <a:lnSpc>
                <a:spcPct val="120000"/>
              </a:lnSpc>
              <a:spcAft>
                <a:spcPts val="600"/>
              </a:spcAft>
              <a:buFont typeface="Wingdings" pitchFamily="2" charset="2"/>
              <a:buChar char="Ø"/>
            </a:pP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sz="2200" dirty="0" err="1">
                <a:latin typeface="Times New Roman" pitchFamily="18" charset="0"/>
                <a:cs typeface="Times New Roman" pitchFamily="18" charset="0"/>
              </a:rPr>
              <a:t>vực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doanh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sắm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a:t>
            </a:r>
          </a:p>
          <a:p>
            <a:pPr algn="just">
              <a:lnSpc>
                <a:spcPct val="120000"/>
              </a:lnSpc>
              <a:spcBef>
                <a:spcPts val="0"/>
              </a:spcBef>
              <a:buNone/>
            </a:pPr>
            <a:endParaRPr lang="en-US" sz="2200" dirty="0">
              <a:latin typeface="Times New Roman" pitchFamily="18" charset="0"/>
              <a:cs typeface="Times New Roman" pitchFamily="18" charset="0"/>
            </a:endParaRPr>
          </a:p>
          <a:p>
            <a:pPr algn="just">
              <a:lnSpc>
                <a:spcPct val="120000"/>
              </a:lnSpc>
              <a:spcBef>
                <a:spcPts val="0"/>
              </a:spcBef>
              <a:buNone/>
            </a:pPr>
            <a:r>
              <a:rPr lang="en-US" sz="2200" dirty="0">
                <a:latin typeface="Times New Roman" pitchFamily="18" charset="0"/>
                <a:cs typeface="Times New Roman" pitchFamily="18" charset="0"/>
              </a:rPr>
              <a:t>     </a:t>
            </a:r>
            <a:endParaRPr lang="en-US" sz="22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4</a:t>
            </a:fld>
            <a:endParaRPr lang="en-US" dirty="0"/>
          </a:p>
        </p:txBody>
      </p:sp>
      <p:sp>
        <p:nvSpPr>
          <p:cNvPr id="6" name="Footer Placeholder 5"/>
          <p:cNvSpPr>
            <a:spLocks noGrp="1"/>
          </p:cNvSpPr>
          <p:nvPr>
            <p:ph type="ftr" sz="quarter" idx="3"/>
          </p:nvPr>
        </p:nvSpPr>
        <p:spPr/>
        <p:txBody>
          <a:bodyPr/>
          <a:lstStyle/>
          <a:p>
            <a:r>
              <a:rPr lang="en-US"/>
              <a:t>Nông nghiệp Việt Nam khi thực thi  EVFTA T9 -2020</a:t>
            </a:r>
            <a:endParaRPr lang="en-US" dirty="0"/>
          </a:p>
        </p:txBody>
      </p:sp>
    </p:spTree>
  </p:cSld>
  <p:clrMapOvr>
    <a:masterClrMapping/>
  </p:clrMapOvr>
  <p:transition>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7772400" cy="4724400"/>
          </a:xfrm>
        </p:spPr>
        <p:txBody>
          <a:bodyPr>
            <a:noAutofit/>
          </a:bodyPr>
          <a:lstStyle/>
          <a:p>
            <a:pPr algn="just">
              <a:lnSpc>
                <a:spcPct val="100000"/>
              </a:lnSpc>
              <a:spcBef>
                <a:spcPts val="0"/>
              </a:spcBef>
              <a:spcAft>
                <a:spcPts val="0"/>
              </a:spcAft>
              <a:buFont typeface="Wingdings" pitchFamily="2" charset="2"/>
              <a:buChar char="Ø"/>
            </a:pPr>
            <a:r>
              <a:rPr lang="en-US" sz="1800" b="1" i="1" dirty="0" err="1"/>
              <a:t>Về</a:t>
            </a:r>
            <a:r>
              <a:rPr lang="en-US" sz="1800" b="1" i="1" dirty="0"/>
              <a:t> an </a:t>
            </a:r>
            <a:r>
              <a:rPr lang="en-US" sz="1800" b="1" i="1" dirty="0" err="1"/>
              <a:t>toàn</a:t>
            </a:r>
            <a:r>
              <a:rPr lang="en-US" sz="1800" b="1" i="1" dirty="0"/>
              <a:t> </a:t>
            </a:r>
            <a:r>
              <a:rPr lang="en-US" sz="1800" b="1" i="1" dirty="0" err="1"/>
              <a:t>thực</a:t>
            </a:r>
            <a:r>
              <a:rPr lang="en-US" sz="1800" b="1" i="1" dirty="0"/>
              <a:t> </a:t>
            </a:r>
            <a:r>
              <a:rPr lang="en-US" sz="1800" b="1" i="1" dirty="0" err="1"/>
              <a:t>phẩm</a:t>
            </a:r>
            <a:r>
              <a:rPr lang="en-US" sz="1800" b="1" i="1" dirty="0"/>
              <a:t> </a:t>
            </a:r>
            <a:r>
              <a:rPr lang="en-US" sz="1800" b="1" i="1" dirty="0" err="1"/>
              <a:t>và</a:t>
            </a:r>
            <a:r>
              <a:rPr lang="en-US" sz="1800" b="1" i="1" dirty="0"/>
              <a:t> </a:t>
            </a:r>
            <a:r>
              <a:rPr lang="en-US" sz="1800" b="1" i="1" dirty="0" err="1"/>
              <a:t>kiểm</a:t>
            </a:r>
            <a:r>
              <a:rPr lang="en-US" sz="1800" b="1" i="1" dirty="0"/>
              <a:t> </a:t>
            </a:r>
            <a:r>
              <a:rPr lang="en-US" sz="1800" b="1" i="1" dirty="0" err="1"/>
              <a:t>dịch</a:t>
            </a:r>
            <a:r>
              <a:rPr lang="en-US" sz="1800" b="1" i="1" dirty="0"/>
              <a:t> </a:t>
            </a:r>
            <a:r>
              <a:rPr lang="en-US" sz="1800" b="1" i="1" dirty="0" err="1"/>
              <a:t>động</a:t>
            </a:r>
            <a:r>
              <a:rPr lang="en-US" sz="1800" b="1" i="1" dirty="0"/>
              <a:t> </a:t>
            </a:r>
            <a:r>
              <a:rPr lang="en-US" sz="1800" b="1" i="1" dirty="0" err="1"/>
              <a:t>thực</a:t>
            </a:r>
            <a:r>
              <a:rPr lang="en-US" sz="1800" b="1" i="1" dirty="0"/>
              <a:t> </a:t>
            </a:r>
            <a:r>
              <a:rPr lang="en-US" sz="1800" b="1" i="1" dirty="0" err="1"/>
              <a:t>vật</a:t>
            </a:r>
            <a:r>
              <a:rPr lang="en-US" sz="1800" dirty="0"/>
              <a:t>, </a:t>
            </a:r>
            <a:r>
              <a:rPr lang="en-US" sz="1800" dirty="0" err="1"/>
              <a:t>các</a:t>
            </a:r>
            <a:r>
              <a:rPr lang="en-US" sz="1800" dirty="0"/>
              <a:t> </a:t>
            </a:r>
            <a:r>
              <a:rPr lang="en-US" sz="1800" dirty="0" err="1"/>
              <a:t>cơ</a:t>
            </a:r>
            <a:r>
              <a:rPr lang="en-US" sz="1800" dirty="0"/>
              <a:t> </a:t>
            </a:r>
            <a:r>
              <a:rPr lang="en-US" sz="1800" dirty="0" err="1"/>
              <a:t>quan</a:t>
            </a:r>
            <a:r>
              <a:rPr lang="en-US" sz="1800" dirty="0"/>
              <a:t> </a:t>
            </a:r>
            <a:r>
              <a:rPr lang="en-US" sz="1800" dirty="0" err="1"/>
              <a:t>chức</a:t>
            </a:r>
            <a:r>
              <a:rPr lang="en-US" sz="1800" dirty="0"/>
              <a:t> </a:t>
            </a:r>
            <a:r>
              <a:rPr lang="en-US" sz="1800" dirty="0" err="1"/>
              <a:t>năng</a:t>
            </a:r>
            <a:r>
              <a:rPr lang="en-US" sz="1800" dirty="0"/>
              <a:t> </a:t>
            </a:r>
            <a:r>
              <a:rPr lang="en-US" sz="1800" dirty="0" err="1"/>
              <a:t>từ</a:t>
            </a:r>
            <a:r>
              <a:rPr lang="en-US" sz="1800" dirty="0"/>
              <a:t> </a:t>
            </a:r>
            <a:r>
              <a:rPr lang="en-US" sz="1800" dirty="0" err="1"/>
              <a:t>trung</a:t>
            </a:r>
            <a:r>
              <a:rPr lang="en-US" sz="1800" dirty="0"/>
              <a:t> </a:t>
            </a:r>
            <a:r>
              <a:rPr lang="en-US" sz="1800" dirty="0" err="1"/>
              <a:t>ương</a:t>
            </a:r>
            <a:r>
              <a:rPr lang="en-US" sz="1800" dirty="0"/>
              <a:t> </a:t>
            </a:r>
            <a:r>
              <a:rPr lang="en-US" sz="1800" dirty="0" err="1"/>
              <a:t>đến</a:t>
            </a:r>
            <a:r>
              <a:rPr lang="en-US" sz="1800" dirty="0"/>
              <a:t> </a:t>
            </a:r>
            <a:r>
              <a:rPr lang="en-US" sz="1800" dirty="0" err="1"/>
              <a:t>địa</a:t>
            </a:r>
            <a:r>
              <a:rPr lang="en-US" sz="1800" dirty="0"/>
              <a:t> </a:t>
            </a:r>
            <a:r>
              <a:rPr lang="en-US" sz="1800" dirty="0" err="1"/>
              <a:t>phương</a:t>
            </a:r>
            <a:r>
              <a:rPr lang="en-US" sz="1800" dirty="0"/>
              <a:t> </a:t>
            </a:r>
            <a:r>
              <a:rPr lang="en-US" sz="1800" dirty="0" err="1"/>
              <a:t>của</a:t>
            </a:r>
            <a:r>
              <a:rPr lang="en-US" sz="1800" dirty="0"/>
              <a:t> </a:t>
            </a:r>
            <a:r>
              <a:rPr lang="en-US" sz="1800" dirty="0" err="1"/>
              <a:t>các</a:t>
            </a:r>
            <a:r>
              <a:rPr lang="en-US" sz="1800" dirty="0"/>
              <a:t> </a:t>
            </a:r>
            <a:r>
              <a:rPr lang="en-US" sz="1800" dirty="0" err="1"/>
              <a:t>Bộ</a:t>
            </a:r>
            <a:r>
              <a:rPr lang="en-US" sz="1800" dirty="0"/>
              <a:t> </a:t>
            </a:r>
            <a:r>
              <a:rPr lang="en-US" sz="1800" dirty="0" err="1"/>
              <a:t>ngành</a:t>
            </a:r>
            <a:r>
              <a:rPr lang="en-US" sz="1800" dirty="0"/>
              <a:t> </a:t>
            </a:r>
            <a:r>
              <a:rPr lang="en-US" sz="1800" dirty="0" err="1"/>
              <a:t>như</a:t>
            </a:r>
            <a:r>
              <a:rPr lang="en-US" sz="1800" dirty="0"/>
              <a:t> </a:t>
            </a:r>
            <a:r>
              <a:rPr lang="en-US" sz="1800" dirty="0" err="1"/>
              <a:t>Nông</a:t>
            </a:r>
            <a:r>
              <a:rPr lang="en-US" sz="1800" dirty="0"/>
              <a:t> </a:t>
            </a:r>
            <a:r>
              <a:rPr lang="en-US" sz="1800" dirty="0" err="1"/>
              <a:t>nghiệp</a:t>
            </a:r>
            <a:r>
              <a:rPr lang="en-US" sz="1800" dirty="0"/>
              <a:t> </a:t>
            </a:r>
            <a:r>
              <a:rPr lang="en-US" sz="1800" dirty="0" err="1"/>
              <a:t>và</a:t>
            </a:r>
            <a:r>
              <a:rPr lang="en-US" sz="1800" dirty="0"/>
              <a:t> </a:t>
            </a:r>
            <a:r>
              <a:rPr lang="en-US" sz="1800" dirty="0" err="1"/>
              <a:t>Phát</a:t>
            </a:r>
            <a:r>
              <a:rPr lang="en-US" sz="1800" dirty="0"/>
              <a:t> </a:t>
            </a:r>
            <a:r>
              <a:rPr lang="en-US" sz="1800" dirty="0" err="1"/>
              <a:t>triển</a:t>
            </a:r>
            <a:r>
              <a:rPr lang="en-US" sz="1800" dirty="0"/>
              <a:t> </a:t>
            </a:r>
            <a:r>
              <a:rPr lang="en-US" sz="1800" dirty="0" err="1"/>
              <a:t>nông</a:t>
            </a:r>
            <a:r>
              <a:rPr lang="en-US" sz="1800" dirty="0"/>
              <a:t> </a:t>
            </a:r>
            <a:r>
              <a:rPr lang="en-US" sz="1800" dirty="0" err="1"/>
              <a:t>thôn</a:t>
            </a:r>
            <a:r>
              <a:rPr lang="en-US" sz="1800" dirty="0"/>
              <a:t>,  </a:t>
            </a:r>
            <a:r>
              <a:rPr lang="en-US" sz="1800" dirty="0" err="1"/>
              <a:t>Khoa</a:t>
            </a:r>
            <a:r>
              <a:rPr lang="en-US" sz="1800" dirty="0"/>
              <a:t> </a:t>
            </a:r>
            <a:r>
              <a:rPr lang="en-US" sz="1800" dirty="0" err="1"/>
              <a:t>học</a:t>
            </a:r>
            <a:r>
              <a:rPr lang="en-US" sz="1800" dirty="0"/>
              <a:t> </a:t>
            </a:r>
            <a:r>
              <a:rPr lang="en-US" sz="1800" dirty="0" err="1"/>
              <a:t>và</a:t>
            </a:r>
            <a:r>
              <a:rPr lang="en-US" sz="1800" dirty="0"/>
              <a:t> </a:t>
            </a:r>
            <a:r>
              <a:rPr lang="en-US" sz="1800" dirty="0" err="1"/>
              <a:t>Công</a:t>
            </a:r>
            <a:r>
              <a:rPr lang="en-US" sz="1800" dirty="0"/>
              <a:t> </a:t>
            </a:r>
            <a:r>
              <a:rPr lang="en-US" sz="1800" dirty="0" err="1"/>
              <a:t>nghệ</a:t>
            </a:r>
            <a:r>
              <a:rPr lang="en-US" sz="1800" dirty="0"/>
              <a:t>  </a:t>
            </a:r>
            <a:r>
              <a:rPr lang="en-US" sz="1800" dirty="0" err="1"/>
              <a:t>cần</a:t>
            </a:r>
            <a:r>
              <a:rPr lang="en-US" sz="1800" dirty="0"/>
              <a:t> </a:t>
            </a:r>
            <a:r>
              <a:rPr lang="en-US" sz="1800" dirty="0" err="1"/>
              <a:t>có</a:t>
            </a:r>
            <a:r>
              <a:rPr lang="en-US" sz="1800" dirty="0"/>
              <a:t> </a:t>
            </a:r>
            <a:r>
              <a:rPr lang="en-US" sz="1800" dirty="0" err="1"/>
              <a:t>kế</a:t>
            </a:r>
            <a:r>
              <a:rPr lang="en-US" sz="1800" dirty="0"/>
              <a:t> </a:t>
            </a:r>
            <a:r>
              <a:rPr lang="en-US" sz="1800" dirty="0" err="1"/>
              <a:t>hoạch</a:t>
            </a:r>
            <a:r>
              <a:rPr lang="en-US" sz="1800" dirty="0"/>
              <a:t> </a:t>
            </a:r>
            <a:r>
              <a:rPr lang="en-US" sz="1800" dirty="0" err="1"/>
              <a:t>cụ</a:t>
            </a:r>
            <a:r>
              <a:rPr lang="en-US" sz="1800" dirty="0"/>
              <a:t> </a:t>
            </a:r>
            <a:r>
              <a:rPr lang="en-US" sz="1800" dirty="0" err="1"/>
              <a:t>thể</a:t>
            </a:r>
            <a:r>
              <a:rPr lang="en-US" sz="1800" dirty="0"/>
              <a:t> </a:t>
            </a:r>
            <a:r>
              <a:rPr lang="en-US" sz="1800" dirty="0" err="1"/>
              <a:t>trong</a:t>
            </a:r>
            <a:r>
              <a:rPr lang="en-US" sz="1800" dirty="0"/>
              <a:t> </a:t>
            </a:r>
            <a:r>
              <a:rPr lang="en-US" sz="1800" dirty="0" err="1"/>
              <a:t>việc</a:t>
            </a:r>
            <a:r>
              <a:rPr lang="en-US" sz="1800" dirty="0"/>
              <a:t> </a:t>
            </a:r>
            <a:r>
              <a:rPr lang="en-US" sz="1800" dirty="0" err="1"/>
              <a:t>hướng</a:t>
            </a:r>
            <a:r>
              <a:rPr lang="en-US" sz="1800" dirty="0"/>
              <a:t> </a:t>
            </a:r>
            <a:r>
              <a:rPr lang="en-US" sz="1800" dirty="0" err="1"/>
              <a:t>dẫn</a:t>
            </a:r>
            <a:r>
              <a:rPr lang="en-US" sz="1800" dirty="0"/>
              <a:t>, </a:t>
            </a:r>
            <a:r>
              <a:rPr lang="en-US" sz="1800" dirty="0" err="1"/>
              <a:t>đào</a:t>
            </a:r>
            <a:r>
              <a:rPr lang="en-US" sz="1800" dirty="0"/>
              <a:t> </a:t>
            </a:r>
            <a:r>
              <a:rPr lang="en-US" sz="1800" dirty="0" err="1"/>
              <a:t>tạo</a:t>
            </a:r>
            <a:r>
              <a:rPr lang="en-US" sz="1800" dirty="0"/>
              <a:t> </a:t>
            </a:r>
            <a:r>
              <a:rPr lang="en-US" sz="1800" dirty="0" err="1"/>
              <a:t>cho</a:t>
            </a:r>
            <a:r>
              <a:rPr lang="en-US" sz="1800" dirty="0"/>
              <a:t> </a:t>
            </a:r>
            <a:r>
              <a:rPr lang="en-US" sz="1800" dirty="0" err="1"/>
              <a:t>người</a:t>
            </a:r>
            <a:r>
              <a:rPr lang="en-US" sz="1800" dirty="0"/>
              <a:t> </a:t>
            </a:r>
            <a:r>
              <a:rPr lang="en-US" sz="1800" dirty="0" err="1"/>
              <a:t>sản</a:t>
            </a:r>
            <a:r>
              <a:rPr lang="en-US" sz="1800" dirty="0"/>
              <a:t> </a:t>
            </a:r>
            <a:r>
              <a:rPr lang="en-US" sz="1800" dirty="0" err="1"/>
              <a:t>xuất</a:t>
            </a:r>
            <a:r>
              <a:rPr lang="en-US" sz="1800" dirty="0"/>
              <a:t> </a:t>
            </a:r>
            <a:r>
              <a:rPr lang="en-US" sz="1800" dirty="0" err="1"/>
              <a:t>về</a:t>
            </a:r>
            <a:r>
              <a:rPr lang="en-US" sz="1800" dirty="0"/>
              <a:t> </a:t>
            </a:r>
            <a:r>
              <a:rPr lang="en-US" sz="1800" dirty="0" err="1"/>
              <a:t>kỹ</a:t>
            </a:r>
            <a:r>
              <a:rPr lang="en-US" sz="1800" dirty="0"/>
              <a:t> </a:t>
            </a:r>
            <a:r>
              <a:rPr lang="en-US" sz="1800" dirty="0" err="1"/>
              <a:t>thuật</a:t>
            </a:r>
            <a:r>
              <a:rPr lang="en-US" sz="1800" dirty="0"/>
              <a:t> </a:t>
            </a:r>
            <a:r>
              <a:rPr lang="en-US" sz="1800" dirty="0" err="1"/>
              <a:t>trồng</a:t>
            </a:r>
            <a:r>
              <a:rPr lang="en-US" sz="1800" dirty="0"/>
              <a:t> </a:t>
            </a:r>
            <a:r>
              <a:rPr lang="en-US" sz="1800" dirty="0" err="1"/>
              <a:t>trọt</a:t>
            </a:r>
            <a:r>
              <a:rPr lang="en-US" sz="1800" dirty="0"/>
              <a:t>, </a:t>
            </a:r>
            <a:r>
              <a:rPr lang="en-US" sz="1800" dirty="0" err="1"/>
              <a:t>chăn</a:t>
            </a:r>
            <a:r>
              <a:rPr lang="en-US" sz="1800" dirty="0"/>
              <a:t> </a:t>
            </a:r>
            <a:r>
              <a:rPr lang="en-US" sz="1800" dirty="0" err="1"/>
              <a:t>nuôi</a:t>
            </a:r>
            <a:r>
              <a:rPr lang="en-US" sz="1800" dirty="0"/>
              <a:t>, </a:t>
            </a:r>
            <a:r>
              <a:rPr lang="en-US" sz="1800" dirty="0" err="1"/>
              <a:t>chế</a:t>
            </a:r>
            <a:r>
              <a:rPr lang="en-US" sz="1800" dirty="0"/>
              <a:t> </a:t>
            </a:r>
            <a:r>
              <a:rPr lang="en-US" sz="1800" dirty="0" err="1"/>
              <a:t>biến</a:t>
            </a:r>
            <a:r>
              <a:rPr lang="en-US" sz="1800" dirty="0"/>
              <a:t> </a:t>
            </a:r>
            <a:r>
              <a:rPr lang="en-US" sz="1800" dirty="0" err="1"/>
              <a:t>bảo</a:t>
            </a:r>
            <a:r>
              <a:rPr lang="en-US" sz="1800" dirty="0"/>
              <a:t> </a:t>
            </a:r>
            <a:r>
              <a:rPr lang="en-US" sz="1800" dirty="0" err="1"/>
              <a:t>quản</a:t>
            </a:r>
            <a:r>
              <a:rPr lang="en-US" sz="1800" dirty="0"/>
              <a:t>, </a:t>
            </a:r>
            <a:r>
              <a:rPr lang="en-US" sz="1800" dirty="0" err="1"/>
              <a:t>đóng</a:t>
            </a:r>
            <a:r>
              <a:rPr lang="en-US" sz="1800" dirty="0"/>
              <a:t> </a:t>
            </a:r>
            <a:r>
              <a:rPr lang="en-US" sz="1800" dirty="0" err="1"/>
              <a:t>gói</a:t>
            </a:r>
            <a:r>
              <a:rPr lang="en-US" sz="1800" dirty="0"/>
              <a:t>…. </a:t>
            </a:r>
            <a:r>
              <a:rPr lang="en-US" sz="1800" dirty="0" err="1"/>
              <a:t>đảm</a:t>
            </a:r>
            <a:r>
              <a:rPr lang="en-US" sz="1800" dirty="0"/>
              <a:t> </a:t>
            </a:r>
            <a:r>
              <a:rPr lang="en-US" sz="1800" dirty="0" err="1"/>
              <a:t>bảo</a:t>
            </a:r>
            <a:r>
              <a:rPr lang="en-US" sz="1800" dirty="0"/>
              <a:t> </a:t>
            </a:r>
            <a:r>
              <a:rPr lang="en-US" sz="1800" dirty="0" err="1"/>
              <a:t>yêu</a:t>
            </a:r>
            <a:r>
              <a:rPr lang="en-US" sz="1800" dirty="0"/>
              <a:t> </a:t>
            </a:r>
            <a:r>
              <a:rPr lang="en-US" sz="1800" dirty="0" err="1"/>
              <a:t>cầu</a:t>
            </a:r>
            <a:r>
              <a:rPr lang="en-US" sz="1800" dirty="0"/>
              <a:t>  </a:t>
            </a:r>
            <a:r>
              <a:rPr lang="en-US" sz="1800" dirty="0" err="1"/>
              <a:t>theo</a:t>
            </a:r>
            <a:r>
              <a:rPr lang="en-US" sz="1800" dirty="0"/>
              <a:t> qui </a:t>
            </a:r>
            <a:r>
              <a:rPr lang="en-US" sz="1800" dirty="0" err="1"/>
              <a:t>định</a:t>
            </a:r>
            <a:r>
              <a:rPr lang="en-US" sz="1800" dirty="0"/>
              <a:t> </a:t>
            </a:r>
            <a:r>
              <a:rPr lang="en-US" sz="1800" dirty="0" err="1"/>
              <a:t>của</a:t>
            </a:r>
            <a:r>
              <a:rPr lang="en-US" sz="1800" dirty="0"/>
              <a:t> EU </a:t>
            </a:r>
            <a:r>
              <a:rPr lang="en-US" sz="1800" dirty="0" err="1"/>
              <a:t>ví</a:t>
            </a:r>
            <a:r>
              <a:rPr lang="en-US" sz="1800" dirty="0"/>
              <a:t> </a:t>
            </a:r>
            <a:r>
              <a:rPr lang="en-US" sz="1800" dirty="0" err="1"/>
              <a:t>dụ</a:t>
            </a:r>
            <a:r>
              <a:rPr lang="en-US" sz="1800" dirty="0"/>
              <a:t> </a:t>
            </a:r>
            <a:r>
              <a:rPr lang="en-US" sz="1800" dirty="0" err="1"/>
              <a:t>như</a:t>
            </a:r>
            <a:r>
              <a:rPr lang="en-US" sz="1800" dirty="0"/>
              <a:t>  qui </a:t>
            </a:r>
            <a:r>
              <a:rPr lang="en-US" sz="1800" dirty="0" err="1"/>
              <a:t>định</a:t>
            </a:r>
            <a:r>
              <a:rPr lang="en-US" sz="1800" dirty="0"/>
              <a:t> </a:t>
            </a:r>
            <a:r>
              <a:rPr lang="en-US" sz="1800" dirty="0" err="1"/>
              <a:t>về</a:t>
            </a:r>
            <a:r>
              <a:rPr lang="en-US" sz="1800" dirty="0"/>
              <a:t> </a:t>
            </a:r>
            <a:r>
              <a:rPr lang="en-US" sz="1800" dirty="0" err="1">
                <a:cs typeface="Arial" panose="020B0604020202020204" pitchFamily="34" charset="0"/>
              </a:rPr>
              <a:t>m</a:t>
            </a:r>
            <a:r>
              <a:rPr lang="en-US" altLang="en-US" sz="1800" dirty="0" err="1">
                <a:cs typeface="Arial" panose="020B0604020202020204" pitchFamily="34" charset="0"/>
              </a:rPr>
              <a:t>ức</a:t>
            </a:r>
            <a:r>
              <a:rPr lang="en-US" altLang="en-US" sz="1800" dirty="0">
                <a:cs typeface="Arial" panose="020B0604020202020204" pitchFamily="34" charset="0"/>
              </a:rPr>
              <a:t> </a:t>
            </a:r>
            <a:r>
              <a:rPr lang="en-US" altLang="en-US" sz="1800" dirty="0" err="1">
                <a:cs typeface="Arial" panose="020B0604020202020204" pitchFamily="34" charset="0"/>
              </a:rPr>
              <a:t>dư</a:t>
            </a:r>
            <a:r>
              <a:rPr lang="en-US" altLang="en-US" sz="1800" dirty="0">
                <a:cs typeface="Arial" panose="020B0604020202020204" pitchFamily="34" charset="0"/>
              </a:rPr>
              <a:t> </a:t>
            </a:r>
            <a:r>
              <a:rPr lang="en-US" altLang="en-US" sz="1800" dirty="0" err="1">
                <a:cs typeface="Arial" panose="020B0604020202020204" pitchFamily="34" charset="0"/>
              </a:rPr>
              <a:t>lượng</a:t>
            </a:r>
            <a:r>
              <a:rPr lang="en-US" altLang="en-US" sz="1800" dirty="0">
                <a:cs typeface="Arial" panose="020B0604020202020204" pitchFamily="34" charset="0"/>
              </a:rPr>
              <a:t> </a:t>
            </a:r>
            <a:r>
              <a:rPr lang="en-US" altLang="en-US" sz="1800" dirty="0" err="1">
                <a:cs typeface="Arial" panose="020B0604020202020204" pitchFamily="34" charset="0"/>
              </a:rPr>
              <a:t>Thuốc</a:t>
            </a:r>
            <a:r>
              <a:rPr lang="en-US" altLang="en-US" sz="1800" dirty="0">
                <a:cs typeface="Arial" panose="020B0604020202020204" pitchFamily="34" charset="0"/>
              </a:rPr>
              <a:t> </a:t>
            </a:r>
            <a:r>
              <a:rPr lang="en-US" altLang="en-US" sz="1800" dirty="0" err="1">
                <a:cs typeface="Arial" panose="020B0604020202020204" pitchFamily="34" charset="0"/>
              </a:rPr>
              <a:t>Bảo</a:t>
            </a:r>
            <a:r>
              <a:rPr lang="en-US" altLang="en-US" sz="1800" dirty="0">
                <a:cs typeface="Arial" panose="020B0604020202020204" pitchFamily="34" charset="0"/>
              </a:rPr>
              <a:t> </a:t>
            </a:r>
            <a:r>
              <a:rPr lang="en-US" altLang="en-US" sz="1800" dirty="0" err="1">
                <a:cs typeface="Arial" panose="020B0604020202020204" pitchFamily="34" charset="0"/>
              </a:rPr>
              <a:t>vệ</a:t>
            </a:r>
            <a:r>
              <a:rPr lang="en-US" altLang="en-US" sz="1800" dirty="0">
                <a:cs typeface="Arial" panose="020B0604020202020204" pitchFamily="34" charset="0"/>
              </a:rPr>
              <a:t> </a:t>
            </a:r>
            <a:r>
              <a:rPr lang="en-US" altLang="en-US" sz="1800" dirty="0" err="1">
                <a:cs typeface="Arial" panose="020B0604020202020204" pitchFamily="34" charset="0"/>
              </a:rPr>
              <a:t>thực</a:t>
            </a:r>
            <a:r>
              <a:rPr lang="en-US" altLang="en-US" sz="1800" dirty="0">
                <a:cs typeface="Arial" panose="020B0604020202020204" pitchFamily="34" charset="0"/>
              </a:rPr>
              <a:t> </a:t>
            </a:r>
            <a:r>
              <a:rPr lang="en-US" altLang="en-US" sz="1800" dirty="0" err="1">
                <a:cs typeface="Arial" panose="020B0604020202020204" pitchFamily="34" charset="0"/>
              </a:rPr>
              <a:t>vật</a:t>
            </a:r>
            <a:r>
              <a:rPr lang="en-US" altLang="en-US" sz="1800" dirty="0">
                <a:cs typeface="Arial" panose="020B0604020202020204" pitchFamily="34" charset="0"/>
              </a:rPr>
              <a:t> (EC 396/2005 ); </a:t>
            </a:r>
            <a:r>
              <a:rPr lang="en-US" altLang="en-US" sz="1800" dirty="0">
                <a:cs typeface="Arial" charset="0"/>
              </a:rPr>
              <a:t>qui </a:t>
            </a:r>
            <a:r>
              <a:rPr lang="en-US" altLang="en-US" sz="1800" dirty="0" err="1">
                <a:cs typeface="Arial" charset="0"/>
              </a:rPr>
              <a:t>định</a:t>
            </a:r>
            <a:r>
              <a:rPr lang="en-US" altLang="en-US" sz="1800" dirty="0">
                <a:cs typeface="Arial" charset="0"/>
              </a:rPr>
              <a:t> </a:t>
            </a:r>
            <a:r>
              <a:rPr lang="en-US" altLang="en-US" sz="1800" dirty="0" err="1">
                <a:cs typeface="Arial" charset="0"/>
              </a:rPr>
              <a:t>về</a:t>
            </a:r>
            <a:r>
              <a:rPr lang="en-US" altLang="en-US" sz="1800" dirty="0">
                <a:cs typeface="Arial" charset="0"/>
              </a:rPr>
              <a:t> </a:t>
            </a:r>
            <a:r>
              <a:rPr lang="en-US" altLang="en-US" sz="1800" dirty="0" err="1">
                <a:cs typeface="Arial" charset="0"/>
              </a:rPr>
              <a:t>bảo</a:t>
            </a:r>
            <a:r>
              <a:rPr lang="en-US" altLang="en-US" sz="1800" dirty="0">
                <a:cs typeface="Arial" charset="0"/>
              </a:rPr>
              <a:t> </a:t>
            </a:r>
            <a:r>
              <a:rPr lang="en-US" altLang="en-US" sz="1800" dirty="0" err="1">
                <a:cs typeface="Arial" charset="0"/>
              </a:rPr>
              <a:t>vệ</a:t>
            </a:r>
            <a:r>
              <a:rPr lang="en-US" altLang="en-US" sz="1800" dirty="0">
                <a:cs typeface="Arial" charset="0"/>
              </a:rPr>
              <a:t> </a:t>
            </a:r>
            <a:r>
              <a:rPr lang="en-US" altLang="en-US" sz="1800" dirty="0" err="1">
                <a:cs typeface="Arial" charset="0"/>
              </a:rPr>
              <a:t>chống</a:t>
            </a:r>
            <a:r>
              <a:rPr lang="en-US" altLang="en-US" sz="1800" dirty="0">
                <a:cs typeface="Arial" charset="0"/>
              </a:rPr>
              <a:t> </a:t>
            </a:r>
            <a:r>
              <a:rPr lang="en-US" altLang="en-US" sz="1800" dirty="0" err="1">
                <a:cs typeface="Arial" charset="0"/>
              </a:rPr>
              <a:t>sự</a:t>
            </a:r>
            <a:r>
              <a:rPr lang="en-US" altLang="en-US" sz="1800" dirty="0">
                <a:cs typeface="Arial" charset="0"/>
              </a:rPr>
              <a:t> </a:t>
            </a:r>
            <a:r>
              <a:rPr lang="en-US" altLang="en-US" sz="1800" dirty="0" err="1">
                <a:cs typeface="Arial" charset="0"/>
              </a:rPr>
              <a:t>lây</a:t>
            </a:r>
            <a:r>
              <a:rPr lang="en-US" altLang="en-US" sz="1800" dirty="0">
                <a:cs typeface="Arial" charset="0"/>
              </a:rPr>
              <a:t> </a:t>
            </a:r>
            <a:r>
              <a:rPr lang="en-US" altLang="en-US" sz="1800" dirty="0" err="1">
                <a:cs typeface="Arial" charset="0"/>
              </a:rPr>
              <a:t>nhiễm</a:t>
            </a:r>
            <a:r>
              <a:rPr lang="en-US" altLang="en-US" sz="1800" dirty="0">
                <a:cs typeface="Arial" charset="0"/>
              </a:rPr>
              <a:t> </a:t>
            </a:r>
            <a:r>
              <a:rPr lang="en-US" altLang="en-US" sz="1800" dirty="0" err="1">
                <a:cs typeface="Arial" charset="0"/>
              </a:rPr>
              <a:t>của</a:t>
            </a:r>
            <a:r>
              <a:rPr lang="en-US" altLang="en-US" sz="1800" dirty="0">
                <a:cs typeface="Arial" charset="0"/>
              </a:rPr>
              <a:t> </a:t>
            </a:r>
            <a:r>
              <a:rPr lang="en-US" altLang="en-US" sz="1800" dirty="0" err="1">
                <a:cs typeface="Arial" charset="0"/>
              </a:rPr>
              <a:t>sinh</a:t>
            </a:r>
            <a:r>
              <a:rPr lang="en-US" altLang="en-US" sz="1800" dirty="0">
                <a:cs typeface="Arial" charset="0"/>
              </a:rPr>
              <a:t> </a:t>
            </a:r>
            <a:r>
              <a:rPr lang="en-US" altLang="en-US" sz="1800" dirty="0" err="1">
                <a:cs typeface="Arial" charset="0"/>
              </a:rPr>
              <a:t>vật</a:t>
            </a:r>
            <a:r>
              <a:rPr lang="en-US" altLang="en-US" sz="1800" dirty="0">
                <a:cs typeface="Arial" charset="0"/>
              </a:rPr>
              <a:t> </a:t>
            </a:r>
            <a:r>
              <a:rPr lang="en-US" altLang="en-US" sz="1800" dirty="0" err="1">
                <a:cs typeface="Arial" charset="0"/>
              </a:rPr>
              <a:t>hại</a:t>
            </a:r>
            <a:r>
              <a:rPr lang="en-US" altLang="en-US" sz="1800" dirty="0">
                <a:cs typeface="Arial" charset="0"/>
              </a:rPr>
              <a:t> </a:t>
            </a:r>
            <a:r>
              <a:rPr lang="en-US" altLang="en-US" sz="1800" dirty="0" err="1">
                <a:cs typeface="Arial" charset="0"/>
              </a:rPr>
              <a:t>thực</a:t>
            </a:r>
            <a:r>
              <a:rPr lang="en-US" altLang="en-US" sz="1800" dirty="0">
                <a:cs typeface="Arial" charset="0"/>
              </a:rPr>
              <a:t> </a:t>
            </a:r>
            <a:r>
              <a:rPr lang="en-US" altLang="en-US" sz="1800" dirty="0" err="1">
                <a:cs typeface="Arial" charset="0"/>
              </a:rPr>
              <a:t>vật</a:t>
            </a:r>
            <a:r>
              <a:rPr lang="en-US" altLang="en-US" sz="1800" dirty="0">
                <a:cs typeface="Arial" charset="0"/>
              </a:rPr>
              <a:t> </a:t>
            </a:r>
            <a:r>
              <a:rPr lang="en-US" altLang="en-US" sz="1800" dirty="0" err="1">
                <a:cs typeface="Arial" charset="0"/>
              </a:rPr>
              <a:t>và</a:t>
            </a:r>
            <a:r>
              <a:rPr lang="en-US" altLang="en-US" sz="1800" dirty="0">
                <a:cs typeface="Arial" charset="0"/>
              </a:rPr>
              <a:t> </a:t>
            </a:r>
            <a:r>
              <a:rPr lang="en-US" altLang="en-US" sz="1800" dirty="0" err="1">
                <a:cs typeface="Arial" charset="0"/>
              </a:rPr>
              <a:t>sản</a:t>
            </a:r>
            <a:r>
              <a:rPr lang="en-US" altLang="en-US" sz="1800" dirty="0">
                <a:cs typeface="Arial" charset="0"/>
              </a:rPr>
              <a:t> </a:t>
            </a:r>
            <a:r>
              <a:rPr lang="en-US" altLang="en-US" sz="1800" dirty="0" err="1">
                <a:cs typeface="Arial" charset="0"/>
              </a:rPr>
              <a:t>phẩm</a:t>
            </a:r>
            <a:r>
              <a:rPr lang="en-US" altLang="en-US" sz="1800" dirty="0">
                <a:cs typeface="Arial" charset="0"/>
              </a:rPr>
              <a:t> </a:t>
            </a:r>
            <a:r>
              <a:rPr lang="en-US" altLang="en-US" sz="1800" dirty="0" err="1">
                <a:cs typeface="Arial" charset="0"/>
              </a:rPr>
              <a:t>thực</a:t>
            </a:r>
            <a:r>
              <a:rPr lang="en-US" altLang="en-US" sz="1800" dirty="0">
                <a:cs typeface="Arial" charset="0"/>
              </a:rPr>
              <a:t> </a:t>
            </a:r>
            <a:r>
              <a:rPr lang="en-US" altLang="en-US" sz="1800" dirty="0" err="1">
                <a:cs typeface="Arial" charset="0"/>
              </a:rPr>
              <a:t>vật</a:t>
            </a:r>
            <a:r>
              <a:rPr lang="en-US" altLang="en-US" sz="1800" dirty="0">
                <a:cs typeface="Arial" charset="0"/>
              </a:rPr>
              <a:t> </a:t>
            </a:r>
            <a:r>
              <a:rPr lang="en-US" altLang="en-US" sz="1800" dirty="0" err="1">
                <a:cs typeface="Arial" charset="0"/>
              </a:rPr>
              <a:t>và</a:t>
            </a:r>
            <a:r>
              <a:rPr lang="en-US" altLang="en-US" sz="1800" dirty="0">
                <a:cs typeface="Arial" charset="0"/>
              </a:rPr>
              <a:t> </a:t>
            </a:r>
            <a:r>
              <a:rPr lang="en-US" altLang="en-US" sz="1800" dirty="0" err="1">
                <a:cs typeface="Arial" charset="0"/>
              </a:rPr>
              <a:t>chống</a:t>
            </a:r>
            <a:r>
              <a:rPr lang="en-US" altLang="en-US" sz="1800" dirty="0">
                <a:cs typeface="Arial" charset="0"/>
              </a:rPr>
              <a:t> </a:t>
            </a:r>
            <a:r>
              <a:rPr lang="en-US" altLang="en-US" sz="1800" dirty="0" err="1">
                <a:cs typeface="Arial" charset="0"/>
              </a:rPr>
              <a:t>lại</a:t>
            </a:r>
            <a:r>
              <a:rPr lang="en-US" altLang="en-US" sz="1800" dirty="0">
                <a:cs typeface="Arial" charset="0"/>
              </a:rPr>
              <a:t> </a:t>
            </a:r>
            <a:r>
              <a:rPr lang="en-US" altLang="en-US" sz="1800" dirty="0" err="1">
                <a:cs typeface="Arial" charset="0"/>
              </a:rPr>
              <a:t>sự</a:t>
            </a:r>
            <a:r>
              <a:rPr lang="en-US" altLang="en-US" sz="1800" dirty="0">
                <a:cs typeface="Arial" charset="0"/>
              </a:rPr>
              <a:t> </a:t>
            </a:r>
            <a:r>
              <a:rPr lang="en-US" altLang="en-US" sz="1800" dirty="0" err="1">
                <a:cs typeface="Arial" charset="0"/>
              </a:rPr>
              <a:t>phát</a:t>
            </a:r>
            <a:r>
              <a:rPr lang="en-US" altLang="en-US" sz="1800" dirty="0">
                <a:cs typeface="Arial" charset="0"/>
              </a:rPr>
              <a:t> </a:t>
            </a:r>
            <a:r>
              <a:rPr lang="en-US" altLang="en-US" sz="1800" dirty="0" err="1">
                <a:cs typeface="Arial" charset="0"/>
              </a:rPr>
              <a:t>tán</a:t>
            </a:r>
            <a:r>
              <a:rPr lang="en-US" altLang="en-US" sz="1800" dirty="0">
                <a:cs typeface="Arial" charset="0"/>
              </a:rPr>
              <a:t> </a:t>
            </a:r>
            <a:r>
              <a:rPr lang="en-US" altLang="en-US" sz="1800" dirty="0" err="1">
                <a:cs typeface="Arial" charset="0"/>
              </a:rPr>
              <a:t>của</a:t>
            </a:r>
            <a:r>
              <a:rPr lang="en-US" altLang="en-US" sz="1800" dirty="0">
                <a:cs typeface="Arial" charset="0"/>
              </a:rPr>
              <a:t> </a:t>
            </a:r>
            <a:r>
              <a:rPr lang="en-US" altLang="en-US" sz="1800" dirty="0" err="1">
                <a:cs typeface="Arial" charset="0"/>
              </a:rPr>
              <a:t>chúng</a:t>
            </a:r>
            <a:r>
              <a:rPr lang="en-US" altLang="en-US" sz="1800" dirty="0">
                <a:cs typeface="Arial" charset="0"/>
              </a:rPr>
              <a:t> </a:t>
            </a:r>
            <a:r>
              <a:rPr lang="en-US" altLang="en-US" sz="1800" dirty="0" err="1">
                <a:cs typeface="Arial" charset="0"/>
              </a:rPr>
              <a:t>tại</a:t>
            </a:r>
            <a:r>
              <a:rPr lang="en-US" altLang="en-US" sz="1800" dirty="0">
                <a:cs typeface="Arial" charset="0"/>
              </a:rPr>
              <a:t> EU (2000/24/EC)….</a:t>
            </a:r>
            <a:endParaRPr lang="en-US" sz="1800" dirty="0"/>
          </a:p>
          <a:p>
            <a:pPr algn="just">
              <a:lnSpc>
                <a:spcPct val="100000"/>
              </a:lnSpc>
              <a:spcAft>
                <a:spcPts val="0"/>
              </a:spcAft>
              <a:buFont typeface="Wingdings" pitchFamily="2" charset="2"/>
              <a:buChar char="Ø"/>
            </a:pPr>
            <a:r>
              <a:rPr lang="en-US" sz="1800" b="1" i="1" dirty="0" err="1"/>
              <a:t>Về</a:t>
            </a:r>
            <a:r>
              <a:rPr lang="en-US" sz="1800" b="1" i="1" dirty="0"/>
              <a:t> qui </a:t>
            </a:r>
            <a:r>
              <a:rPr lang="en-US" sz="1800" b="1" i="1" dirty="0" err="1"/>
              <a:t>định</a:t>
            </a:r>
            <a:r>
              <a:rPr lang="en-US" sz="1800" b="1" i="1" dirty="0"/>
              <a:t> </a:t>
            </a:r>
            <a:r>
              <a:rPr lang="en-US" sz="1800" b="1" i="1" dirty="0" err="1"/>
              <a:t>xuất</a:t>
            </a:r>
            <a:r>
              <a:rPr lang="en-US" sz="1800" b="1" i="1" dirty="0"/>
              <a:t> </a:t>
            </a:r>
            <a:r>
              <a:rPr lang="en-US" sz="1800" b="1" i="1" dirty="0" err="1"/>
              <a:t>xứ</a:t>
            </a:r>
            <a:r>
              <a:rPr lang="en-US" sz="1800" b="1" i="1" dirty="0"/>
              <a:t> </a:t>
            </a:r>
            <a:r>
              <a:rPr lang="en-US" sz="1800" b="1" i="1" dirty="0" err="1"/>
              <a:t>hàng</a:t>
            </a:r>
            <a:r>
              <a:rPr lang="en-US" sz="1800" b="1" i="1" dirty="0"/>
              <a:t> </a:t>
            </a:r>
            <a:r>
              <a:rPr lang="en-US" sz="1800" b="1" i="1" dirty="0" err="1"/>
              <a:t>hóa</a:t>
            </a:r>
            <a:r>
              <a:rPr lang="en-US" sz="1800" b="1" i="1" dirty="0"/>
              <a:t>, </a:t>
            </a:r>
            <a:r>
              <a:rPr lang="en-US" sz="1800" dirty="0" err="1"/>
              <a:t>các</a:t>
            </a:r>
            <a:r>
              <a:rPr lang="en-US" sz="1800" dirty="0"/>
              <a:t> </a:t>
            </a:r>
            <a:r>
              <a:rPr lang="en-US" sz="1800" dirty="0" err="1"/>
              <a:t>cơ</a:t>
            </a:r>
            <a:r>
              <a:rPr lang="en-US" sz="1800" dirty="0"/>
              <a:t> </a:t>
            </a:r>
            <a:r>
              <a:rPr lang="en-US" sz="1800" dirty="0" err="1"/>
              <a:t>quan</a:t>
            </a:r>
            <a:r>
              <a:rPr lang="en-US" sz="1800" dirty="0"/>
              <a:t> </a:t>
            </a:r>
            <a:r>
              <a:rPr lang="en-US" sz="1800" dirty="0" err="1"/>
              <a:t>Bộ</a:t>
            </a:r>
            <a:r>
              <a:rPr lang="en-US" sz="1800" dirty="0"/>
              <a:t> </a:t>
            </a:r>
            <a:r>
              <a:rPr lang="en-US" sz="1800" dirty="0" err="1"/>
              <a:t>Công</a:t>
            </a:r>
            <a:r>
              <a:rPr lang="en-US" sz="1800" dirty="0"/>
              <a:t> </a:t>
            </a:r>
            <a:r>
              <a:rPr lang="en-US" sz="1800" dirty="0" err="1" smtClean="0"/>
              <a:t>Thương</a:t>
            </a:r>
            <a:r>
              <a:rPr lang="en-US" sz="1800" dirty="0" smtClean="0"/>
              <a:t> </a:t>
            </a:r>
            <a:r>
              <a:rPr lang="en-US" sz="1800" dirty="0"/>
              <a:t>ban </a:t>
            </a:r>
            <a:r>
              <a:rPr lang="en-US" sz="1800" dirty="0" err="1"/>
              <a:t>hành</a:t>
            </a:r>
            <a:r>
              <a:rPr lang="en-US" sz="1800" dirty="0"/>
              <a:t> </a:t>
            </a:r>
            <a:r>
              <a:rPr lang="en-US" sz="1800" dirty="0" err="1"/>
              <a:t>và</a:t>
            </a:r>
            <a:r>
              <a:rPr lang="en-US" sz="1800" dirty="0"/>
              <a:t> </a:t>
            </a:r>
            <a:r>
              <a:rPr lang="en-US" sz="1800" dirty="0" err="1"/>
              <a:t>hướng</a:t>
            </a:r>
            <a:r>
              <a:rPr lang="en-US" sz="1800" dirty="0"/>
              <a:t> </a:t>
            </a:r>
            <a:r>
              <a:rPr lang="en-US" sz="1800" dirty="0" err="1"/>
              <a:t>dẫn</a:t>
            </a:r>
            <a:r>
              <a:rPr lang="en-US" sz="1800" dirty="0"/>
              <a:t> </a:t>
            </a:r>
            <a:r>
              <a:rPr lang="en-US" sz="1800" dirty="0" err="1"/>
              <a:t>Thông</a:t>
            </a:r>
            <a:r>
              <a:rPr lang="en-US" sz="1800" dirty="0"/>
              <a:t> </a:t>
            </a:r>
            <a:r>
              <a:rPr lang="en-US" sz="1800" dirty="0" err="1"/>
              <a:t>tư</a:t>
            </a:r>
            <a:r>
              <a:rPr lang="en-US" sz="1800" dirty="0"/>
              <a:t> </a:t>
            </a:r>
            <a:r>
              <a:rPr lang="en-US" sz="1800" dirty="0" err="1"/>
              <a:t>về</a:t>
            </a:r>
            <a:r>
              <a:rPr lang="en-US" sz="1800" dirty="0"/>
              <a:t> </a:t>
            </a:r>
            <a:r>
              <a:rPr lang="en-US" sz="1800" dirty="0" err="1"/>
              <a:t>xuất</a:t>
            </a:r>
            <a:r>
              <a:rPr lang="en-US" sz="1800" dirty="0"/>
              <a:t> </a:t>
            </a:r>
            <a:r>
              <a:rPr lang="en-US" sz="1800" dirty="0" err="1"/>
              <a:t>xứ</a:t>
            </a:r>
            <a:r>
              <a:rPr lang="en-US" sz="1800" dirty="0"/>
              <a:t> </a:t>
            </a:r>
            <a:r>
              <a:rPr lang="en-US" sz="1800" dirty="0" err="1"/>
              <a:t>hàng</a:t>
            </a:r>
            <a:r>
              <a:rPr lang="en-US" sz="1800" dirty="0"/>
              <a:t> </a:t>
            </a:r>
            <a:r>
              <a:rPr lang="en-US" sz="1800" dirty="0" err="1"/>
              <a:t>hóa</a:t>
            </a:r>
            <a:r>
              <a:rPr lang="en-US" sz="1800" dirty="0"/>
              <a:t> </a:t>
            </a:r>
            <a:r>
              <a:rPr lang="en-US" sz="1800" dirty="0" err="1"/>
              <a:t>xuất</a:t>
            </a:r>
            <a:r>
              <a:rPr lang="en-US" sz="1800" dirty="0"/>
              <a:t> </a:t>
            </a:r>
            <a:r>
              <a:rPr lang="en-US" sz="1800" dirty="0" err="1"/>
              <a:t>khẩu</a:t>
            </a:r>
            <a:r>
              <a:rPr lang="en-US" sz="1800" dirty="0"/>
              <a:t> </a:t>
            </a:r>
            <a:r>
              <a:rPr lang="en-US" sz="1800" dirty="0" err="1"/>
              <a:t>của</a:t>
            </a:r>
            <a:r>
              <a:rPr lang="en-US" sz="1800" dirty="0"/>
              <a:t> </a:t>
            </a:r>
            <a:r>
              <a:rPr lang="en-US" sz="1800" dirty="0" err="1"/>
              <a:t>Việt</a:t>
            </a:r>
            <a:r>
              <a:rPr lang="en-US" sz="1800" dirty="0"/>
              <a:t> Nam </a:t>
            </a:r>
            <a:r>
              <a:rPr lang="en-US" sz="1800" dirty="0" err="1"/>
              <a:t>vào</a:t>
            </a:r>
            <a:r>
              <a:rPr lang="en-US" sz="1800" dirty="0"/>
              <a:t> EU, </a:t>
            </a:r>
            <a:r>
              <a:rPr lang="en-US" sz="1800" dirty="0" err="1"/>
              <a:t>quy</a:t>
            </a:r>
            <a:r>
              <a:rPr lang="en-US" sz="1800" dirty="0"/>
              <a:t> </a:t>
            </a:r>
            <a:r>
              <a:rPr lang="en-US" sz="1800" dirty="0" err="1"/>
              <a:t>định</a:t>
            </a:r>
            <a:r>
              <a:rPr lang="en-US" sz="1800" dirty="0"/>
              <a:t> </a:t>
            </a:r>
            <a:r>
              <a:rPr lang="en-US" sz="1800" dirty="0" err="1"/>
              <a:t>rõ</a:t>
            </a:r>
            <a:r>
              <a:rPr lang="en-US" sz="1800" dirty="0"/>
              <a:t> </a:t>
            </a:r>
            <a:r>
              <a:rPr lang="en-US" sz="1800" dirty="0" err="1"/>
              <a:t>các</a:t>
            </a:r>
            <a:r>
              <a:rPr lang="en-US" sz="1800" dirty="0"/>
              <a:t> </a:t>
            </a:r>
            <a:r>
              <a:rPr lang="en-US" sz="1800" dirty="0" err="1"/>
              <a:t>quy</a:t>
            </a:r>
            <a:r>
              <a:rPr lang="en-US" sz="1800" dirty="0"/>
              <a:t> </a:t>
            </a:r>
            <a:r>
              <a:rPr lang="en-US" sz="1800" dirty="0" err="1"/>
              <a:t>trình</a:t>
            </a:r>
            <a:r>
              <a:rPr lang="en-US" sz="1800" dirty="0"/>
              <a:t>, </a:t>
            </a:r>
            <a:r>
              <a:rPr lang="en-US" sz="1800" dirty="0" err="1"/>
              <a:t>thủ</a:t>
            </a:r>
            <a:r>
              <a:rPr lang="en-US" sz="1800" dirty="0"/>
              <a:t> </a:t>
            </a:r>
            <a:r>
              <a:rPr lang="en-US" sz="1800" dirty="0" err="1"/>
              <a:t>tục</a:t>
            </a:r>
            <a:r>
              <a:rPr lang="en-US" sz="1800" dirty="0"/>
              <a:t> </a:t>
            </a:r>
            <a:r>
              <a:rPr lang="en-US" sz="1800" dirty="0" err="1"/>
              <a:t>để</a:t>
            </a:r>
            <a:r>
              <a:rPr lang="en-US" sz="1800" dirty="0"/>
              <a:t> </a:t>
            </a:r>
            <a:r>
              <a:rPr lang="en-US" sz="1800" dirty="0" err="1"/>
              <a:t>các</a:t>
            </a:r>
            <a:r>
              <a:rPr lang="en-US" sz="1800" dirty="0"/>
              <a:t> </a:t>
            </a:r>
            <a:r>
              <a:rPr lang="en-US" sz="1800" dirty="0" err="1"/>
              <a:t>doanh</a:t>
            </a:r>
            <a:r>
              <a:rPr lang="en-US" sz="1800" dirty="0"/>
              <a:t> </a:t>
            </a:r>
            <a:r>
              <a:rPr lang="en-US" sz="1800" dirty="0" err="1"/>
              <a:t>nghiệp</a:t>
            </a:r>
            <a:r>
              <a:rPr lang="en-US" sz="1800" dirty="0"/>
              <a:t> </a:t>
            </a:r>
            <a:r>
              <a:rPr lang="en-US" sz="1800" dirty="0" err="1"/>
              <a:t>có</a:t>
            </a:r>
            <a:r>
              <a:rPr lang="en-US" sz="1800" dirty="0"/>
              <a:t> </a:t>
            </a:r>
            <a:r>
              <a:rPr lang="en-US" sz="1800" dirty="0" err="1"/>
              <a:t>thể</a:t>
            </a:r>
            <a:r>
              <a:rPr lang="en-US" sz="1800" dirty="0"/>
              <a:t> </a:t>
            </a:r>
            <a:r>
              <a:rPr lang="en-US" sz="1800" dirty="0" err="1"/>
              <a:t>tận</a:t>
            </a:r>
            <a:r>
              <a:rPr lang="en-US" sz="1800" dirty="0"/>
              <a:t> </a:t>
            </a:r>
            <a:r>
              <a:rPr lang="en-US" sz="1800" dirty="0" err="1"/>
              <a:t>dụng</a:t>
            </a:r>
            <a:r>
              <a:rPr lang="en-US" sz="1800" dirty="0"/>
              <a:t> </a:t>
            </a:r>
            <a:r>
              <a:rPr lang="en-US" sz="1800" dirty="0" err="1"/>
              <a:t>ngay</a:t>
            </a:r>
            <a:r>
              <a:rPr lang="en-US" sz="1800" dirty="0"/>
              <a:t> </a:t>
            </a:r>
            <a:r>
              <a:rPr lang="en-US" sz="1800" dirty="0" err="1"/>
              <a:t>các</a:t>
            </a:r>
            <a:r>
              <a:rPr lang="en-US" sz="1800" dirty="0"/>
              <a:t> cam </a:t>
            </a:r>
            <a:r>
              <a:rPr lang="en-US" sz="1800" dirty="0" err="1"/>
              <a:t>kết</a:t>
            </a:r>
            <a:r>
              <a:rPr lang="en-US" sz="1800" dirty="0"/>
              <a:t> </a:t>
            </a:r>
            <a:r>
              <a:rPr lang="en-US" sz="1800" dirty="0" err="1"/>
              <a:t>ưu</a:t>
            </a:r>
            <a:r>
              <a:rPr lang="en-US" sz="1800" dirty="0"/>
              <a:t> </a:t>
            </a:r>
            <a:r>
              <a:rPr lang="en-US" sz="1800" dirty="0" err="1"/>
              <a:t>đãi</a:t>
            </a:r>
            <a:r>
              <a:rPr lang="en-US" sz="1800" dirty="0"/>
              <a:t> </a:t>
            </a:r>
            <a:r>
              <a:rPr lang="en-US" sz="1800" dirty="0" err="1"/>
              <a:t>của</a:t>
            </a:r>
            <a:r>
              <a:rPr lang="en-US" sz="1800" dirty="0"/>
              <a:t> EVFTA</a:t>
            </a:r>
          </a:p>
          <a:p>
            <a:pPr algn="just">
              <a:lnSpc>
                <a:spcPct val="100000"/>
              </a:lnSpc>
              <a:buFont typeface="Wingdings" pitchFamily="2" charset="2"/>
              <a:buChar char="Ø"/>
            </a:pPr>
            <a:r>
              <a:rPr lang="en-US" sz="1800" b="1" dirty="0">
                <a:solidFill>
                  <a:srgbClr val="0000FF"/>
                </a:solidFill>
                <a:cs typeface="Arial" pitchFamily="34" charset="0"/>
              </a:rPr>
              <a:t> </a:t>
            </a:r>
            <a:r>
              <a:rPr lang="en-US" sz="1800" dirty="0" err="1">
                <a:cs typeface="Arial" pitchFamily="34" charset="0"/>
              </a:rPr>
              <a:t>Triển</a:t>
            </a:r>
            <a:r>
              <a:rPr lang="en-US" sz="1800" dirty="0">
                <a:cs typeface="Arial" pitchFamily="34" charset="0"/>
              </a:rPr>
              <a:t> </a:t>
            </a:r>
            <a:r>
              <a:rPr lang="en-US" sz="1800" dirty="0" err="1">
                <a:cs typeface="Arial" pitchFamily="34" charset="0"/>
              </a:rPr>
              <a:t>khai</a:t>
            </a:r>
            <a:r>
              <a:rPr lang="en-US" sz="1800" dirty="0">
                <a:cs typeface="Arial" pitchFamily="34" charset="0"/>
              </a:rPr>
              <a:t> </a:t>
            </a:r>
            <a:r>
              <a:rPr lang="en-US" sz="1800" dirty="0" err="1">
                <a:cs typeface="Arial" pitchFamily="34" charset="0"/>
              </a:rPr>
              <a:t>sớm</a:t>
            </a:r>
            <a:r>
              <a:rPr lang="en-US" sz="1800" dirty="0">
                <a:cs typeface="Arial" pitchFamily="34" charset="0"/>
              </a:rPr>
              <a:t> </a:t>
            </a:r>
            <a:r>
              <a:rPr lang="en-US" sz="1800" b="1" dirty="0" err="1">
                <a:cs typeface="Arial" pitchFamily="34" charset="0"/>
              </a:rPr>
              <a:t>đề</a:t>
            </a:r>
            <a:r>
              <a:rPr lang="en-US" sz="1800" b="1" dirty="0">
                <a:cs typeface="Arial" pitchFamily="34" charset="0"/>
              </a:rPr>
              <a:t> </a:t>
            </a:r>
            <a:r>
              <a:rPr lang="en-US" sz="1800" b="1" dirty="0" err="1">
                <a:cs typeface="Arial" pitchFamily="34" charset="0"/>
              </a:rPr>
              <a:t>án</a:t>
            </a:r>
            <a:r>
              <a:rPr lang="en-US" sz="1800" b="1" dirty="0">
                <a:cs typeface="Arial" pitchFamily="34" charset="0"/>
              </a:rPr>
              <a:t> </a:t>
            </a:r>
            <a:r>
              <a:rPr lang="en-US" sz="1800" b="1" dirty="0" err="1">
                <a:cs typeface="Arial" pitchFamily="34" charset="0"/>
              </a:rPr>
              <a:t>phát</a:t>
            </a:r>
            <a:r>
              <a:rPr lang="en-US" sz="1800" b="1" dirty="0">
                <a:cs typeface="Arial" pitchFamily="34" charset="0"/>
              </a:rPr>
              <a:t> </a:t>
            </a:r>
            <a:r>
              <a:rPr lang="en-US" sz="1800" b="1" dirty="0" err="1">
                <a:cs typeface="Arial" pitchFamily="34" charset="0"/>
              </a:rPr>
              <a:t>triển</a:t>
            </a:r>
            <a:r>
              <a:rPr lang="en-US" sz="1800" b="1" dirty="0">
                <a:cs typeface="Arial" pitchFamily="34" charset="0"/>
              </a:rPr>
              <a:t> </a:t>
            </a:r>
            <a:r>
              <a:rPr lang="en-US" sz="1800" b="1" dirty="0" err="1">
                <a:cs typeface="Arial" pitchFamily="34" charset="0"/>
              </a:rPr>
              <a:t>nông</a:t>
            </a:r>
            <a:r>
              <a:rPr lang="en-US" sz="1800" b="1" dirty="0">
                <a:cs typeface="Arial" pitchFamily="34" charset="0"/>
              </a:rPr>
              <a:t> </a:t>
            </a:r>
            <a:r>
              <a:rPr lang="en-US" sz="1800" b="1" dirty="0" err="1">
                <a:cs typeface="Arial" pitchFamily="34" charset="0"/>
              </a:rPr>
              <a:t>nghiệp</a:t>
            </a:r>
            <a:r>
              <a:rPr lang="en-US" sz="1800" b="1" dirty="0">
                <a:cs typeface="Arial" pitchFamily="34" charset="0"/>
              </a:rPr>
              <a:t> </a:t>
            </a:r>
            <a:r>
              <a:rPr lang="en-US" sz="1800" b="1" dirty="0" err="1">
                <a:cs typeface="Arial" pitchFamily="34" charset="0"/>
              </a:rPr>
              <a:t>hữu</a:t>
            </a:r>
            <a:r>
              <a:rPr lang="en-US" sz="1800" b="1" dirty="0">
                <a:cs typeface="Arial" pitchFamily="34" charset="0"/>
              </a:rPr>
              <a:t> </a:t>
            </a:r>
            <a:r>
              <a:rPr lang="en-US" sz="1800" b="1" dirty="0" err="1">
                <a:cs typeface="Arial" pitchFamily="34" charset="0"/>
              </a:rPr>
              <a:t>cơ</a:t>
            </a:r>
            <a:r>
              <a:rPr lang="en-US" sz="1800" b="1" dirty="0">
                <a:cs typeface="Arial" pitchFamily="34" charset="0"/>
              </a:rPr>
              <a:t> </a:t>
            </a:r>
            <a:r>
              <a:rPr lang="en-US" sz="1800" dirty="0" err="1">
                <a:cs typeface="Arial" pitchFamily="34" charset="0"/>
              </a:rPr>
              <a:t>theo</a:t>
            </a:r>
            <a:r>
              <a:rPr lang="en-US" sz="1800" dirty="0">
                <a:cs typeface="Arial" pitchFamily="34" charset="0"/>
              </a:rPr>
              <a:t> </a:t>
            </a:r>
            <a:r>
              <a:rPr lang="en-US" sz="1800" dirty="0" err="1">
                <a:cs typeface="Arial" pitchFamily="34" charset="0"/>
              </a:rPr>
              <a:t>quyết</a:t>
            </a:r>
            <a:r>
              <a:rPr lang="en-US" sz="1800" dirty="0">
                <a:cs typeface="Arial" pitchFamily="34" charset="0"/>
              </a:rPr>
              <a:t> </a:t>
            </a:r>
            <a:r>
              <a:rPr lang="en-US" sz="1800" dirty="0" err="1" smtClean="0">
                <a:cs typeface="Arial" pitchFamily="34" charset="0"/>
              </a:rPr>
              <a:t>định</a:t>
            </a:r>
            <a:r>
              <a:rPr lang="en-US" sz="1800" dirty="0" smtClean="0">
                <a:cs typeface="Arial" pitchFamily="34" charset="0"/>
              </a:rPr>
              <a:t> </a:t>
            </a:r>
            <a:r>
              <a:rPr lang="en-US" sz="1800" dirty="0" err="1" smtClean="0">
                <a:cs typeface="Arial" pitchFamily="34" charset="0"/>
              </a:rPr>
              <a:t>số</a:t>
            </a:r>
            <a:r>
              <a:rPr lang="en-US" sz="1800" dirty="0" smtClean="0">
                <a:cs typeface="Arial" pitchFamily="34" charset="0"/>
              </a:rPr>
              <a:t> </a:t>
            </a:r>
            <a:r>
              <a:rPr lang="vi-VN" sz="1800" i="1" dirty="0" smtClean="0"/>
              <a:t>885/QĐ-TTg 2020</a:t>
            </a:r>
            <a:r>
              <a:rPr lang="en-US" sz="1800" dirty="0" smtClean="0">
                <a:cs typeface="Arial" pitchFamily="34" charset="0"/>
              </a:rPr>
              <a:t> </a:t>
            </a:r>
            <a:r>
              <a:rPr lang="en-US" sz="1800" dirty="0">
                <a:cs typeface="Arial" pitchFamily="34" charset="0"/>
              </a:rPr>
              <a:t>do </a:t>
            </a:r>
            <a:r>
              <a:rPr lang="en-US" sz="1800" dirty="0" smtClean="0">
                <a:cs typeface="Arial" pitchFamily="34" charset="0"/>
              </a:rPr>
              <a:t>TT </a:t>
            </a:r>
            <a:r>
              <a:rPr lang="en-US" sz="1800" dirty="0" err="1" smtClean="0">
                <a:cs typeface="Arial" pitchFamily="34" charset="0"/>
              </a:rPr>
              <a:t>Chính</a:t>
            </a:r>
            <a:r>
              <a:rPr lang="en-US" sz="1800" dirty="0" smtClean="0">
                <a:cs typeface="Arial" pitchFamily="34" charset="0"/>
              </a:rPr>
              <a:t> </a:t>
            </a:r>
            <a:r>
              <a:rPr lang="en-US" sz="1800" dirty="0" err="1" smtClean="0">
                <a:cs typeface="Arial" pitchFamily="34" charset="0"/>
              </a:rPr>
              <a:t>phủ</a:t>
            </a:r>
            <a:r>
              <a:rPr lang="en-US" sz="1800" dirty="0" smtClean="0">
                <a:cs typeface="Arial" pitchFamily="34" charset="0"/>
              </a:rPr>
              <a:t> </a:t>
            </a:r>
            <a:r>
              <a:rPr lang="en-US" sz="1800" dirty="0">
                <a:cs typeface="Arial" pitchFamily="34" charset="0"/>
              </a:rPr>
              <a:t>ban </a:t>
            </a:r>
            <a:r>
              <a:rPr lang="en-US" sz="1800" dirty="0" err="1">
                <a:cs typeface="Arial" pitchFamily="34" charset="0"/>
              </a:rPr>
              <a:t>hành</a:t>
            </a:r>
            <a:r>
              <a:rPr lang="en-US" sz="1800" dirty="0">
                <a:cs typeface="Arial" pitchFamily="34" charset="0"/>
              </a:rPr>
              <a:t> </a:t>
            </a:r>
            <a:r>
              <a:rPr lang="en-US" sz="1800" dirty="0" err="1">
                <a:cs typeface="Arial" pitchFamily="34" charset="0"/>
              </a:rPr>
              <a:t>trong</a:t>
            </a:r>
            <a:r>
              <a:rPr lang="en-US" sz="1800" dirty="0">
                <a:cs typeface="Arial" pitchFamily="34" charset="0"/>
              </a:rPr>
              <a:t> </a:t>
            </a:r>
            <a:r>
              <a:rPr lang="en-US" sz="1800" dirty="0" err="1">
                <a:cs typeface="Arial" pitchFamily="34" charset="0"/>
              </a:rPr>
              <a:t>đó</a:t>
            </a:r>
            <a:r>
              <a:rPr lang="en-US" sz="1800" dirty="0">
                <a:cs typeface="Arial" pitchFamily="34" charset="0"/>
              </a:rPr>
              <a:t> </a:t>
            </a:r>
            <a:r>
              <a:rPr lang="en-US" sz="1800" dirty="0" err="1">
                <a:cs typeface="Arial" pitchFamily="34" charset="0"/>
              </a:rPr>
              <a:t>chú</a:t>
            </a:r>
            <a:r>
              <a:rPr lang="en-US" sz="1800" dirty="0">
                <a:cs typeface="Arial" pitchFamily="34" charset="0"/>
              </a:rPr>
              <a:t> ý </a:t>
            </a:r>
            <a:r>
              <a:rPr lang="en-US" sz="1800" dirty="0" err="1">
                <a:cs typeface="Arial" pitchFamily="34" charset="0"/>
              </a:rPr>
              <a:t>sản</a:t>
            </a:r>
            <a:r>
              <a:rPr lang="en-US" sz="1800" dirty="0">
                <a:cs typeface="Arial" pitchFamily="34" charset="0"/>
              </a:rPr>
              <a:t> </a:t>
            </a:r>
            <a:r>
              <a:rPr lang="en-US" sz="1800" dirty="0" err="1">
                <a:cs typeface="Arial" pitchFamily="34" charset="0"/>
              </a:rPr>
              <a:t>xuất</a:t>
            </a:r>
            <a:r>
              <a:rPr lang="en-US" sz="1800" dirty="0">
                <a:cs typeface="Arial" pitchFamily="34" charset="0"/>
              </a:rPr>
              <a:t> </a:t>
            </a:r>
            <a:r>
              <a:rPr lang="en-US" sz="1800" dirty="0" err="1">
                <a:cs typeface="Arial" pitchFamily="34" charset="0"/>
              </a:rPr>
              <a:t>hữu</a:t>
            </a:r>
            <a:r>
              <a:rPr lang="en-US" sz="1800" dirty="0">
                <a:cs typeface="Arial" pitchFamily="34" charset="0"/>
              </a:rPr>
              <a:t> </a:t>
            </a:r>
            <a:r>
              <a:rPr lang="en-US" sz="1800" dirty="0" err="1">
                <a:cs typeface="Arial" pitchFamily="34" charset="0"/>
              </a:rPr>
              <a:t>cơ</a:t>
            </a:r>
            <a:r>
              <a:rPr lang="en-US" sz="1800" dirty="0">
                <a:cs typeface="Arial" pitchFamily="34" charset="0"/>
              </a:rPr>
              <a:t> </a:t>
            </a:r>
            <a:r>
              <a:rPr lang="en-US" sz="1800" dirty="0" err="1">
                <a:cs typeface="Arial" pitchFamily="34" charset="0"/>
              </a:rPr>
              <a:t>theo</a:t>
            </a:r>
            <a:r>
              <a:rPr lang="en-US" sz="1800" dirty="0">
                <a:cs typeface="Arial" pitchFamily="34" charset="0"/>
              </a:rPr>
              <a:t> </a:t>
            </a:r>
            <a:r>
              <a:rPr lang="en-US" sz="1800" dirty="0" err="1">
                <a:cs typeface="Arial" pitchFamily="34" charset="0"/>
              </a:rPr>
              <a:t>Tiêu</a:t>
            </a:r>
            <a:r>
              <a:rPr lang="en-US" sz="1800" dirty="0">
                <a:cs typeface="Arial" pitchFamily="34" charset="0"/>
              </a:rPr>
              <a:t> </a:t>
            </a:r>
            <a:r>
              <a:rPr lang="en-US" sz="1800" dirty="0" err="1">
                <a:cs typeface="Arial" pitchFamily="34" charset="0"/>
              </a:rPr>
              <a:t>chuẩn</a:t>
            </a:r>
            <a:r>
              <a:rPr lang="en-US" sz="1800" dirty="0">
                <a:cs typeface="Arial" pitchFamily="34" charset="0"/>
              </a:rPr>
              <a:t> EU </a:t>
            </a:r>
            <a:r>
              <a:rPr lang="en-US" sz="1800" dirty="0" err="1">
                <a:cs typeface="Arial" pitchFamily="34" charset="0"/>
              </a:rPr>
              <a:t>hoặc</a:t>
            </a:r>
            <a:r>
              <a:rPr lang="en-US" sz="1800" dirty="0">
                <a:cs typeface="Arial" pitchFamily="34" charset="0"/>
              </a:rPr>
              <a:t> </a:t>
            </a:r>
            <a:r>
              <a:rPr lang="en-US" sz="1800" dirty="0" err="1">
                <a:cs typeface="Arial" pitchFamily="34" charset="0"/>
              </a:rPr>
              <a:t>các</a:t>
            </a:r>
            <a:r>
              <a:rPr lang="en-US" sz="1800" dirty="0">
                <a:cs typeface="Arial" pitchFamily="34" charset="0"/>
              </a:rPr>
              <a:t> </a:t>
            </a:r>
            <a:r>
              <a:rPr lang="en-US" sz="1800" dirty="0" err="1">
                <a:cs typeface="Arial" pitchFamily="34" charset="0"/>
              </a:rPr>
              <a:t>tiêu</a:t>
            </a:r>
            <a:r>
              <a:rPr lang="en-US" sz="1800" dirty="0">
                <a:cs typeface="Arial" pitchFamily="34" charset="0"/>
              </a:rPr>
              <a:t> </a:t>
            </a:r>
            <a:r>
              <a:rPr lang="en-US" sz="1800" dirty="0" err="1">
                <a:cs typeface="Arial" pitchFamily="34" charset="0"/>
              </a:rPr>
              <a:t>chuẩn</a:t>
            </a:r>
            <a:r>
              <a:rPr lang="en-US" sz="1800" dirty="0">
                <a:cs typeface="Arial" pitchFamily="34" charset="0"/>
              </a:rPr>
              <a:t> </a:t>
            </a:r>
            <a:r>
              <a:rPr lang="en-US" sz="1800" dirty="0" err="1">
                <a:cs typeface="Arial" pitchFamily="34" charset="0"/>
              </a:rPr>
              <a:t>quốc</a:t>
            </a:r>
            <a:r>
              <a:rPr lang="en-US" sz="1800" dirty="0">
                <a:cs typeface="Arial" pitchFamily="34" charset="0"/>
              </a:rPr>
              <a:t> </a:t>
            </a:r>
            <a:r>
              <a:rPr lang="en-US" sz="1800" dirty="0" err="1">
                <a:cs typeface="Arial" pitchFamily="34" charset="0"/>
              </a:rPr>
              <a:t>tế</a:t>
            </a:r>
            <a:r>
              <a:rPr lang="en-US" sz="1800" dirty="0">
                <a:cs typeface="Arial" pitchFamily="34" charset="0"/>
              </a:rPr>
              <a:t> </a:t>
            </a:r>
            <a:r>
              <a:rPr lang="en-US" sz="1800" dirty="0" err="1">
                <a:cs typeface="Arial" pitchFamily="34" charset="0"/>
              </a:rPr>
              <a:t>khác</a:t>
            </a:r>
            <a:r>
              <a:rPr lang="en-US" sz="1800" dirty="0">
                <a:cs typeface="Arial" pitchFamily="34" charset="0"/>
              </a:rPr>
              <a:t> </a:t>
            </a:r>
            <a:r>
              <a:rPr lang="en-US" sz="1800" dirty="0" err="1">
                <a:cs typeface="Arial" pitchFamily="34" charset="0"/>
              </a:rPr>
              <a:t>được</a:t>
            </a:r>
            <a:r>
              <a:rPr lang="en-US" sz="1800" dirty="0">
                <a:cs typeface="Arial" pitchFamily="34" charset="0"/>
              </a:rPr>
              <a:t> </a:t>
            </a:r>
            <a:r>
              <a:rPr lang="en-US" sz="1800" dirty="0" err="1">
                <a:cs typeface="Arial" pitchFamily="34" charset="0"/>
              </a:rPr>
              <a:t>thị</a:t>
            </a:r>
            <a:r>
              <a:rPr lang="en-US" sz="1800" dirty="0">
                <a:cs typeface="Arial" pitchFamily="34" charset="0"/>
              </a:rPr>
              <a:t> </a:t>
            </a:r>
            <a:r>
              <a:rPr lang="en-US" sz="1800" dirty="0" err="1">
                <a:cs typeface="Arial" pitchFamily="34" charset="0"/>
              </a:rPr>
              <a:t>trường</a:t>
            </a:r>
            <a:r>
              <a:rPr lang="en-US" sz="1800" dirty="0">
                <a:cs typeface="Arial" pitchFamily="34" charset="0"/>
              </a:rPr>
              <a:t> EU </a:t>
            </a:r>
            <a:r>
              <a:rPr lang="en-US" sz="1800" dirty="0" err="1">
                <a:cs typeface="Arial" pitchFamily="34" charset="0"/>
              </a:rPr>
              <a:t>thừa</a:t>
            </a:r>
            <a:r>
              <a:rPr lang="en-US" sz="1800" dirty="0">
                <a:cs typeface="Arial" pitchFamily="34" charset="0"/>
              </a:rPr>
              <a:t> </a:t>
            </a:r>
            <a:r>
              <a:rPr lang="en-US" sz="1800" dirty="0" err="1">
                <a:cs typeface="Arial" pitchFamily="34" charset="0"/>
              </a:rPr>
              <a:t>nhận</a:t>
            </a:r>
            <a:r>
              <a:rPr lang="en-US" sz="1800" dirty="0">
                <a:cs typeface="Arial" pitchFamily="34" charset="0"/>
              </a:rPr>
              <a:t> (TCVN </a:t>
            </a:r>
            <a:r>
              <a:rPr lang="en-US" sz="1800" dirty="0" err="1">
                <a:cs typeface="Arial" pitchFamily="34" charset="0"/>
              </a:rPr>
              <a:t>về</a:t>
            </a:r>
            <a:r>
              <a:rPr lang="en-US" sz="1800" dirty="0">
                <a:cs typeface="Arial" pitchFamily="34" charset="0"/>
              </a:rPr>
              <a:t> </a:t>
            </a:r>
            <a:r>
              <a:rPr lang="en-US" sz="1800" dirty="0" err="1">
                <a:cs typeface="Arial" pitchFamily="34" charset="0"/>
              </a:rPr>
              <a:t>hữu</a:t>
            </a:r>
            <a:r>
              <a:rPr lang="en-US" sz="1800" dirty="0">
                <a:cs typeface="Arial" pitchFamily="34" charset="0"/>
              </a:rPr>
              <a:t> </a:t>
            </a:r>
            <a:r>
              <a:rPr lang="en-US" sz="1800" dirty="0" err="1">
                <a:cs typeface="Arial" pitchFamily="34" charset="0"/>
              </a:rPr>
              <a:t>cơ</a:t>
            </a:r>
            <a:r>
              <a:rPr lang="en-US" sz="1800" dirty="0">
                <a:cs typeface="Arial" pitchFamily="34" charset="0"/>
              </a:rPr>
              <a:t> </a:t>
            </a:r>
            <a:r>
              <a:rPr lang="en-US" sz="1800" dirty="0" err="1">
                <a:cs typeface="Arial" pitchFamily="34" charset="0"/>
              </a:rPr>
              <a:t>chưa</a:t>
            </a:r>
            <a:r>
              <a:rPr lang="en-US" sz="1800" dirty="0">
                <a:cs typeface="Arial" pitchFamily="34" charset="0"/>
              </a:rPr>
              <a:t> </a:t>
            </a:r>
            <a:r>
              <a:rPr lang="en-US" sz="1800" dirty="0" err="1">
                <a:cs typeface="Arial" pitchFamily="34" charset="0"/>
              </a:rPr>
              <a:t>được</a:t>
            </a:r>
            <a:r>
              <a:rPr lang="en-US" sz="1800" dirty="0">
                <a:cs typeface="Arial" pitchFamily="34" charset="0"/>
              </a:rPr>
              <a:t> </a:t>
            </a:r>
            <a:r>
              <a:rPr lang="en-US" sz="1800" dirty="0" err="1">
                <a:cs typeface="Arial" pitchFamily="34" charset="0"/>
              </a:rPr>
              <a:t>nâng</a:t>
            </a:r>
            <a:r>
              <a:rPr lang="en-US" sz="1800" dirty="0">
                <a:cs typeface="Arial" pitchFamily="34" charset="0"/>
              </a:rPr>
              <a:t> </a:t>
            </a:r>
            <a:r>
              <a:rPr lang="en-US" sz="1800" dirty="0" err="1">
                <a:cs typeface="Arial" pitchFamily="34" charset="0"/>
              </a:rPr>
              <a:t>cấp</a:t>
            </a:r>
            <a:r>
              <a:rPr lang="en-US" sz="1800" dirty="0">
                <a:cs typeface="Arial" pitchFamily="34" charset="0"/>
              </a:rPr>
              <a:t> </a:t>
            </a:r>
            <a:r>
              <a:rPr lang="en-US" sz="1800" dirty="0" err="1">
                <a:cs typeface="Arial" pitchFamily="34" charset="0"/>
              </a:rPr>
              <a:t>hài</a:t>
            </a:r>
            <a:r>
              <a:rPr lang="en-US" sz="1800" dirty="0">
                <a:cs typeface="Arial" pitchFamily="34" charset="0"/>
              </a:rPr>
              <a:t> </a:t>
            </a:r>
            <a:r>
              <a:rPr lang="en-US" sz="1800" dirty="0" err="1">
                <a:cs typeface="Arial" pitchFamily="34" charset="0"/>
              </a:rPr>
              <a:t>hòa</a:t>
            </a:r>
            <a:r>
              <a:rPr lang="en-US" sz="1800" dirty="0">
                <a:cs typeface="Arial" pitchFamily="34" charset="0"/>
              </a:rPr>
              <a:t> </a:t>
            </a:r>
            <a:r>
              <a:rPr lang="en-US" sz="1800" dirty="0" err="1">
                <a:cs typeface="Arial" pitchFamily="34" charset="0"/>
              </a:rPr>
              <a:t>với</a:t>
            </a:r>
            <a:r>
              <a:rPr lang="en-US" sz="1800" dirty="0">
                <a:cs typeface="Arial" pitchFamily="34" charset="0"/>
              </a:rPr>
              <a:t> </a:t>
            </a:r>
            <a:r>
              <a:rPr lang="en-US" sz="1800" dirty="0" err="1">
                <a:cs typeface="Arial" pitchFamily="34" charset="0"/>
              </a:rPr>
              <a:t>tiêu</a:t>
            </a:r>
            <a:r>
              <a:rPr lang="en-US" sz="1800" dirty="0">
                <a:cs typeface="Arial" pitchFamily="34" charset="0"/>
              </a:rPr>
              <a:t> </a:t>
            </a:r>
            <a:r>
              <a:rPr lang="en-US" sz="1800" dirty="0" err="1">
                <a:cs typeface="Arial" pitchFamily="34" charset="0"/>
              </a:rPr>
              <a:t>chuẩn</a:t>
            </a:r>
            <a:r>
              <a:rPr lang="en-US" sz="1800" dirty="0">
                <a:cs typeface="Arial" pitchFamily="34" charset="0"/>
              </a:rPr>
              <a:t> EU).</a:t>
            </a:r>
            <a:endParaRPr lang="en-US" sz="17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40</a:t>
            </a:fld>
            <a:endParaRPr lang="en-US" dirty="0"/>
          </a:p>
        </p:txBody>
      </p:sp>
      <p:sp>
        <p:nvSpPr>
          <p:cNvPr id="7" name="Title 1">
            <a:extLst>
              <a:ext uri="{FF2B5EF4-FFF2-40B4-BE49-F238E27FC236}">
                <a16:creationId xmlns="" xmlns:a16="http://schemas.microsoft.com/office/drawing/2014/main" id="{CF6D4336-B398-2244-BDEA-085B389DD179}"/>
              </a:ext>
            </a:extLst>
          </p:cNvPr>
          <p:cNvSpPr txBox="1">
            <a:spLocks/>
          </p:cNvSpPr>
          <p:nvPr/>
        </p:nvSpPr>
        <p:spPr>
          <a:xfrm>
            <a:off x="1036320" y="0"/>
            <a:ext cx="7498080" cy="914400"/>
          </a:xfrm>
          <a:prstGeom prst="rect">
            <a:avLst/>
          </a:prstGeom>
        </p:spPr>
        <p:txBody>
          <a:bodyPr anchor="ctr">
            <a:no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3.2 </a:t>
            </a:r>
            <a:r>
              <a:rPr lang="en-US" sz="2400" b="1" dirty="0" err="1"/>
              <a:t>Giải</a:t>
            </a:r>
            <a:r>
              <a:rPr lang="en-US" sz="2400" b="1" dirty="0"/>
              <a:t> </a:t>
            </a:r>
            <a:r>
              <a:rPr lang="en-US" sz="2400" b="1" dirty="0" err="1"/>
              <a:t>pháp</a:t>
            </a:r>
            <a:r>
              <a:rPr lang="en-US" sz="2400" b="1" dirty="0"/>
              <a:t> </a:t>
            </a:r>
            <a:r>
              <a:rPr lang="en-US" sz="2400" b="1" dirty="0" err="1"/>
              <a:t>cụ</a:t>
            </a:r>
            <a:r>
              <a:rPr lang="en-US" sz="2400" b="1" dirty="0"/>
              <a:t> </a:t>
            </a:r>
            <a:r>
              <a:rPr lang="en-US" sz="2400" b="1" dirty="0" err="1"/>
              <a:t>thể</a:t>
            </a:r>
            <a:endParaRPr lang="en-US" sz="2400" b="1" dirty="0"/>
          </a:p>
        </p:txBody>
      </p:sp>
      <p:sp>
        <p:nvSpPr>
          <p:cNvPr id="9" name="Rectangle 8">
            <a:extLst>
              <a:ext uri="{FF2B5EF4-FFF2-40B4-BE49-F238E27FC236}">
                <a16:creationId xmlns="" xmlns:a16="http://schemas.microsoft.com/office/drawing/2014/main" id="{320FF7BF-BC95-2A42-8C17-E3BCD7178460}"/>
              </a:ext>
            </a:extLst>
          </p:cNvPr>
          <p:cNvSpPr>
            <a:spLocks/>
          </p:cNvSpPr>
          <p:nvPr/>
        </p:nvSpPr>
        <p:spPr>
          <a:xfrm>
            <a:off x="1005840" y="864513"/>
            <a:ext cx="806196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3.2.1 Các cơ quan chức năng có thẩm quyền ở TƯ và địa phương</a:t>
            </a:r>
          </a:p>
        </p:txBody>
      </p:sp>
    </p:spTree>
  </p:cSld>
  <p:clrMapOvr>
    <a:masterClrMapping/>
  </p:clrMapOvr>
  <p:transition>
    <p:split orient="ver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8061960" cy="4552950"/>
          </a:xfrm>
        </p:spPr>
        <p:txBody>
          <a:bodyPr>
            <a:noAutofit/>
          </a:bodyPr>
          <a:lstStyle/>
          <a:p>
            <a:pPr>
              <a:spcBef>
                <a:spcPts val="0"/>
              </a:spcBef>
              <a:spcAft>
                <a:spcPts val="0"/>
              </a:spcAft>
              <a:buFont typeface="Wingdings" pitchFamily="2" charset="2"/>
              <a:buChar char="Ø"/>
              <a:defRPr/>
            </a:pPr>
            <a:r>
              <a:rPr lang="en-US" sz="1800" b="1" dirty="0" err="1">
                <a:latin typeface="+mj-lt"/>
                <a:cs typeface="Arial" pitchFamily="34" charset="0"/>
              </a:rPr>
              <a:t>Áp</a:t>
            </a:r>
            <a:r>
              <a:rPr lang="en-US" sz="1800" b="1" dirty="0">
                <a:latin typeface="+mj-lt"/>
                <a:cs typeface="Arial" pitchFamily="34" charset="0"/>
              </a:rPr>
              <a:t> </a:t>
            </a:r>
            <a:r>
              <a:rPr lang="en-US" sz="1800" b="1" dirty="0" err="1">
                <a:latin typeface="+mj-lt"/>
                <a:cs typeface="Arial" pitchFamily="34" charset="0"/>
              </a:rPr>
              <a:t>dụng</a:t>
            </a:r>
            <a:r>
              <a:rPr lang="en-US" sz="1800" b="1" dirty="0">
                <a:latin typeface="+mj-lt"/>
                <a:cs typeface="Arial" pitchFamily="34" charset="0"/>
              </a:rPr>
              <a:t> </a:t>
            </a:r>
            <a:r>
              <a:rPr lang="en-US" sz="1800" b="1" dirty="0" err="1">
                <a:latin typeface="+mj-lt"/>
                <a:cs typeface="Arial" pitchFamily="34" charset="0"/>
              </a:rPr>
              <a:t>các</a:t>
            </a:r>
            <a:r>
              <a:rPr lang="en-US" sz="1800" b="1" dirty="0">
                <a:latin typeface="+mj-lt"/>
                <a:cs typeface="Arial" pitchFamily="34" charset="0"/>
              </a:rPr>
              <a:t> </a:t>
            </a:r>
            <a:r>
              <a:rPr lang="en-US" sz="1800" b="1" dirty="0" err="1">
                <a:latin typeface="+mj-lt"/>
                <a:cs typeface="Arial" pitchFamily="34" charset="0"/>
              </a:rPr>
              <a:t>tiêu</a:t>
            </a:r>
            <a:r>
              <a:rPr lang="en-US" sz="1800" b="1" dirty="0">
                <a:latin typeface="+mj-lt"/>
                <a:cs typeface="Arial" pitchFamily="34" charset="0"/>
              </a:rPr>
              <a:t> </a:t>
            </a:r>
            <a:r>
              <a:rPr lang="en-US" sz="1800" b="1" dirty="0" err="1">
                <a:latin typeface="+mj-lt"/>
                <a:cs typeface="Arial" pitchFamily="34" charset="0"/>
              </a:rPr>
              <a:t>chuẩn</a:t>
            </a:r>
            <a:r>
              <a:rPr lang="en-US" sz="1800" b="1" dirty="0">
                <a:latin typeface="+mj-lt"/>
                <a:cs typeface="Arial" pitchFamily="34" charset="0"/>
              </a:rPr>
              <a:t> </a:t>
            </a:r>
            <a:r>
              <a:rPr lang="en-US" sz="1800" b="1" dirty="0" err="1">
                <a:latin typeface="+mj-lt"/>
                <a:cs typeface="Arial" pitchFamily="34" charset="0"/>
              </a:rPr>
              <a:t>quốc</a:t>
            </a:r>
            <a:r>
              <a:rPr lang="en-US" sz="1800" b="1" dirty="0">
                <a:latin typeface="+mj-lt"/>
                <a:cs typeface="Arial" pitchFamily="34" charset="0"/>
              </a:rPr>
              <a:t> </a:t>
            </a:r>
            <a:r>
              <a:rPr lang="en-US" sz="1800" b="1" dirty="0" err="1">
                <a:latin typeface="+mj-lt"/>
                <a:cs typeface="Arial" pitchFamily="34" charset="0"/>
              </a:rPr>
              <a:t>tế</a:t>
            </a:r>
            <a:r>
              <a:rPr lang="en-US" sz="1800" b="1" dirty="0">
                <a:latin typeface="+mj-lt"/>
                <a:cs typeface="Arial" pitchFamily="34" charset="0"/>
              </a:rPr>
              <a:t> </a:t>
            </a:r>
            <a:r>
              <a:rPr lang="en-US" sz="1800" b="1" dirty="0" err="1">
                <a:latin typeface="+mj-lt"/>
                <a:cs typeface="Arial" pitchFamily="34" charset="0"/>
              </a:rPr>
              <a:t>trong</a:t>
            </a:r>
            <a:r>
              <a:rPr lang="en-US" sz="1800" b="1" dirty="0">
                <a:latin typeface="+mj-lt"/>
                <a:cs typeface="Arial" pitchFamily="34" charset="0"/>
              </a:rPr>
              <a:t> </a:t>
            </a:r>
            <a:r>
              <a:rPr lang="en-US" sz="1800" b="1" dirty="0" err="1">
                <a:latin typeface="+mj-lt"/>
                <a:cs typeface="Arial" pitchFamily="34" charset="0"/>
              </a:rPr>
              <a:t>quản</a:t>
            </a:r>
            <a:r>
              <a:rPr lang="en-US" sz="1800" b="1" dirty="0">
                <a:latin typeface="+mj-lt"/>
                <a:cs typeface="Arial" pitchFamily="34" charset="0"/>
              </a:rPr>
              <a:t> </a:t>
            </a:r>
            <a:r>
              <a:rPr lang="en-US" sz="1800" b="1" dirty="0" err="1">
                <a:latin typeface="+mj-lt"/>
                <a:cs typeface="Arial" pitchFamily="34" charset="0"/>
              </a:rPr>
              <a:t>lý</a:t>
            </a:r>
            <a:r>
              <a:rPr lang="en-US" sz="1800" b="1" dirty="0">
                <a:latin typeface="+mj-lt"/>
                <a:cs typeface="Arial" pitchFamily="34" charset="0"/>
              </a:rPr>
              <a:t> </a:t>
            </a:r>
            <a:r>
              <a:rPr lang="en-US" sz="1800" b="1" dirty="0" err="1">
                <a:latin typeface="+mj-lt"/>
                <a:cs typeface="Arial" pitchFamily="34" charset="0"/>
              </a:rPr>
              <a:t>doanh</a:t>
            </a:r>
            <a:r>
              <a:rPr lang="en-US" sz="1800" b="1" dirty="0">
                <a:latin typeface="+mj-lt"/>
                <a:cs typeface="Arial" pitchFamily="34" charset="0"/>
              </a:rPr>
              <a:t> </a:t>
            </a:r>
            <a:r>
              <a:rPr lang="en-US" sz="1800" b="1" dirty="0" err="1">
                <a:latin typeface="+mj-lt"/>
                <a:cs typeface="Arial" pitchFamily="34" charset="0"/>
              </a:rPr>
              <a:t>nghiệp</a:t>
            </a:r>
            <a:r>
              <a:rPr lang="en-US" sz="1800" b="1" dirty="0">
                <a:latin typeface="+mj-lt"/>
                <a:cs typeface="Arial" pitchFamily="34" charset="0"/>
              </a:rPr>
              <a:t>:</a:t>
            </a:r>
          </a:p>
          <a:p>
            <a:pPr lvl="1">
              <a:spcBef>
                <a:spcPts val="0"/>
              </a:spcBef>
              <a:spcAft>
                <a:spcPts val="0"/>
              </a:spcAft>
              <a:buFont typeface="Wingdings" pitchFamily="2" charset="2"/>
              <a:buChar char="ü"/>
              <a:defRPr/>
            </a:pPr>
            <a:r>
              <a:rPr lang="en-US" sz="1800" dirty="0">
                <a:latin typeface="+mj-lt"/>
                <a:cs typeface="Arial" pitchFamily="34" charset="0"/>
              </a:rPr>
              <a:t>HACCP </a:t>
            </a:r>
            <a:r>
              <a:rPr lang="en-US" sz="1800" dirty="0" err="1">
                <a:latin typeface="+mj-lt"/>
                <a:cs typeface="Arial" pitchFamily="34" charset="0"/>
              </a:rPr>
              <a:t>trong</a:t>
            </a:r>
            <a:r>
              <a:rPr lang="en-US" sz="1800" dirty="0">
                <a:latin typeface="+mj-lt"/>
                <a:cs typeface="Arial" pitchFamily="34" charset="0"/>
              </a:rPr>
              <a:t> </a:t>
            </a:r>
            <a:r>
              <a:rPr lang="en-US" sz="1800" dirty="0" err="1">
                <a:latin typeface="+mj-lt"/>
                <a:cs typeface="Arial" pitchFamily="34" charset="0"/>
              </a:rPr>
              <a:t>quản</a:t>
            </a:r>
            <a:r>
              <a:rPr lang="en-US" sz="1800" dirty="0">
                <a:latin typeface="+mj-lt"/>
                <a:cs typeface="Arial" pitchFamily="34" charset="0"/>
              </a:rPr>
              <a:t> </a:t>
            </a:r>
            <a:r>
              <a:rPr lang="en-US" sz="1800" dirty="0" err="1">
                <a:latin typeface="+mj-lt"/>
                <a:cs typeface="Arial" pitchFamily="34" charset="0"/>
              </a:rPr>
              <a:t>lý</a:t>
            </a:r>
            <a:r>
              <a:rPr lang="en-US" sz="1800" dirty="0">
                <a:latin typeface="+mj-lt"/>
                <a:cs typeface="Arial" pitchFamily="34" charset="0"/>
              </a:rPr>
              <a:t> </a:t>
            </a:r>
            <a:r>
              <a:rPr lang="en-US" sz="1800" dirty="0" err="1">
                <a:latin typeface="+mj-lt"/>
                <a:cs typeface="Arial" pitchFamily="34" charset="0"/>
              </a:rPr>
              <a:t>chất</a:t>
            </a:r>
            <a:r>
              <a:rPr lang="en-US" sz="1800" dirty="0">
                <a:latin typeface="+mj-lt"/>
                <a:cs typeface="Arial" pitchFamily="34" charset="0"/>
              </a:rPr>
              <a:t> </a:t>
            </a:r>
            <a:r>
              <a:rPr lang="en-US" sz="1800" dirty="0" err="1">
                <a:latin typeface="+mj-lt"/>
                <a:cs typeface="Arial" pitchFamily="34" charset="0"/>
              </a:rPr>
              <a:t>lượng</a:t>
            </a:r>
            <a:r>
              <a:rPr lang="en-US" sz="1800" dirty="0">
                <a:latin typeface="+mj-lt"/>
                <a:cs typeface="Arial" pitchFamily="34" charset="0"/>
              </a:rPr>
              <a:t>; </a:t>
            </a:r>
            <a:r>
              <a:rPr lang="en-US" sz="1800" dirty="0" err="1">
                <a:latin typeface="+mj-lt"/>
                <a:cs typeface="Arial" pitchFamily="34" charset="0"/>
              </a:rPr>
              <a:t>thói</a:t>
            </a:r>
            <a:r>
              <a:rPr lang="en-US" sz="1800" dirty="0">
                <a:latin typeface="+mj-lt"/>
                <a:cs typeface="Arial" pitchFamily="34" charset="0"/>
              </a:rPr>
              <a:t> </a:t>
            </a:r>
            <a:r>
              <a:rPr lang="en-US" sz="1800" dirty="0" err="1">
                <a:latin typeface="+mj-lt"/>
                <a:cs typeface="Arial" pitchFamily="34" charset="0"/>
              </a:rPr>
              <a:t>quen</a:t>
            </a:r>
            <a:r>
              <a:rPr lang="en-US" sz="1800" dirty="0">
                <a:latin typeface="+mj-lt"/>
                <a:cs typeface="Arial" pitchFamily="34" charset="0"/>
              </a:rPr>
              <a:t> </a:t>
            </a:r>
            <a:r>
              <a:rPr lang="en-US" sz="1800" dirty="0" err="1">
                <a:latin typeface="+mj-lt"/>
                <a:cs typeface="Arial" pitchFamily="34" charset="0"/>
              </a:rPr>
              <a:t>ghi</a:t>
            </a:r>
            <a:r>
              <a:rPr lang="en-US" sz="1800" dirty="0">
                <a:latin typeface="+mj-lt"/>
                <a:cs typeface="Arial" pitchFamily="34" charset="0"/>
              </a:rPr>
              <a:t> </a:t>
            </a:r>
            <a:r>
              <a:rPr lang="en-US" sz="1800" dirty="0" err="1">
                <a:latin typeface="+mj-lt"/>
                <a:cs typeface="Arial" pitchFamily="34" charset="0"/>
              </a:rPr>
              <a:t>chép</a:t>
            </a:r>
            <a:r>
              <a:rPr lang="en-US" sz="1800" dirty="0">
                <a:latin typeface="+mj-lt"/>
                <a:cs typeface="Arial" pitchFamily="34" charset="0"/>
              </a:rPr>
              <a:t>, </a:t>
            </a:r>
            <a:r>
              <a:rPr lang="en-US" sz="1800" dirty="0" err="1">
                <a:latin typeface="+mj-lt"/>
                <a:cs typeface="Arial" pitchFamily="34" charset="0"/>
              </a:rPr>
              <a:t>lưu</a:t>
            </a:r>
            <a:r>
              <a:rPr lang="en-US" sz="1800" dirty="0">
                <a:latin typeface="+mj-lt"/>
                <a:cs typeface="Arial" pitchFamily="34" charset="0"/>
              </a:rPr>
              <a:t> </a:t>
            </a:r>
            <a:r>
              <a:rPr lang="en-US" sz="1800" dirty="0" err="1">
                <a:latin typeface="+mj-lt"/>
                <a:cs typeface="Arial" pitchFamily="34" charset="0"/>
              </a:rPr>
              <a:t>giữ</a:t>
            </a:r>
            <a:r>
              <a:rPr lang="en-US" sz="1800" dirty="0">
                <a:latin typeface="+mj-lt"/>
                <a:cs typeface="Arial" pitchFamily="34" charset="0"/>
              </a:rPr>
              <a:t> </a:t>
            </a:r>
            <a:r>
              <a:rPr lang="en-US" sz="1800" dirty="0" err="1">
                <a:latin typeface="+mj-lt"/>
                <a:cs typeface="Arial" pitchFamily="34" charset="0"/>
              </a:rPr>
              <a:t>hồ</a:t>
            </a:r>
            <a:r>
              <a:rPr lang="en-US" sz="1800" dirty="0">
                <a:latin typeface="+mj-lt"/>
                <a:cs typeface="Arial" pitchFamily="34" charset="0"/>
              </a:rPr>
              <a:t> </a:t>
            </a:r>
            <a:r>
              <a:rPr lang="en-US" sz="1800" dirty="0" err="1">
                <a:latin typeface="+mj-lt"/>
                <a:cs typeface="Arial" pitchFamily="34" charset="0"/>
              </a:rPr>
              <a:t>sơ</a:t>
            </a:r>
            <a:r>
              <a:rPr lang="en-US" sz="1800" dirty="0">
                <a:latin typeface="+mj-lt"/>
                <a:cs typeface="Arial" pitchFamily="34" charset="0"/>
              </a:rPr>
              <a:t> </a:t>
            </a:r>
            <a:r>
              <a:rPr lang="en-US" sz="1800" dirty="0" err="1">
                <a:latin typeface="+mj-lt"/>
                <a:cs typeface="Arial" pitchFamily="34" charset="0"/>
              </a:rPr>
              <a:t>từ</a:t>
            </a:r>
            <a:r>
              <a:rPr lang="en-US" sz="1800" dirty="0">
                <a:latin typeface="+mj-lt"/>
                <a:cs typeface="Arial" pitchFamily="34" charset="0"/>
              </a:rPr>
              <a:t> </a:t>
            </a:r>
            <a:r>
              <a:rPr lang="en-US" sz="1800" dirty="0" err="1">
                <a:latin typeface="+mj-lt"/>
                <a:cs typeface="Arial" pitchFamily="34" charset="0"/>
              </a:rPr>
              <a:t>đầu</a:t>
            </a:r>
            <a:r>
              <a:rPr lang="en-US" sz="1800" dirty="0">
                <a:latin typeface="+mj-lt"/>
                <a:cs typeface="Arial" pitchFamily="34" charset="0"/>
              </a:rPr>
              <a:t> </a:t>
            </a:r>
            <a:r>
              <a:rPr lang="en-US" sz="1800" dirty="0" err="1">
                <a:latin typeface="+mj-lt"/>
                <a:cs typeface="Arial" pitchFamily="34" charset="0"/>
              </a:rPr>
              <a:t>vào</a:t>
            </a:r>
            <a:r>
              <a:rPr lang="en-US" sz="1800" dirty="0">
                <a:latin typeface="+mj-lt"/>
                <a:cs typeface="Arial" pitchFamily="34" charset="0"/>
              </a:rPr>
              <a:t> </a:t>
            </a:r>
            <a:r>
              <a:rPr lang="en-US" sz="1800" dirty="0" err="1">
                <a:latin typeface="+mj-lt"/>
                <a:cs typeface="Arial" pitchFamily="34" charset="0"/>
              </a:rPr>
              <a:t>đến</a:t>
            </a:r>
            <a:r>
              <a:rPr lang="en-US" sz="1800" dirty="0">
                <a:latin typeface="+mj-lt"/>
                <a:cs typeface="Arial" pitchFamily="34" charset="0"/>
              </a:rPr>
              <a:t> </a:t>
            </a:r>
            <a:r>
              <a:rPr lang="en-US" sz="1800" dirty="0" err="1">
                <a:latin typeface="+mj-lt"/>
                <a:cs typeface="Arial" pitchFamily="34" charset="0"/>
              </a:rPr>
              <a:t>xuất</a:t>
            </a:r>
            <a:r>
              <a:rPr lang="en-US" sz="1800" dirty="0">
                <a:latin typeface="+mj-lt"/>
                <a:cs typeface="Arial" pitchFamily="34" charset="0"/>
              </a:rPr>
              <a:t> </a:t>
            </a:r>
            <a:r>
              <a:rPr lang="en-US" sz="1800" dirty="0" err="1">
                <a:latin typeface="+mj-lt"/>
                <a:cs typeface="Arial" pitchFamily="34" charset="0"/>
              </a:rPr>
              <a:t>khẩu</a:t>
            </a:r>
            <a:r>
              <a:rPr lang="en-US" sz="1800" dirty="0">
                <a:latin typeface="+mj-lt"/>
                <a:cs typeface="Arial" pitchFamily="34" charset="0"/>
              </a:rPr>
              <a:t>, </a:t>
            </a:r>
            <a:r>
              <a:rPr lang="en-US" sz="1800" dirty="0" err="1">
                <a:latin typeface="+mj-lt"/>
                <a:cs typeface="Arial" pitchFamily="34" charset="0"/>
              </a:rPr>
              <a:t>truy</a:t>
            </a:r>
            <a:r>
              <a:rPr lang="en-US" sz="1800" dirty="0">
                <a:latin typeface="+mj-lt"/>
                <a:cs typeface="Arial" pitchFamily="34" charset="0"/>
              </a:rPr>
              <a:t> </a:t>
            </a:r>
            <a:r>
              <a:rPr lang="en-US" sz="1800" dirty="0" err="1">
                <a:latin typeface="+mj-lt"/>
                <a:cs typeface="Arial" pitchFamily="34" charset="0"/>
              </a:rPr>
              <a:t>xuất</a:t>
            </a:r>
            <a:r>
              <a:rPr lang="en-US" sz="1800" dirty="0">
                <a:latin typeface="+mj-lt"/>
                <a:cs typeface="Arial" pitchFamily="34" charset="0"/>
              </a:rPr>
              <a:t> </a:t>
            </a:r>
            <a:r>
              <a:rPr lang="en-US" sz="1800" dirty="0" err="1">
                <a:latin typeface="+mj-lt"/>
                <a:cs typeface="Arial" pitchFamily="34" charset="0"/>
              </a:rPr>
              <a:t>nguồn</a:t>
            </a:r>
            <a:r>
              <a:rPr lang="en-US" sz="1800" dirty="0">
                <a:latin typeface="+mj-lt"/>
                <a:cs typeface="Arial" pitchFamily="34" charset="0"/>
              </a:rPr>
              <a:t> </a:t>
            </a:r>
            <a:r>
              <a:rPr lang="en-US" sz="1800" dirty="0" err="1">
                <a:latin typeface="+mj-lt"/>
                <a:cs typeface="Arial" pitchFamily="34" charset="0"/>
              </a:rPr>
              <a:t>gốc</a:t>
            </a:r>
            <a:r>
              <a:rPr lang="en-US" sz="1800" dirty="0">
                <a:latin typeface="+mj-lt"/>
                <a:cs typeface="Arial" pitchFamily="34" charset="0"/>
              </a:rPr>
              <a:t>, </a:t>
            </a:r>
            <a:r>
              <a:rPr lang="en-US" sz="1800" dirty="0" err="1">
                <a:latin typeface="+mj-lt"/>
                <a:cs typeface="Arial" pitchFamily="34" charset="0"/>
              </a:rPr>
              <a:t>xuất</a:t>
            </a:r>
            <a:r>
              <a:rPr lang="en-US" sz="1800" dirty="0">
                <a:latin typeface="+mj-lt"/>
                <a:cs typeface="Arial" pitchFamily="34" charset="0"/>
              </a:rPr>
              <a:t> </a:t>
            </a:r>
            <a:r>
              <a:rPr lang="en-US" sz="1800" dirty="0" err="1">
                <a:latin typeface="+mj-lt"/>
                <a:cs typeface="Arial" pitchFamily="34" charset="0"/>
              </a:rPr>
              <a:t>xứ</a:t>
            </a:r>
            <a:r>
              <a:rPr lang="en-US" sz="1800" dirty="0">
                <a:latin typeface="+mj-lt"/>
                <a:cs typeface="Arial" pitchFamily="34" charset="0"/>
              </a:rPr>
              <a:t>…</a:t>
            </a:r>
          </a:p>
          <a:p>
            <a:pPr lvl="1">
              <a:spcBef>
                <a:spcPts val="0"/>
              </a:spcBef>
              <a:spcAft>
                <a:spcPts val="0"/>
              </a:spcAft>
              <a:buFont typeface="Wingdings" pitchFamily="2" charset="2"/>
              <a:buChar char="ü"/>
              <a:defRPr/>
            </a:pPr>
            <a:r>
              <a:rPr lang="en-US" sz="1800" dirty="0" err="1">
                <a:latin typeface="+mj-lt"/>
                <a:cs typeface="Arial" pitchFamily="34" charset="0"/>
              </a:rPr>
              <a:t>Các</a:t>
            </a:r>
            <a:r>
              <a:rPr lang="en-US" sz="1800" dirty="0">
                <a:latin typeface="+mj-lt"/>
                <a:cs typeface="Arial" pitchFamily="34" charset="0"/>
              </a:rPr>
              <a:t> </a:t>
            </a:r>
            <a:r>
              <a:rPr lang="en-US" sz="1800" dirty="0" err="1">
                <a:latin typeface="+mj-lt"/>
                <a:cs typeface="Arial" pitchFamily="34" charset="0"/>
              </a:rPr>
              <a:t>tiêu</a:t>
            </a:r>
            <a:r>
              <a:rPr lang="en-US" sz="1800" dirty="0">
                <a:latin typeface="+mj-lt"/>
                <a:cs typeface="Arial" pitchFamily="34" charset="0"/>
              </a:rPr>
              <a:t> </a:t>
            </a:r>
            <a:r>
              <a:rPr lang="en-US" sz="1800" dirty="0" err="1">
                <a:latin typeface="+mj-lt"/>
                <a:cs typeface="Arial" pitchFamily="34" charset="0"/>
              </a:rPr>
              <a:t>chuẩn</a:t>
            </a:r>
            <a:r>
              <a:rPr lang="en-US" sz="1800" dirty="0">
                <a:latin typeface="+mj-lt"/>
                <a:cs typeface="Arial" pitchFamily="34" charset="0"/>
              </a:rPr>
              <a:t> </a:t>
            </a:r>
            <a:r>
              <a:rPr lang="en-US" sz="1800" dirty="0" err="1">
                <a:latin typeface="+mj-lt"/>
                <a:cs typeface="Arial" pitchFamily="34" charset="0"/>
              </a:rPr>
              <a:t>quản</a:t>
            </a:r>
            <a:r>
              <a:rPr lang="en-US" sz="1800" dirty="0">
                <a:latin typeface="+mj-lt"/>
                <a:cs typeface="Arial" pitchFamily="34" charset="0"/>
              </a:rPr>
              <a:t> </a:t>
            </a:r>
            <a:r>
              <a:rPr lang="en-US" sz="1800" dirty="0" err="1">
                <a:latin typeface="+mj-lt"/>
                <a:cs typeface="Arial" pitchFamily="34" charset="0"/>
              </a:rPr>
              <a:t>lý</a:t>
            </a:r>
            <a:r>
              <a:rPr lang="en-US" sz="1800" dirty="0">
                <a:latin typeface="+mj-lt"/>
                <a:cs typeface="Arial" pitchFamily="34" charset="0"/>
              </a:rPr>
              <a:t> </a:t>
            </a:r>
            <a:r>
              <a:rPr lang="en-US" sz="1800" dirty="0" err="1">
                <a:latin typeface="+mj-lt"/>
                <a:cs typeface="Arial" pitchFamily="34" charset="0"/>
              </a:rPr>
              <a:t>lao</a:t>
            </a:r>
            <a:r>
              <a:rPr lang="en-US" sz="1800" dirty="0">
                <a:latin typeface="+mj-lt"/>
                <a:cs typeface="Arial" pitchFamily="34" charset="0"/>
              </a:rPr>
              <a:t> </a:t>
            </a:r>
            <a:r>
              <a:rPr lang="en-US" sz="1800" dirty="0" err="1">
                <a:latin typeface="+mj-lt"/>
                <a:cs typeface="Arial" pitchFamily="34" charset="0"/>
              </a:rPr>
              <a:t>động</a:t>
            </a:r>
            <a:r>
              <a:rPr lang="en-US" sz="1800" dirty="0">
                <a:latin typeface="+mj-lt"/>
                <a:cs typeface="Arial" pitchFamily="34" charset="0"/>
              </a:rPr>
              <a:t>, </a:t>
            </a:r>
            <a:r>
              <a:rPr lang="en-US" sz="1800" dirty="0" err="1">
                <a:latin typeface="+mj-lt"/>
                <a:cs typeface="Arial" pitchFamily="34" charset="0"/>
              </a:rPr>
              <a:t>môi</a:t>
            </a:r>
            <a:r>
              <a:rPr lang="en-US" sz="1800" dirty="0">
                <a:latin typeface="+mj-lt"/>
                <a:cs typeface="Arial" pitchFamily="34" charset="0"/>
              </a:rPr>
              <a:t> </a:t>
            </a:r>
            <a:r>
              <a:rPr lang="en-US" sz="1800" dirty="0" err="1">
                <a:latin typeface="+mj-lt"/>
                <a:cs typeface="Arial" pitchFamily="34" charset="0"/>
              </a:rPr>
              <a:t>trường</a:t>
            </a:r>
            <a:r>
              <a:rPr lang="en-US" sz="1800" dirty="0">
                <a:latin typeface="+mj-lt"/>
                <a:cs typeface="Arial" pitchFamily="34" charset="0"/>
              </a:rPr>
              <a:t>… </a:t>
            </a:r>
          </a:p>
          <a:p>
            <a:pPr>
              <a:spcBef>
                <a:spcPts val="0"/>
              </a:spcBef>
              <a:spcAft>
                <a:spcPts val="0"/>
              </a:spcAft>
              <a:buFont typeface="Wingdings" pitchFamily="2" charset="2"/>
              <a:buChar char="Ø"/>
              <a:defRPr/>
            </a:pPr>
            <a:r>
              <a:rPr lang="en-US" sz="1800" b="1" dirty="0" err="1">
                <a:latin typeface="+mj-lt"/>
                <a:cs typeface="Arial" pitchFamily="34" charset="0"/>
              </a:rPr>
              <a:t>Áp</a:t>
            </a:r>
            <a:r>
              <a:rPr lang="en-US" sz="1800" b="1" dirty="0">
                <a:latin typeface="+mj-lt"/>
                <a:cs typeface="Arial" pitchFamily="34" charset="0"/>
              </a:rPr>
              <a:t> </a:t>
            </a:r>
            <a:r>
              <a:rPr lang="en-US" sz="1800" b="1" dirty="0" err="1">
                <a:latin typeface="+mj-lt"/>
                <a:cs typeface="Arial" pitchFamily="34" charset="0"/>
              </a:rPr>
              <a:t>dụng</a:t>
            </a:r>
            <a:r>
              <a:rPr lang="en-US" sz="1800" b="1" dirty="0">
                <a:latin typeface="+mj-lt"/>
                <a:cs typeface="Arial" pitchFamily="34" charset="0"/>
              </a:rPr>
              <a:t> </a:t>
            </a:r>
            <a:r>
              <a:rPr lang="en-US" sz="1800" b="1" dirty="0" err="1">
                <a:latin typeface="+mj-lt"/>
                <a:cs typeface="Arial" pitchFamily="34" charset="0"/>
              </a:rPr>
              <a:t>các</a:t>
            </a:r>
            <a:r>
              <a:rPr lang="en-US" sz="1800" b="1" dirty="0">
                <a:latin typeface="+mj-lt"/>
                <a:cs typeface="Arial" pitchFamily="34" charset="0"/>
              </a:rPr>
              <a:t> </a:t>
            </a:r>
            <a:r>
              <a:rPr lang="en-US" sz="1800" b="1" dirty="0" err="1">
                <a:latin typeface="+mj-lt"/>
                <a:cs typeface="Arial" pitchFamily="34" charset="0"/>
              </a:rPr>
              <a:t>tiêu</a:t>
            </a:r>
            <a:r>
              <a:rPr lang="en-US" sz="1800" b="1" dirty="0">
                <a:latin typeface="+mj-lt"/>
                <a:cs typeface="Arial" pitchFamily="34" charset="0"/>
              </a:rPr>
              <a:t> </a:t>
            </a:r>
            <a:r>
              <a:rPr lang="en-US" sz="1800" b="1" dirty="0" err="1">
                <a:latin typeface="+mj-lt"/>
                <a:cs typeface="Arial" pitchFamily="34" charset="0"/>
              </a:rPr>
              <a:t>chuẩn</a:t>
            </a:r>
            <a:r>
              <a:rPr lang="en-US" sz="1800" b="1" dirty="0">
                <a:latin typeface="+mj-lt"/>
                <a:cs typeface="Arial" pitchFamily="34" charset="0"/>
              </a:rPr>
              <a:t> </a:t>
            </a:r>
            <a:r>
              <a:rPr lang="en-US" sz="1800" b="1" dirty="0" err="1">
                <a:latin typeface="+mj-lt"/>
                <a:cs typeface="Arial" pitchFamily="34" charset="0"/>
              </a:rPr>
              <a:t>sản</a:t>
            </a:r>
            <a:r>
              <a:rPr lang="en-US" sz="1800" b="1" dirty="0">
                <a:latin typeface="+mj-lt"/>
                <a:cs typeface="Arial" pitchFamily="34" charset="0"/>
              </a:rPr>
              <a:t> </a:t>
            </a:r>
            <a:r>
              <a:rPr lang="en-US" sz="1800" b="1" dirty="0" err="1">
                <a:latin typeface="+mj-lt"/>
                <a:cs typeface="Arial" pitchFamily="34" charset="0"/>
              </a:rPr>
              <a:t>xuất</a:t>
            </a:r>
            <a:r>
              <a:rPr lang="en-US" sz="1800" b="1" dirty="0">
                <a:latin typeface="+mj-lt"/>
                <a:cs typeface="Arial" pitchFamily="34" charset="0"/>
              </a:rPr>
              <a:t> </a:t>
            </a:r>
            <a:r>
              <a:rPr lang="en-US" sz="1800" b="1" dirty="0" err="1">
                <a:latin typeface="+mj-lt"/>
                <a:cs typeface="Arial" pitchFamily="34" charset="0"/>
              </a:rPr>
              <a:t>bền</a:t>
            </a:r>
            <a:r>
              <a:rPr lang="en-US" sz="1800" b="1" dirty="0">
                <a:latin typeface="+mj-lt"/>
                <a:cs typeface="Arial" pitchFamily="34" charset="0"/>
              </a:rPr>
              <a:t> </a:t>
            </a:r>
            <a:r>
              <a:rPr lang="en-US" sz="1800" b="1" dirty="0" err="1">
                <a:latin typeface="+mj-lt"/>
                <a:cs typeface="Arial" pitchFamily="34" charset="0"/>
              </a:rPr>
              <a:t>vững</a:t>
            </a:r>
            <a:r>
              <a:rPr lang="en-US" sz="1800" b="1" dirty="0">
                <a:latin typeface="+mj-lt"/>
                <a:cs typeface="Arial" pitchFamily="34" charset="0"/>
              </a:rPr>
              <a:t> </a:t>
            </a:r>
            <a:r>
              <a:rPr lang="en-US" sz="1800" dirty="0" err="1">
                <a:latin typeface="+mj-lt"/>
                <a:cs typeface="Arial" pitchFamily="34" charset="0"/>
              </a:rPr>
              <a:t>theo</a:t>
            </a:r>
            <a:r>
              <a:rPr lang="en-US" sz="1800" dirty="0">
                <a:latin typeface="+mj-lt"/>
                <a:cs typeface="Arial" pitchFamily="34" charset="0"/>
              </a:rPr>
              <a:t> </a:t>
            </a:r>
            <a:r>
              <a:rPr lang="en-US" sz="1800" dirty="0" err="1">
                <a:latin typeface="+mj-lt"/>
                <a:cs typeface="Arial" pitchFamily="34" charset="0"/>
              </a:rPr>
              <a:t>yêu</a:t>
            </a:r>
            <a:r>
              <a:rPr lang="en-US" sz="1800" dirty="0">
                <a:latin typeface="+mj-lt"/>
                <a:cs typeface="Arial" pitchFamily="34" charset="0"/>
              </a:rPr>
              <a:t> </a:t>
            </a:r>
            <a:r>
              <a:rPr lang="en-US" sz="1800" dirty="0" err="1">
                <a:latin typeface="+mj-lt"/>
                <a:cs typeface="Arial" pitchFamily="34" charset="0"/>
              </a:rPr>
              <a:t>cầu</a:t>
            </a:r>
            <a:r>
              <a:rPr lang="en-US" sz="1800" dirty="0">
                <a:latin typeface="+mj-lt"/>
                <a:cs typeface="Arial" pitchFamily="34" charset="0"/>
              </a:rPr>
              <a:t> </a:t>
            </a:r>
            <a:r>
              <a:rPr lang="en-US" sz="1800" dirty="0" err="1">
                <a:latin typeface="+mj-lt"/>
                <a:cs typeface="Arial" pitchFamily="34" charset="0"/>
              </a:rPr>
              <a:t>của</a:t>
            </a:r>
            <a:r>
              <a:rPr lang="en-US" sz="1800" dirty="0">
                <a:latin typeface="+mj-lt"/>
                <a:cs typeface="Arial" pitchFamily="34" charset="0"/>
              </a:rPr>
              <a:t> </a:t>
            </a:r>
            <a:r>
              <a:rPr lang="en-US" sz="1800" dirty="0" err="1">
                <a:latin typeface="+mj-lt"/>
                <a:cs typeface="Arial" pitchFamily="34" charset="0"/>
              </a:rPr>
              <a:t>người</a:t>
            </a:r>
            <a:r>
              <a:rPr lang="en-US" sz="1800" dirty="0">
                <a:latin typeface="+mj-lt"/>
                <a:cs typeface="Arial" pitchFamily="34" charset="0"/>
              </a:rPr>
              <a:t> </a:t>
            </a:r>
            <a:r>
              <a:rPr lang="en-US" sz="1800" dirty="0" err="1">
                <a:latin typeface="+mj-lt"/>
                <a:cs typeface="Arial" pitchFamily="34" charset="0"/>
              </a:rPr>
              <a:t>nhập</a:t>
            </a:r>
            <a:r>
              <a:rPr lang="en-US" sz="1800" dirty="0">
                <a:latin typeface="+mj-lt"/>
                <a:cs typeface="Arial" pitchFamily="34" charset="0"/>
              </a:rPr>
              <a:t> </a:t>
            </a:r>
            <a:r>
              <a:rPr lang="en-US" sz="1800" dirty="0" err="1">
                <a:latin typeface="+mj-lt"/>
                <a:cs typeface="Arial" pitchFamily="34" charset="0"/>
              </a:rPr>
              <a:t>khẩu</a:t>
            </a:r>
            <a:r>
              <a:rPr lang="en-US" sz="1800" dirty="0">
                <a:latin typeface="+mj-lt"/>
                <a:cs typeface="Arial" pitchFamily="34" charset="0"/>
              </a:rPr>
              <a:t>:</a:t>
            </a:r>
          </a:p>
          <a:p>
            <a:pPr lvl="1">
              <a:spcBef>
                <a:spcPts val="0"/>
              </a:spcBef>
              <a:spcAft>
                <a:spcPts val="0"/>
              </a:spcAft>
              <a:buFont typeface="Wingdings" pitchFamily="2" charset="2"/>
              <a:buChar char="ü"/>
              <a:defRPr/>
            </a:pPr>
            <a:r>
              <a:rPr lang="en-US" sz="1800" dirty="0">
                <a:latin typeface="+mj-lt"/>
                <a:cs typeface="Arial" pitchFamily="34" charset="0"/>
              </a:rPr>
              <a:t>Rau </a:t>
            </a:r>
            <a:r>
              <a:rPr lang="en-US" sz="1800" dirty="0" err="1">
                <a:latin typeface="+mj-lt"/>
                <a:cs typeface="Arial" pitchFamily="34" charset="0"/>
              </a:rPr>
              <a:t>quả</a:t>
            </a:r>
            <a:r>
              <a:rPr lang="en-US" sz="1800" dirty="0">
                <a:latin typeface="+mj-lt"/>
                <a:cs typeface="Arial" pitchFamily="34" charset="0"/>
              </a:rPr>
              <a:t>: </a:t>
            </a:r>
            <a:r>
              <a:rPr lang="vi-VN" sz="1800" dirty="0">
                <a:latin typeface="+mj-lt"/>
                <a:cs typeface="Arial" pitchFamily="34" charset="0"/>
              </a:rPr>
              <a:t>GlobalGap</a:t>
            </a:r>
            <a:r>
              <a:rPr lang="en-US" sz="1800" dirty="0">
                <a:latin typeface="+mj-lt"/>
                <a:cs typeface="Arial" pitchFamily="34" charset="0"/>
              </a:rPr>
              <a:t> ( </a:t>
            </a:r>
            <a:r>
              <a:rPr lang="en-US" sz="1800" dirty="0" err="1">
                <a:latin typeface="+mj-lt"/>
                <a:cs typeface="Arial" pitchFamily="34" charset="0"/>
              </a:rPr>
              <a:t>hoặc</a:t>
            </a:r>
            <a:r>
              <a:rPr lang="en-US" sz="1800" dirty="0">
                <a:latin typeface="+mj-lt"/>
                <a:cs typeface="Arial" pitchFamily="34" charset="0"/>
              </a:rPr>
              <a:t> </a:t>
            </a:r>
            <a:r>
              <a:rPr lang="en-US" sz="1800" dirty="0" err="1">
                <a:latin typeface="+mj-lt"/>
                <a:cs typeface="Arial" pitchFamily="34" charset="0"/>
              </a:rPr>
              <a:t>bước</a:t>
            </a:r>
            <a:r>
              <a:rPr lang="en-US" sz="1800" dirty="0">
                <a:latin typeface="+mj-lt"/>
                <a:cs typeface="Arial" pitchFamily="34" charset="0"/>
              </a:rPr>
              <a:t> </a:t>
            </a:r>
            <a:r>
              <a:rPr lang="en-US" sz="1800" dirty="0" err="1">
                <a:latin typeface="+mj-lt"/>
                <a:cs typeface="Arial" pitchFamily="34" charset="0"/>
              </a:rPr>
              <a:t>đầu</a:t>
            </a:r>
            <a:r>
              <a:rPr lang="en-US" sz="1800" dirty="0">
                <a:latin typeface="+mj-lt"/>
                <a:cs typeface="Arial" pitchFamily="34" charset="0"/>
              </a:rPr>
              <a:t> </a:t>
            </a:r>
            <a:r>
              <a:rPr lang="en-US" sz="1800" dirty="0" err="1">
                <a:latin typeface="+mj-lt"/>
                <a:cs typeface="Arial" pitchFamily="34" charset="0"/>
              </a:rPr>
              <a:t>tham</a:t>
            </a:r>
            <a:r>
              <a:rPr lang="en-US" sz="1800" dirty="0">
                <a:latin typeface="+mj-lt"/>
                <a:cs typeface="Arial" pitchFamily="34" charset="0"/>
              </a:rPr>
              <a:t> </a:t>
            </a:r>
            <a:r>
              <a:rPr lang="en-US" sz="1800" dirty="0" err="1">
                <a:latin typeface="+mj-lt"/>
                <a:cs typeface="Arial" pitchFamily="34" charset="0"/>
              </a:rPr>
              <a:t>gia</a:t>
            </a:r>
            <a:r>
              <a:rPr lang="en-US" sz="1800" dirty="0">
                <a:latin typeface="+mj-lt"/>
                <a:cs typeface="Arial" pitchFamily="34" charset="0"/>
              </a:rPr>
              <a:t> Local GAP)</a:t>
            </a:r>
            <a:r>
              <a:rPr lang="vi-VN" sz="1800" dirty="0">
                <a:latin typeface="+mj-lt"/>
                <a:cs typeface="Arial" pitchFamily="34" charset="0"/>
              </a:rPr>
              <a:t>, </a:t>
            </a:r>
            <a:r>
              <a:rPr lang="en-US" sz="1800" dirty="0" err="1">
                <a:latin typeface="+mj-lt"/>
                <a:cs typeface="Arial" pitchFamily="34" charset="0"/>
              </a:rPr>
              <a:t>VietGAP</a:t>
            </a:r>
            <a:r>
              <a:rPr lang="en-US" sz="1800" dirty="0">
                <a:latin typeface="+mj-lt"/>
                <a:cs typeface="Arial" pitchFamily="34" charset="0"/>
              </a:rPr>
              <a:t>…</a:t>
            </a:r>
          </a:p>
          <a:p>
            <a:pPr lvl="1">
              <a:spcBef>
                <a:spcPts val="0"/>
              </a:spcBef>
              <a:spcAft>
                <a:spcPts val="0"/>
              </a:spcAft>
              <a:buFont typeface="Wingdings" pitchFamily="2" charset="2"/>
              <a:buChar char="ü"/>
              <a:defRPr/>
            </a:pPr>
            <a:r>
              <a:rPr lang="en-US" sz="1800" dirty="0" err="1">
                <a:latin typeface="+mj-lt"/>
                <a:cs typeface="Arial" pitchFamily="34" charset="0"/>
              </a:rPr>
              <a:t>Chè</a:t>
            </a:r>
            <a:r>
              <a:rPr lang="en-US" sz="1800" dirty="0">
                <a:latin typeface="+mj-lt"/>
                <a:cs typeface="Arial" pitchFamily="34" charset="0"/>
              </a:rPr>
              <a:t>, </a:t>
            </a:r>
            <a:r>
              <a:rPr lang="en-US" sz="1800" dirty="0" err="1">
                <a:latin typeface="+mj-lt"/>
                <a:cs typeface="Arial" pitchFamily="34" charset="0"/>
              </a:rPr>
              <a:t>cà</a:t>
            </a:r>
            <a:r>
              <a:rPr lang="en-US" sz="1800" dirty="0">
                <a:latin typeface="+mj-lt"/>
                <a:cs typeface="Arial" pitchFamily="34" charset="0"/>
              </a:rPr>
              <a:t> </a:t>
            </a:r>
            <a:r>
              <a:rPr lang="en-US" sz="1800" dirty="0" err="1">
                <a:latin typeface="+mj-lt"/>
                <a:cs typeface="Arial" pitchFamily="34" charset="0"/>
              </a:rPr>
              <a:t>phê</a:t>
            </a:r>
            <a:r>
              <a:rPr lang="en-US" sz="1800" dirty="0">
                <a:latin typeface="+mj-lt"/>
                <a:cs typeface="Arial" pitchFamily="34" charset="0"/>
              </a:rPr>
              <a:t>, </a:t>
            </a:r>
            <a:r>
              <a:rPr lang="en-US" sz="1800" dirty="0" err="1">
                <a:latin typeface="+mj-lt"/>
                <a:cs typeface="Arial" pitchFamily="34" charset="0"/>
              </a:rPr>
              <a:t>hạt</a:t>
            </a:r>
            <a:r>
              <a:rPr lang="en-US" sz="1800" dirty="0">
                <a:latin typeface="+mj-lt"/>
                <a:cs typeface="Arial" pitchFamily="34" charset="0"/>
              </a:rPr>
              <a:t> </a:t>
            </a:r>
            <a:r>
              <a:rPr lang="en-US" sz="1800" dirty="0" err="1">
                <a:latin typeface="+mj-lt"/>
                <a:cs typeface="Arial" pitchFamily="34" charset="0"/>
              </a:rPr>
              <a:t>tiêu</a:t>
            </a:r>
            <a:r>
              <a:rPr lang="en-US" sz="1800" dirty="0">
                <a:latin typeface="+mj-lt"/>
                <a:cs typeface="Arial" pitchFamily="34" charset="0"/>
              </a:rPr>
              <a:t>: </a:t>
            </a:r>
            <a:r>
              <a:rPr lang="vi-VN" sz="1800" dirty="0">
                <a:latin typeface="+mj-lt"/>
                <a:cs typeface="Arial" pitchFamily="34" charset="0"/>
              </a:rPr>
              <a:t>UTZ, R.A, nhãn hiệu thương mại công bằng (Faitrade Labelling)</a:t>
            </a:r>
            <a:r>
              <a:rPr lang="en-US" sz="1800" dirty="0">
                <a:latin typeface="+mj-lt"/>
                <a:cs typeface="Arial" pitchFamily="34" charset="0"/>
              </a:rPr>
              <a:t> </a:t>
            </a:r>
          </a:p>
          <a:p>
            <a:pPr lvl="1">
              <a:spcBef>
                <a:spcPts val="0"/>
              </a:spcBef>
              <a:spcAft>
                <a:spcPts val="0"/>
              </a:spcAft>
              <a:buFont typeface="Wingdings" pitchFamily="2" charset="2"/>
              <a:buChar char="ü"/>
              <a:defRPr/>
            </a:pPr>
            <a:r>
              <a:rPr lang="en-US" sz="1800" dirty="0" err="1">
                <a:latin typeface="+mj-lt"/>
                <a:cs typeface="Arial" pitchFamily="34" charset="0"/>
              </a:rPr>
              <a:t>Nuôi</a:t>
            </a:r>
            <a:r>
              <a:rPr lang="en-US" sz="1800" dirty="0">
                <a:latin typeface="+mj-lt"/>
                <a:cs typeface="Arial" pitchFamily="34" charset="0"/>
              </a:rPr>
              <a:t> </a:t>
            </a:r>
            <a:r>
              <a:rPr lang="en-US" sz="1800" dirty="0" err="1">
                <a:latin typeface="+mj-lt"/>
                <a:cs typeface="Arial" pitchFamily="34" charset="0"/>
              </a:rPr>
              <a:t>trồng</a:t>
            </a:r>
            <a:r>
              <a:rPr lang="en-US" sz="1800" dirty="0">
                <a:latin typeface="+mj-lt"/>
                <a:cs typeface="Arial" pitchFamily="34" charset="0"/>
              </a:rPr>
              <a:t> </a:t>
            </a:r>
            <a:r>
              <a:rPr lang="en-US" sz="1800" dirty="0" err="1">
                <a:latin typeface="+mj-lt"/>
                <a:cs typeface="Arial" pitchFamily="34" charset="0"/>
              </a:rPr>
              <a:t>thủy</a:t>
            </a:r>
            <a:r>
              <a:rPr lang="en-US" sz="1800" dirty="0">
                <a:latin typeface="+mj-lt"/>
                <a:cs typeface="Arial" pitchFamily="34" charset="0"/>
              </a:rPr>
              <a:t> </a:t>
            </a:r>
            <a:r>
              <a:rPr lang="en-US" sz="1800" dirty="0" err="1">
                <a:latin typeface="+mj-lt"/>
                <a:cs typeface="Arial" pitchFamily="34" charset="0"/>
              </a:rPr>
              <a:t>sản</a:t>
            </a:r>
            <a:r>
              <a:rPr lang="en-US" sz="1800" dirty="0">
                <a:latin typeface="+mj-lt"/>
                <a:cs typeface="Arial" pitchFamily="34" charset="0"/>
              </a:rPr>
              <a:t>: </a:t>
            </a:r>
            <a:r>
              <a:rPr lang="vi-VN" sz="1800" dirty="0">
                <a:latin typeface="+mj-lt"/>
                <a:cs typeface="Arial" pitchFamily="34" charset="0"/>
              </a:rPr>
              <a:t>GlobalGap</a:t>
            </a:r>
            <a:r>
              <a:rPr lang="en-US" sz="1800" dirty="0">
                <a:latin typeface="+mj-lt"/>
                <a:cs typeface="Arial" pitchFamily="34" charset="0"/>
              </a:rPr>
              <a:t>, </a:t>
            </a:r>
            <a:r>
              <a:rPr lang="vi-VN" sz="1800" dirty="0">
                <a:latin typeface="+mj-lt"/>
                <a:cs typeface="Arial" pitchFamily="34" charset="0"/>
              </a:rPr>
              <a:t>ASC, BAP… </a:t>
            </a:r>
            <a:endParaRPr lang="en-US" sz="1800" dirty="0">
              <a:latin typeface="+mj-lt"/>
              <a:cs typeface="Arial" pitchFamily="34" charset="0"/>
            </a:endParaRPr>
          </a:p>
          <a:p>
            <a:pPr lvl="1">
              <a:spcBef>
                <a:spcPts val="0"/>
              </a:spcBef>
              <a:spcAft>
                <a:spcPts val="0"/>
              </a:spcAft>
              <a:buFont typeface="Wingdings" pitchFamily="2" charset="2"/>
              <a:buChar char="ü"/>
              <a:defRPr/>
            </a:pPr>
            <a:r>
              <a:rPr lang="en-US" sz="1800" dirty="0">
                <a:latin typeface="+mj-lt"/>
                <a:cs typeface="Arial" pitchFamily="34" charset="0"/>
              </a:rPr>
              <a:t> </a:t>
            </a:r>
            <a:r>
              <a:rPr lang="en-US" sz="1800" dirty="0" err="1">
                <a:latin typeface="+mj-lt"/>
                <a:cs typeface="Arial" pitchFamily="34" charset="0"/>
              </a:rPr>
              <a:t>Chứng</a:t>
            </a:r>
            <a:r>
              <a:rPr lang="en-US" sz="1800" dirty="0">
                <a:latin typeface="+mj-lt"/>
                <a:cs typeface="Arial" pitchFamily="34" charset="0"/>
              </a:rPr>
              <a:t> </a:t>
            </a:r>
            <a:r>
              <a:rPr lang="en-US" sz="1800" dirty="0" err="1">
                <a:latin typeface="+mj-lt"/>
                <a:cs typeface="Arial" pitchFamily="34" charset="0"/>
              </a:rPr>
              <a:t>chỉ</a:t>
            </a:r>
            <a:r>
              <a:rPr lang="en-US" sz="1800" dirty="0">
                <a:latin typeface="+mj-lt"/>
                <a:cs typeface="Arial" pitchFamily="34" charset="0"/>
              </a:rPr>
              <a:t> </a:t>
            </a:r>
            <a:r>
              <a:rPr lang="en-US" sz="1800" dirty="0" err="1">
                <a:latin typeface="+mj-lt"/>
                <a:cs typeface="Arial" pitchFamily="34" charset="0"/>
              </a:rPr>
              <a:t>rừng</a:t>
            </a:r>
            <a:r>
              <a:rPr lang="en-US" sz="1800" dirty="0">
                <a:latin typeface="+mj-lt"/>
                <a:cs typeface="Arial" pitchFamily="34" charset="0"/>
              </a:rPr>
              <a:t> </a:t>
            </a:r>
            <a:r>
              <a:rPr lang="en-US" sz="1800" dirty="0" err="1">
                <a:latin typeface="+mj-lt"/>
                <a:cs typeface="Arial" pitchFamily="34" charset="0"/>
              </a:rPr>
              <a:t>bền</a:t>
            </a:r>
            <a:r>
              <a:rPr lang="en-US" sz="1800" dirty="0">
                <a:latin typeface="+mj-lt"/>
                <a:cs typeface="Arial" pitchFamily="34" charset="0"/>
              </a:rPr>
              <a:t> </a:t>
            </a:r>
            <a:r>
              <a:rPr lang="en-US" sz="1800" dirty="0" err="1">
                <a:latin typeface="+mj-lt"/>
                <a:cs typeface="Arial" pitchFamily="34" charset="0"/>
              </a:rPr>
              <a:t>vững</a:t>
            </a:r>
            <a:r>
              <a:rPr lang="en-US" sz="1800" dirty="0">
                <a:latin typeface="+mj-lt"/>
                <a:cs typeface="Arial" pitchFamily="34" charset="0"/>
              </a:rPr>
              <a:t> VFSC: VN </a:t>
            </a:r>
            <a:r>
              <a:rPr lang="en-US" sz="1800" dirty="0" err="1">
                <a:latin typeface="+mj-lt"/>
                <a:cs typeface="Arial" pitchFamily="34" charset="0"/>
              </a:rPr>
              <a:t>là</a:t>
            </a:r>
            <a:r>
              <a:rPr lang="en-US" sz="1800" dirty="0">
                <a:latin typeface="+mj-lt"/>
                <a:cs typeface="Arial" pitchFamily="34" charset="0"/>
              </a:rPr>
              <a:t> </a:t>
            </a:r>
            <a:r>
              <a:rPr lang="en-US" sz="1800" dirty="0" err="1">
                <a:latin typeface="+mj-lt"/>
                <a:cs typeface="Arial" pitchFamily="34" charset="0"/>
              </a:rPr>
              <a:t>thành</a:t>
            </a:r>
            <a:r>
              <a:rPr lang="en-US" sz="1800" dirty="0">
                <a:latin typeface="+mj-lt"/>
                <a:cs typeface="Arial" pitchFamily="34" charset="0"/>
              </a:rPr>
              <a:t> </a:t>
            </a:r>
            <a:r>
              <a:rPr lang="en-US" sz="1800" dirty="0" err="1">
                <a:latin typeface="+mj-lt"/>
                <a:cs typeface="Arial" pitchFamily="34" charset="0"/>
              </a:rPr>
              <a:t>viên</a:t>
            </a:r>
            <a:r>
              <a:rPr lang="en-US" sz="1800" dirty="0">
                <a:latin typeface="+mj-lt"/>
                <a:cs typeface="Arial" pitchFamily="34" charset="0"/>
              </a:rPr>
              <a:t> </a:t>
            </a:r>
            <a:r>
              <a:rPr lang="en-US" sz="1800" dirty="0" err="1">
                <a:latin typeface="+mj-lt"/>
                <a:cs typeface="Arial" pitchFamily="34" charset="0"/>
              </a:rPr>
              <a:t>của</a:t>
            </a:r>
            <a:r>
              <a:rPr lang="en-US" sz="1800" dirty="0">
                <a:latin typeface="+mj-lt"/>
                <a:cs typeface="Arial" pitchFamily="34" charset="0"/>
              </a:rPr>
              <a:t> </a:t>
            </a:r>
            <a:r>
              <a:rPr lang="vi-VN" sz="1800" dirty="0">
                <a:latin typeface="+mj-lt"/>
                <a:cs typeface="Arial" pitchFamily="34" charset="0"/>
              </a:rPr>
              <a:t>FSC</a:t>
            </a:r>
            <a:r>
              <a:rPr lang="en-US" sz="1800" dirty="0">
                <a:latin typeface="+mj-lt"/>
                <a:cs typeface="Arial" pitchFamily="34" charset="0"/>
              </a:rPr>
              <a:t> </a:t>
            </a:r>
            <a:r>
              <a:rPr lang="en-US" sz="1800" dirty="0" err="1">
                <a:latin typeface="+mj-lt"/>
                <a:cs typeface="Arial" pitchFamily="34" charset="0"/>
              </a:rPr>
              <a:t>quốc</a:t>
            </a:r>
            <a:r>
              <a:rPr lang="en-US" sz="1800" dirty="0">
                <a:latin typeface="+mj-lt"/>
                <a:cs typeface="Arial" pitchFamily="34" charset="0"/>
              </a:rPr>
              <a:t> </a:t>
            </a:r>
            <a:r>
              <a:rPr lang="en-US" sz="1800" dirty="0" err="1">
                <a:latin typeface="+mj-lt"/>
                <a:cs typeface="Arial" pitchFamily="34" charset="0"/>
              </a:rPr>
              <a:t>tế</a:t>
            </a:r>
            <a:r>
              <a:rPr lang="en-US" sz="1800" dirty="0">
                <a:latin typeface="+mj-lt"/>
                <a:cs typeface="Arial" pitchFamily="34" charset="0"/>
              </a:rPr>
              <a:t>, </a:t>
            </a:r>
            <a:r>
              <a:rPr lang="en-US" sz="1800" dirty="0" err="1">
                <a:latin typeface="+mj-lt"/>
                <a:cs typeface="Arial" pitchFamily="34" charset="0"/>
              </a:rPr>
              <a:t>năm</a:t>
            </a:r>
            <a:r>
              <a:rPr lang="en-US" sz="1800" dirty="0">
                <a:latin typeface="+mj-lt"/>
                <a:cs typeface="Arial" pitchFamily="34" charset="0"/>
              </a:rPr>
              <a:t> 2020 </a:t>
            </a:r>
            <a:r>
              <a:rPr lang="en-US" sz="1800" dirty="0" err="1">
                <a:latin typeface="+mj-lt"/>
                <a:cs typeface="Arial" pitchFamily="34" charset="0"/>
              </a:rPr>
              <a:t>có</a:t>
            </a:r>
            <a:r>
              <a:rPr lang="en-US" sz="1800" dirty="0">
                <a:latin typeface="+mj-lt"/>
                <a:cs typeface="Arial" pitchFamily="34" charset="0"/>
              </a:rPr>
              <a:t> 300 </a:t>
            </a:r>
            <a:r>
              <a:rPr lang="en-US" sz="1800" dirty="0" err="1">
                <a:latin typeface="+mj-lt"/>
                <a:cs typeface="Arial" pitchFamily="34" charset="0"/>
              </a:rPr>
              <a:t>ngàn</a:t>
            </a:r>
            <a:r>
              <a:rPr lang="en-US" sz="1800" dirty="0">
                <a:latin typeface="+mj-lt"/>
                <a:cs typeface="Arial" pitchFamily="34" charset="0"/>
              </a:rPr>
              <a:t> ha </a:t>
            </a:r>
            <a:r>
              <a:rPr lang="en-US" sz="1800" dirty="0" err="1">
                <a:latin typeface="+mj-lt"/>
                <a:cs typeface="Arial" pitchFamily="34" charset="0"/>
              </a:rPr>
              <a:t>rừng</a:t>
            </a:r>
            <a:r>
              <a:rPr lang="en-US" sz="1800" dirty="0">
                <a:latin typeface="+mj-lt"/>
                <a:cs typeface="Arial" pitchFamily="34" charset="0"/>
              </a:rPr>
              <a:t> </a:t>
            </a:r>
            <a:r>
              <a:rPr lang="en-US" sz="1800" dirty="0" err="1">
                <a:latin typeface="+mj-lt"/>
                <a:cs typeface="Arial" pitchFamily="34" charset="0"/>
              </a:rPr>
              <a:t>sẽ</a:t>
            </a:r>
            <a:r>
              <a:rPr lang="en-US" sz="1800" dirty="0">
                <a:latin typeface="+mj-lt"/>
                <a:cs typeface="Arial" pitchFamily="34" charset="0"/>
              </a:rPr>
              <a:t> </a:t>
            </a:r>
            <a:r>
              <a:rPr lang="en-US" sz="1800" dirty="0" err="1">
                <a:latin typeface="+mj-lt"/>
                <a:cs typeface="Arial" pitchFamily="34" charset="0"/>
              </a:rPr>
              <a:t>được</a:t>
            </a:r>
            <a:r>
              <a:rPr lang="en-US" sz="1800" dirty="0">
                <a:latin typeface="+mj-lt"/>
                <a:cs typeface="Arial" pitchFamily="34" charset="0"/>
              </a:rPr>
              <a:t> </a:t>
            </a:r>
            <a:r>
              <a:rPr lang="en-US" sz="1800" dirty="0" err="1">
                <a:latin typeface="+mj-lt"/>
                <a:cs typeface="Arial" pitchFamily="34" charset="0"/>
              </a:rPr>
              <a:t>cấp</a:t>
            </a:r>
            <a:r>
              <a:rPr lang="en-US" sz="1800" dirty="0">
                <a:latin typeface="+mj-lt"/>
                <a:cs typeface="Arial" pitchFamily="34" charset="0"/>
              </a:rPr>
              <a:t> </a:t>
            </a:r>
            <a:r>
              <a:rPr lang="en-US" sz="1800" dirty="0" err="1">
                <a:latin typeface="+mj-lt"/>
                <a:cs typeface="Arial" pitchFamily="34" charset="0"/>
              </a:rPr>
              <a:t>chứng</a:t>
            </a:r>
            <a:r>
              <a:rPr lang="en-US" sz="1800" dirty="0">
                <a:latin typeface="+mj-lt"/>
                <a:cs typeface="Arial" pitchFamily="34" charset="0"/>
              </a:rPr>
              <a:t> </a:t>
            </a:r>
            <a:r>
              <a:rPr lang="en-US" sz="1800" dirty="0" err="1">
                <a:latin typeface="+mj-lt"/>
                <a:cs typeface="Arial" pitchFamily="34" charset="0"/>
              </a:rPr>
              <a:t>chỉ</a:t>
            </a:r>
            <a:r>
              <a:rPr lang="en-US" sz="1800" dirty="0">
                <a:latin typeface="+mj-lt"/>
                <a:cs typeface="Arial" pitchFamily="34" charset="0"/>
              </a:rPr>
              <a:t> VFSC.</a:t>
            </a:r>
          </a:p>
          <a:p>
            <a:pPr lvl="1">
              <a:spcBef>
                <a:spcPts val="0"/>
              </a:spcBef>
              <a:spcAft>
                <a:spcPts val="0"/>
              </a:spcAft>
              <a:buFont typeface="Wingdings" pitchFamily="2" charset="2"/>
              <a:buChar char="ü"/>
              <a:defRPr/>
            </a:pPr>
            <a:r>
              <a:rPr lang="en-US" sz="1800" dirty="0" err="1">
                <a:latin typeface="+mj-lt"/>
                <a:cs typeface="Arial" pitchFamily="34" charset="0"/>
              </a:rPr>
              <a:t>Hoặc</a:t>
            </a:r>
            <a:r>
              <a:rPr lang="en-US" sz="1800" dirty="0">
                <a:latin typeface="+mj-lt"/>
                <a:cs typeface="Arial" pitchFamily="34" charset="0"/>
              </a:rPr>
              <a:t> </a:t>
            </a:r>
            <a:r>
              <a:rPr lang="en-US" sz="1800" dirty="0" err="1">
                <a:latin typeface="+mj-lt"/>
                <a:cs typeface="Arial" pitchFamily="34" charset="0"/>
              </a:rPr>
              <a:t>tiêu</a:t>
            </a:r>
            <a:r>
              <a:rPr lang="en-US" sz="1800" dirty="0">
                <a:latin typeface="+mj-lt"/>
                <a:cs typeface="Arial" pitchFamily="34" charset="0"/>
              </a:rPr>
              <a:t> </a:t>
            </a:r>
            <a:r>
              <a:rPr lang="en-US" sz="1800" dirty="0" err="1">
                <a:latin typeface="+mj-lt"/>
                <a:cs typeface="Arial" pitchFamily="34" charset="0"/>
              </a:rPr>
              <a:t>chuẩn</a:t>
            </a:r>
            <a:r>
              <a:rPr lang="en-US" sz="1800" dirty="0">
                <a:latin typeface="+mj-lt"/>
                <a:cs typeface="Arial" pitchFamily="34" charset="0"/>
              </a:rPr>
              <a:t> </a:t>
            </a:r>
            <a:r>
              <a:rPr lang="en-US" sz="1800" dirty="0" err="1">
                <a:latin typeface="+mj-lt"/>
                <a:cs typeface="Arial" pitchFamily="34" charset="0"/>
              </a:rPr>
              <a:t>thực</a:t>
            </a:r>
            <a:r>
              <a:rPr lang="en-US" sz="1800" dirty="0">
                <a:latin typeface="+mj-lt"/>
                <a:cs typeface="Arial" pitchFamily="34" charset="0"/>
              </a:rPr>
              <a:t> </a:t>
            </a:r>
            <a:r>
              <a:rPr lang="en-US" sz="1800" dirty="0" err="1">
                <a:latin typeface="+mj-lt"/>
                <a:cs typeface="Arial" pitchFamily="34" charset="0"/>
              </a:rPr>
              <a:t>phẩm</a:t>
            </a:r>
            <a:r>
              <a:rPr lang="en-US" sz="1800" dirty="0">
                <a:latin typeface="+mj-lt"/>
                <a:cs typeface="Arial" pitchFamily="34" charset="0"/>
              </a:rPr>
              <a:t> IFS, </a:t>
            </a:r>
            <a:r>
              <a:rPr lang="en-US" sz="1800" dirty="0" err="1">
                <a:latin typeface="+mj-lt"/>
                <a:cs typeface="Arial" pitchFamily="34" charset="0"/>
              </a:rPr>
              <a:t>Thực</a:t>
            </a:r>
            <a:r>
              <a:rPr lang="en-US" sz="1800" dirty="0">
                <a:latin typeface="+mj-lt"/>
                <a:cs typeface="Arial" pitchFamily="34" charset="0"/>
              </a:rPr>
              <a:t> </a:t>
            </a:r>
            <a:r>
              <a:rPr lang="en-US" sz="1800" dirty="0" err="1">
                <a:latin typeface="+mj-lt"/>
                <a:cs typeface="Arial" pitchFamily="34" charset="0"/>
              </a:rPr>
              <a:t>phẩm</a:t>
            </a:r>
            <a:r>
              <a:rPr lang="en-US" sz="1800" dirty="0">
                <a:latin typeface="+mj-lt"/>
                <a:cs typeface="Arial" pitchFamily="34" charset="0"/>
              </a:rPr>
              <a:t> </a:t>
            </a:r>
            <a:r>
              <a:rPr lang="en-US" sz="1800" dirty="0" err="1">
                <a:latin typeface="+mj-lt"/>
                <a:cs typeface="Arial" pitchFamily="34" charset="0"/>
              </a:rPr>
              <a:t>chất</a:t>
            </a:r>
            <a:r>
              <a:rPr lang="en-US" sz="1800" dirty="0">
                <a:latin typeface="+mj-lt"/>
                <a:cs typeface="Arial" pitchFamily="34" charset="0"/>
              </a:rPr>
              <a:t> </a:t>
            </a:r>
            <a:r>
              <a:rPr lang="en-US" sz="1800" dirty="0" err="1">
                <a:latin typeface="+mj-lt"/>
                <a:cs typeface="Arial" pitchFamily="34" charset="0"/>
              </a:rPr>
              <a:t>lượng</a:t>
            </a:r>
            <a:r>
              <a:rPr lang="en-US" sz="1800" dirty="0">
                <a:latin typeface="+mj-lt"/>
                <a:cs typeface="Arial" pitchFamily="34" charset="0"/>
              </a:rPr>
              <a:t> an </a:t>
            </a:r>
            <a:r>
              <a:rPr lang="en-US" sz="1800" dirty="0" err="1">
                <a:latin typeface="+mj-lt"/>
                <a:cs typeface="Arial" pitchFamily="34" charset="0"/>
              </a:rPr>
              <a:t>toàn</a:t>
            </a:r>
            <a:r>
              <a:rPr lang="en-US" sz="1800" dirty="0">
                <a:latin typeface="+mj-lt"/>
                <a:cs typeface="Arial" pitchFamily="34" charset="0"/>
              </a:rPr>
              <a:t> (SQF)</a:t>
            </a:r>
            <a:r>
              <a:rPr lang="vi-VN" sz="1800" dirty="0">
                <a:latin typeface="+mj-lt"/>
                <a:cs typeface="Arial" pitchFamily="34" charset="0"/>
              </a:rPr>
              <a:t>, FSSC22000</a:t>
            </a:r>
            <a:r>
              <a:rPr lang="en-US" sz="1800" dirty="0">
                <a:latin typeface="+mj-lt"/>
                <a:cs typeface="Arial" pitchFamily="34" charset="0"/>
              </a:rPr>
              <a:t> </a:t>
            </a:r>
            <a:r>
              <a:rPr lang="en-US" sz="1800" dirty="0" err="1">
                <a:latin typeface="+mj-lt"/>
                <a:cs typeface="Arial" pitchFamily="34" charset="0"/>
              </a:rPr>
              <a:t>hoặc</a:t>
            </a:r>
            <a:r>
              <a:rPr lang="en-US" sz="1800" dirty="0">
                <a:latin typeface="+mj-lt"/>
                <a:cs typeface="Arial" pitchFamily="34" charset="0"/>
              </a:rPr>
              <a:t> </a:t>
            </a:r>
            <a:r>
              <a:rPr lang="en-US" sz="1800" dirty="0" err="1">
                <a:latin typeface="+mj-lt"/>
                <a:cs typeface="Arial" pitchFamily="34" charset="0"/>
              </a:rPr>
              <a:t>chứng</a:t>
            </a:r>
            <a:r>
              <a:rPr lang="en-US" sz="1800" dirty="0">
                <a:latin typeface="+mj-lt"/>
                <a:cs typeface="Arial" pitchFamily="34" charset="0"/>
              </a:rPr>
              <a:t> </a:t>
            </a:r>
            <a:r>
              <a:rPr lang="en-US" sz="1800" dirty="0" err="1">
                <a:latin typeface="+mj-lt"/>
                <a:cs typeface="Arial" pitchFamily="34" charset="0"/>
              </a:rPr>
              <a:t>nhận</a:t>
            </a:r>
            <a:r>
              <a:rPr lang="en-US" sz="1800" dirty="0">
                <a:latin typeface="+mj-lt"/>
                <a:cs typeface="Arial" pitchFamily="34" charset="0"/>
              </a:rPr>
              <a:t> CSR (</a:t>
            </a:r>
            <a:r>
              <a:rPr lang="en-US" sz="1800" dirty="0" err="1">
                <a:latin typeface="+mj-lt"/>
                <a:cs typeface="Arial" pitchFamily="34" charset="0"/>
              </a:rPr>
              <a:t>Trách</a:t>
            </a:r>
            <a:r>
              <a:rPr lang="en-US" sz="1800" dirty="0">
                <a:latin typeface="+mj-lt"/>
                <a:cs typeface="Arial" pitchFamily="34" charset="0"/>
              </a:rPr>
              <a:t> </a:t>
            </a:r>
            <a:r>
              <a:rPr lang="en-US" sz="1800" dirty="0" err="1">
                <a:latin typeface="+mj-lt"/>
                <a:cs typeface="Arial" pitchFamily="34" charset="0"/>
              </a:rPr>
              <a:t>nhiệm</a:t>
            </a:r>
            <a:r>
              <a:rPr lang="en-US" sz="1800" dirty="0">
                <a:latin typeface="+mj-lt"/>
                <a:cs typeface="Arial" pitchFamily="34" charset="0"/>
              </a:rPr>
              <a:t> </a:t>
            </a:r>
            <a:r>
              <a:rPr lang="en-US" sz="1800" dirty="0" err="1">
                <a:latin typeface="+mj-lt"/>
                <a:cs typeface="Arial" pitchFamily="34" charset="0"/>
              </a:rPr>
              <a:t>xã</a:t>
            </a:r>
            <a:r>
              <a:rPr lang="en-US" sz="1800" dirty="0">
                <a:latin typeface="+mj-lt"/>
                <a:cs typeface="Arial" pitchFamily="34" charset="0"/>
              </a:rPr>
              <a:t> </a:t>
            </a:r>
            <a:r>
              <a:rPr lang="en-US" sz="1800" dirty="0" err="1">
                <a:latin typeface="+mj-lt"/>
                <a:cs typeface="Arial" pitchFamily="34" charset="0"/>
              </a:rPr>
              <a:t>hội</a:t>
            </a:r>
            <a:r>
              <a:rPr lang="en-US" sz="1800" dirty="0">
                <a:latin typeface="+mj-lt"/>
                <a:cs typeface="Arial" pitchFamily="34" charset="0"/>
              </a:rPr>
              <a:t> </a:t>
            </a:r>
            <a:r>
              <a:rPr lang="en-US" sz="1800" dirty="0" err="1">
                <a:latin typeface="+mj-lt"/>
                <a:cs typeface="Arial" pitchFamily="34" charset="0"/>
              </a:rPr>
              <a:t>của</a:t>
            </a:r>
            <a:r>
              <a:rPr lang="en-US" sz="1800" dirty="0">
                <a:latin typeface="+mj-lt"/>
                <a:cs typeface="Arial" pitchFamily="34" charset="0"/>
              </a:rPr>
              <a:t> </a:t>
            </a:r>
            <a:r>
              <a:rPr lang="en-US" sz="1800" dirty="0" err="1">
                <a:latin typeface="+mj-lt"/>
                <a:cs typeface="Arial" pitchFamily="34" charset="0"/>
              </a:rPr>
              <a:t>doanh</a:t>
            </a:r>
            <a:r>
              <a:rPr lang="en-US" sz="1800" dirty="0">
                <a:latin typeface="+mj-lt"/>
                <a:cs typeface="Arial" pitchFamily="34" charset="0"/>
              </a:rPr>
              <a:t> </a:t>
            </a:r>
            <a:r>
              <a:rPr lang="en-US" sz="1800" dirty="0" err="1">
                <a:latin typeface="+mj-lt"/>
                <a:cs typeface="Arial" pitchFamily="34" charset="0"/>
              </a:rPr>
              <a:t>nghiệp</a:t>
            </a:r>
            <a:r>
              <a:rPr lang="en-US" sz="1800" dirty="0">
                <a:latin typeface="+mj-lt"/>
                <a:cs typeface="Arial" pitchFamily="34" charset="0"/>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41</a:t>
            </a:fld>
            <a:endParaRPr lang="en-US" dirty="0"/>
          </a:p>
        </p:txBody>
      </p:sp>
      <p:sp>
        <p:nvSpPr>
          <p:cNvPr id="8" name="Title 1">
            <a:extLst>
              <a:ext uri="{FF2B5EF4-FFF2-40B4-BE49-F238E27FC236}">
                <a16:creationId xmlns="" xmlns:a16="http://schemas.microsoft.com/office/drawing/2014/main" id="{C6E10CB7-2C8F-8048-A00F-866C6484EDDB}"/>
              </a:ext>
            </a:extLst>
          </p:cNvPr>
          <p:cNvSpPr txBox="1">
            <a:spLocks/>
          </p:cNvSpPr>
          <p:nvPr/>
        </p:nvSpPr>
        <p:spPr>
          <a:xfrm>
            <a:off x="1036320" y="0"/>
            <a:ext cx="7498080" cy="914400"/>
          </a:xfrm>
          <a:prstGeom prst="rect">
            <a:avLst/>
          </a:prstGeom>
        </p:spPr>
        <p:txBody>
          <a:bodyPr anchor="ctr">
            <a:no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3.2 </a:t>
            </a:r>
            <a:r>
              <a:rPr lang="en-US" sz="2400" b="1" dirty="0" err="1"/>
              <a:t>Giải</a:t>
            </a:r>
            <a:r>
              <a:rPr lang="en-US" sz="2400" b="1" dirty="0"/>
              <a:t> </a:t>
            </a:r>
            <a:r>
              <a:rPr lang="en-US" sz="2400" b="1" dirty="0" err="1"/>
              <a:t>pháp</a:t>
            </a:r>
            <a:r>
              <a:rPr lang="en-US" sz="2400" b="1" dirty="0"/>
              <a:t> </a:t>
            </a:r>
            <a:r>
              <a:rPr lang="en-US" sz="2400" b="1" dirty="0" err="1"/>
              <a:t>cụ</a:t>
            </a:r>
            <a:r>
              <a:rPr lang="en-US" sz="2400" b="1" dirty="0"/>
              <a:t> </a:t>
            </a:r>
            <a:r>
              <a:rPr lang="en-US" sz="2400" b="1" dirty="0" err="1"/>
              <a:t>thể</a:t>
            </a:r>
            <a:endParaRPr lang="en-US" sz="2400" b="1" dirty="0"/>
          </a:p>
        </p:txBody>
      </p:sp>
      <p:sp>
        <p:nvSpPr>
          <p:cNvPr id="9" name="Rectangle 8">
            <a:extLst>
              <a:ext uri="{FF2B5EF4-FFF2-40B4-BE49-F238E27FC236}">
                <a16:creationId xmlns="" xmlns:a16="http://schemas.microsoft.com/office/drawing/2014/main" id="{784F7495-0397-4D40-A114-CE5FF5A5D44F}"/>
              </a:ext>
            </a:extLst>
          </p:cNvPr>
          <p:cNvSpPr>
            <a:spLocks/>
          </p:cNvSpPr>
          <p:nvPr/>
        </p:nvSpPr>
        <p:spPr>
          <a:xfrm>
            <a:off x="1005840" y="864513"/>
            <a:ext cx="749808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3.2.2 Các doanh nghiệp chế biến xuất khẩu nông nghiệp (</a:t>
            </a:r>
            <a:r>
              <a:rPr lang="vi-VN" sz="2200" b="1" dirty="0" smtClean="0">
                <a:solidFill>
                  <a:schemeClr val="bg2">
                    <a:lumMod val="25000"/>
                  </a:schemeClr>
                </a:solidFill>
                <a:latin typeface="Times New Roman" pitchFamily="18" charset="0"/>
                <a:cs typeface="Times New Roman" pitchFamily="18" charset="0"/>
              </a:rPr>
              <a:t>1/</a:t>
            </a:r>
            <a:r>
              <a:rPr lang="en-US" sz="2200" b="1" dirty="0" smtClean="0">
                <a:solidFill>
                  <a:schemeClr val="bg2">
                    <a:lumMod val="25000"/>
                  </a:schemeClr>
                </a:solidFill>
                <a:latin typeface="Times New Roman" pitchFamily="18" charset="0"/>
                <a:cs typeface="Times New Roman" pitchFamily="18" charset="0"/>
              </a:rPr>
              <a:t>2</a:t>
            </a:r>
            <a:r>
              <a:rPr lang="vi-VN" sz="2200" b="1" dirty="0" smtClean="0">
                <a:solidFill>
                  <a:schemeClr val="bg2">
                    <a:lumMod val="25000"/>
                  </a:schemeClr>
                </a:solidFill>
                <a:latin typeface="Times New Roman" pitchFamily="18" charset="0"/>
                <a:cs typeface="Times New Roman" pitchFamily="18" charset="0"/>
              </a:rPr>
              <a:t>)</a:t>
            </a:r>
            <a:endParaRPr lang="vi-VN" sz="2200" b="1" dirty="0">
              <a:solidFill>
                <a:schemeClr val="bg2">
                  <a:lumMod val="25000"/>
                </a:schemeClr>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696200" cy="3962400"/>
          </a:xfrm>
        </p:spPr>
        <p:txBody>
          <a:bodyPr>
            <a:noAutofit/>
          </a:bodyPr>
          <a:lstStyle/>
          <a:p>
            <a:pPr algn="just">
              <a:spcBef>
                <a:spcPts val="0"/>
              </a:spcBef>
              <a:spcAft>
                <a:spcPts val="0"/>
              </a:spcAft>
              <a:buFont typeface="Wingdings" pitchFamily="2" charset="2"/>
              <a:buChar char="Ø"/>
            </a:pPr>
            <a:r>
              <a:rPr lang="en-US" sz="1700" b="1" dirty="0" err="1" smtClean="0"/>
              <a:t>Xây</a:t>
            </a:r>
            <a:r>
              <a:rPr lang="en-US" sz="1700" b="1" dirty="0" smtClean="0"/>
              <a:t> </a:t>
            </a:r>
            <a:r>
              <a:rPr lang="en-US" sz="1700" b="1" dirty="0" err="1" smtClean="0"/>
              <a:t>dựng</a:t>
            </a:r>
            <a:r>
              <a:rPr lang="en-US" sz="1700" b="1" dirty="0" smtClean="0"/>
              <a:t> </a:t>
            </a:r>
            <a:r>
              <a:rPr lang="en-US" sz="1700" b="1" dirty="0" err="1" smtClean="0"/>
              <a:t>vùng</a:t>
            </a:r>
            <a:r>
              <a:rPr lang="en-US" sz="1700" b="1" dirty="0" smtClean="0"/>
              <a:t> </a:t>
            </a:r>
            <a:r>
              <a:rPr lang="en-US" sz="1700" b="1" dirty="0" err="1" smtClean="0"/>
              <a:t>trồng</a:t>
            </a:r>
            <a:r>
              <a:rPr lang="en-US" sz="1700" b="1" dirty="0" smtClean="0"/>
              <a:t> hay </a:t>
            </a:r>
            <a:r>
              <a:rPr lang="en-US" sz="1700" b="1" dirty="0" err="1" smtClean="0"/>
              <a:t>hợp</a:t>
            </a:r>
            <a:r>
              <a:rPr lang="en-US" sz="1700" b="1" dirty="0" smtClean="0"/>
              <a:t> </a:t>
            </a:r>
            <a:r>
              <a:rPr lang="en-US" sz="1700" b="1" dirty="0" err="1" smtClean="0"/>
              <a:t>tác</a:t>
            </a:r>
            <a:r>
              <a:rPr lang="en-US" sz="1700" b="1" dirty="0" smtClean="0"/>
              <a:t> </a:t>
            </a:r>
            <a:r>
              <a:rPr lang="en-US" sz="1700" b="1" dirty="0" err="1" smtClean="0"/>
              <a:t>với</a:t>
            </a:r>
            <a:r>
              <a:rPr lang="en-US" sz="1700" b="1" dirty="0" smtClean="0"/>
              <a:t> </a:t>
            </a:r>
            <a:r>
              <a:rPr lang="en-US" sz="1700" b="1" dirty="0" err="1" smtClean="0"/>
              <a:t>nông</a:t>
            </a:r>
            <a:r>
              <a:rPr lang="en-US" sz="1700" b="1" dirty="0" smtClean="0"/>
              <a:t> </a:t>
            </a:r>
            <a:r>
              <a:rPr lang="en-US" sz="1700" b="1" dirty="0" err="1" smtClean="0"/>
              <a:t>dân</a:t>
            </a:r>
            <a:r>
              <a:rPr lang="en-US" sz="1700" b="1" dirty="0" smtClean="0"/>
              <a:t> </a:t>
            </a:r>
            <a:r>
              <a:rPr lang="en-US" sz="1700" dirty="0" err="1" smtClean="0"/>
              <a:t>để</a:t>
            </a:r>
            <a:r>
              <a:rPr lang="en-US" sz="1700" dirty="0" smtClean="0"/>
              <a:t> </a:t>
            </a:r>
            <a:r>
              <a:rPr lang="en-US" sz="1700" dirty="0" err="1" smtClean="0"/>
              <a:t>xây</a:t>
            </a:r>
            <a:r>
              <a:rPr lang="en-US" sz="1700" dirty="0" smtClean="0"/>
              <a:t> </a:t>
            </a:r>
            <a:r>
              <a:rPr lang="en-US" sz="1700" dirty="0" err="1" smtClean="0"/>
              <a:t>dựng</a:t>
            </a:r>
            <a:r>
              <a:rPr lang="en-US" sz="1700" dirty="0" smtClean="0"/>
              <a:t> </a:t>
            </a:r>
            <a:r>
              <a:rPr lang="en-US" sz="1700" dirty="0" err="1" smtClean="0"/>
              <a:t>các</a:t>
            </a:r>
            <a:r>
              <a:rPr lang="en-US" sz="1700" dirty="0" smtClean="0"/>
              <a:t> </a:t>
            </a:r>
            <a:r>
              <a:rPr lang="en-US" sz="1700" dirty="0" err="1" smtClean="0"/>
              <a:t>vùng</a:t>
            </a:r>
            <a:r>
              <a:rPr lang="en-US" sz="1700" dirty="0" smtClean="0"/>
              <a:t> </a:t>
            </a:r>
            <a:r>
              <a:rPr lang="en-US" sz="1700" dirty="0" err="1" smtClean="0"/>
              <a:t>trồng</a:t>
            </a:r>
            <a:r>
              <a:rPr lang="en-US" sz="1700" dirty="0" smtClean="0"/>
              <a:t> hay </a:t>
            </a:r>
            <a:r>
              <a:rPr lang="en-US" sz="1700" dirty="0" err="1" smtClean="0"/>
              <a:t>khu</a:t>
            </a:r>
            <a:r>
              <a:rPr lang="en-US" sz="1700" dirty="0" smtClean="0"/>
              <a:t> </a:t>
            </a:r>
            <a:r>
              <a:rPr lang="en-US" sz="1700" dirty="0" err="1" smtClean="0"/>
              <a:t>vực</a:t>
            </a:r>
            <a:r>
              <a:rPr lang="en-US" sz="1700" dirty="0" smtClean="0"/>
              <a:t> </a:t>
            </a:r>
            <a:r>
              <a:rPr lang="en-US" sz="1700" dirty="0" err="1" smtClean="0"/>
              <a:t>sản</a:t>
            </a:r>
            <a:r>
              <a:rPr lang="en-US" sz="1700" dirty="0" smtClean="0"/>
              <a:t> </a:t>
            </a:r>
            <a:r>
              <a:rPr lang="en-US" sz="1700" dirty="0" err="1" smtClean="0"/>
              <a:t>xuất</a:t>
            </a:r>
            <a:r>
              <a:rPr lang="en-US" sz="1700" dirty="0" smtClean="0"/>
              <a:t> </a:t>
            </a:r>
            <a:r>
              <a:rPr lang="en-US" sz="1700" dirty="0" err="1" smtClean="0"/>
              <a:t>đảm</a:t>
            </a:r>
            <a:r>
              <a:rPr lang="en-US" sz="1700" dirty="0" smtClean="0"/>
              <a:t> </a:t>
            </a:r>
            <a:r>
              <a:rPr lang="en-US" sz="1700" dirty="0" err="1" smtClean="0"/>
              <a:t>bảo</a:t>
            </a:r>
            <a:r>
              <a:rPr lang="en-US" sz="1700" dirty="0" smtClean="0"/>
              <a:t> </a:t>
            </a:r>
            <a:r>
              <a:rPr lang="en-US" sz="1700" dirty="0" err="1" smtClean="0"/>
              <a:t>đáp</a:t>
            </a:r>
            <a:r>
              <a:rPr lang="en-US" sz="1700" dirty="0" smtClean="0"/>
              <a:t> </a:t>
            </a:r>
            <a:r>
              <a:rPr lang="en-US" sz="1700" dirty="0" err="1" smtClean="0"/>
              <a:t>ứng</a:t>
            </a:r>
            <a:r>
              <a:rPr lang="en-US" sz="1700" dirty="0" smtClean="0"/>
              <a:t> </a:t>
            </a:r>
            <a:r>
              <a:rPr lang="en-US" sz="1700" dirty="0" err="1" smtClean="0"/>
              <a:t>các</a:t>
            </a:r>
            <a:r>
              <a:rPr lang="en-US" sz="1700" dirty="0" smtClean="0"/>
              <a:t> </a:t>
            </a:r>
            <a:r>
              <a:rPr lang="en-US" sz="1700" dirty="0" err="1" smtClean="0"/>
              <a:t>yêu</a:t>
            </a:r>
            <a:r>
              <a:rPr lang="en-US" sz="1700" dirty="0" smtClean="0"/>
              <a:t> </a:t>
            </a:r>
            <a:r>
              <a:rPr lang="en-US" sz="1700" dirty="0" err="1" smtClean="0"/>
              <a:t>cầu</a:t>
            </a:r>
            <a:r>
              <a:rPr lang="en-US" sz="1700" dirty="0" smtClean="0"/>
              <a:t> ATTP, </a:t>
            </a:r>
            <a:r>
              <a:rPr lang="en-US" sz="1700" dirty="0" err="1" smtClean="0"/>
              <a:t>có</a:t>
            </a:r>
            <a:r>
              <a:rPr lang="en-US" sz="1700" dirty="0" smtClean="0"/>
              <a:t> </a:t>
            </a:r>
            <a:r>
              <a:rPr lang="en-US" sz="1700" dirty="0" err="1" smtClean="0"/>
              <a:t>kế</a:t>
            </a:r>
            <a:r>
              <a:rPr lang="en-US" sz="1700" dirty="0" smtClean="0"/>
              <a:t> </a:t>
            </a:r>
            <a:r>
              <a:rPr lang="en-US" sz="1700" dirty="0" err="1" smtClean="0"/>
              <a:t>hoạch</a:t>
            </a:r>
            <a:r>
              <a:rPr lang="en-US" sz="1700" dirty="0" smtClean="0"/>
              <a:t> </a:t>
            </a:r>
            <a:r>
              <a:rPr lang="en-US" sz="1700" dirty="0" err="1" smtClean="0"/>
              <a:t>giám</a:t>
            </a:r>
            <a:r>
              <a:rPr lang="en-US" sz="1700" dirty="0" smtClean="0"/>
              <a:t> </a:t>
            </a:r>
            <a:r>
              <a:rPr lang="en-US" sz="1700" dirty="0" err="1" smtClean="0"/>
              <a:t>sát</a:t>
            </a:r>
            <a:r>
              <a:rPr lang="en-US" sz="1700" dirty="0" smtClean="0"/>
              <a:t> </a:t>
            </a:r>
            <a:r>
              <a:rPr lang="en-US" sz="1700" dirty="0" err="1" smtClean="0"/>
              <a:t>các</a:t>
            </a:r>
            <a:r>
              <a:rPr lang="en-US" sz="1700" dirty="0" smtClean="0"/>
              <a:t> </a:t>
            </a:r>
            <a:r>
              <a:rPr lang="en-US" sz="1700" dirty="0" err="1" smtClean="0"/>
              <a:t>mối</a:t>
            </a:r>
            <a:r>
              <a:rPr lang="en-US" sz="1700" dirty="0" smtClean="0"/>
              <a:t> </a:t>
            </a:r>
            <a:r>
              <a:rPr lang="en-US" sz="1700" dirty="0" err="1" smtClean="0"/>
              <a:t>nguy</a:t>
            </a:r>
            <a:r>
              <a:rPr lang="en-US" sz="1700" dirty="0" smtClean="0"/>
              <a:t> </a:t>
            </a:r>
            <a:r>
              <a:rPr lang="en-US" sz="1700" dirty="0" err="1" smtClean="0"/>
              <a:t>trong</a:t>
            </a:r>
            <a:r>
              <a:rPr lang="en-US" sz="1700" dirty="0" smtClean="0"/>
              <a:t> </a:t>
            </a:r>
            <a:r>
              <a:rPr lang="en-US" sz="1700" dirty="0" err="1" smtClean="0"/>
              <a:t>toàn</a:t>
            </a:r>
            <a:r>
              <a:rPr lang="en-US" sz="1700" dirty="0" smtClean="0"/>
              <a:t> </a:t>
            </a:r>
            <a:r>
              <a:rPr lang="en-US" sz="1700" dirty="0" err="1" smtClean="0"/>
              <a:t>bộ</a:t>
            </a:r>
            <a:r>
              <a:rPr lang="en-US" sz="1700" dirty="0" smtClean="0"/>
              <a:t> </a:t>
            </a:r>
            <a:r>
              <a:rPr lang="en-US" sz="1700" dirty="0" err="1" smtClean="0"/>
              <a:t>quá</a:t>
            </a:r>
            <a:r>
              <a:rPr lang="en-US" sz="1700" dirty="0" smtClean="0"/>
              <a:t> </a:t>
            </a:r>
            <a:r>
              <a:rPr lang="en-US" sz="1700" dirty="0" err="1" smtClean="0"/>
              <a:t>trình</a:t>
            </a:r>
            <a:r>
              <a:rPr lang="en-US" sz="1700" dirty="0" smtClean="0"/>
              <a:t> </a:t>
            </a:r>
            <a:r>
              <a:rPr lang="en-US" sz="1700" dirty="0" err="1" smtClean="0"/>
              <a:t>sản</a:t>
            </a:r>
            <a:r>
              <a:rPr lang="en-US" sz="1700" dirty="0" smtClean="0"/>
              <a:t> </a:t>
            </a:r>
            <a:r>
              <a:rPr lang="en-US" sz="1700" dirty="0" err="1" smtClean="0"/>
              <a:t>xuất</a:t>
            </a:r>
            <a:r>
              <a:rPr lang="en-US" sz="1700" dirty="0" smtClean="0"/>
              <a:t>, </a:t>
            </a:r>
            <a:r>
              <a:rPr lang="en-US" sz="1700" dirty="0" err="1" smtClean="0"/>
              <a:t>đặc</a:t>
            </a:r>
            <a:r>
              <a:rPr lang="en-US" sz="1700" dirty="0" smtClean="0"/>
              <a:t> </a:t>
            </a:r>
            <a:r>
              <a:rPr lang="en-US" sz="1700" dirty="0" err="1" smtClean="0"/>
              <a:t>biệt</a:t>
            </a:r>
            <a:r>
              <a:rPr lang="en-US" sz="1700" dirty="0" smtClean="0"/>
              <a:t> </a:t>
            </a:r>
            <a:r>
              <a:rPr lang="en-US" sz="1700" dirty="0" err="1" smtClean="0"/>
              <a:t>là</a:t>
            </a:r>
            <a:r>
              <a:rPr lang="en-US" sz="1700" dirty="0" smtClean="0"/>
              <a:t> </a:t>
            </a:r>
            <a:r>
              <a:rPr lang="en-US" sz="1700" dirty="0" err="1" smtClean="0"/>
              <a:t>mối</a:t>
            </a:r>
            <a:r>
              <a:rPr lang="en-US" sz="1700" dirty="0" smtClean="0"/>
              <a:t> </a:t>
            </a:r>
            <a:r>
              <a:rPr lang="en-US" sz="1700" dirty="0" err="1" smtClean="0"/>
              <a:t>nguy</a:t>
            </a:r>
            <a:r>
              <a:rPr lang="en-US" sz="1700" dirty="0" smtClean="0"/>
              <a:t> ô </a:t>
            </a:r>
            <a:r>
              <a:rPr lang="en-US" sz="1700" dirty="0" err="1" smtClean="0"/>
              <a:t>nhiễm</a:t>
            </a:r>
            <a:r>
              <a:rPr lang="en-US" sz="1700" dirty="0" smtClean="0"/>
              <a:t> Vi </a:t>
            </a:r>
            <a:r>
              <a:rPr lang="en-US" sz="1700" dirty="0" err="1" smtClean="0"/>
              <a:t>sinh</a:t>
            </a:r>
            <a:r>
              <a:rPr lang="en-US" sz="1700" dirty="0" smtClean="0"/>
              <a:t> </a:t>
            </a:r>
            <a:r>
              <a:rPr lang="en-US" sz="1700" dirty="0" err="1" smtClean="0"/>
              <a:t>vật</a:t>
            </a:r>
            <a:r>
              <a:rPr lang="en-US" sz="1700" dirty="0" smtClean="0"/>
              <a:t> </a:t>
            </a:r>
            <a:r>
              <a:rPr lang="en-US" sz="1700" dirty="0" err="1" smtClean="0"/>
              <a:t>và</a:t>
            </a:r>
            <a:r>
              <a:rPr lang="en-US" sz="1700" dirty="0" smtClean="0"/>
              <a:t> </a:t>
            </a:r>
            <a:r>
              <a:rPr lang="en-US" sz="1700" dirty="0" err="1" smtClean="0"/>
              <a:t>thuốc</a:t>
            </a:r>
            <a:r>
              <a:rPr lang="en-US" sz="1700" dirty="0" smtClean="0"/>
              <a:t> BVTV.</a:t>
            </a:r>
            <a:endParaRPr lang="en-US" sz="1700" b="1" dirty="0" smtClean="0"/>
          </a:p>
          <a:p>
            <a:pPr algn="just">
              <a:spcBef>
                <a:spcPts val="0"/>
              </a:spcBef>
              <a:spcAft>
                <a:spcPts val="0"/>
              </a:spcAft>
              <a:buFont typeface="Wingdings" pitchFamily="2" charset="2"/>
              <a:buChar char="Ø"/>
            </a:pPr>
            <a:r>
              <a:rPr lang="en-US" sz="1700" b="1" dirty="0" err="1" smtClean="0"/>
              <a:t>Doanh</a:t>
            </a:r>
            <a:r>
              <a:rPr lang="en-US" sz="1700" b="1" dirty="0" smtClean="0"/>
              <a:t> </a:t>
            </a:r>
            <a:r>
              <a:rPr lang="en-US" sz="1700" b="1" dirty="0" err="1"/>
              <a:t>nghiệp</a:t>
            </a:r>
            <a:r>
              <a:rPr lang="en-US" sz="1700" b="1" dirty="0"/>
              <a:t> </a:t>
            </a:r>
            <a:r>
              <a:rPr lang="en-US" sz="1700" b="1" dirty="0" err="1"/>
              <a:t>nông</a:t>
            </a:r>
            <a:r>
              <a:rPr lang="en-US" sz="1700" b="1" dirty="0"/>
              <a:t> </a:t>
            </a:r>
            <a:r>
              <a:rPr lang="en-US" sz="1700" b="1" dirty="0" err="1"/>
              <a:t>nghiệp</a:t>
            </a:r>
            <a:r>
              <a:rPr lang="en-US" sz="1700" b="1" dirty="0"/>
              <a:t> </a:t>
            </a:r>
            <a:r>
              <a:rPr lang="en-US" sz="1700" dirty="0" err="1"/>
              <a:t>cũng</a:t>
            </a:r>
            <a:r>
              <a:rPr lang="en-US" sz="1700" dirty="0"/>
              <a:t> </a:t>
            </a:r>
            <a:r>
              <a:rPr lang="en-US" sz="1700" dirty="0" err="1"/>
              <a:t>cần</a:t>
            </a:r>
            <a:r>
              <a:rPr lang="en-US" sz="1700" dirty="0"/>
              <a:t> </a:t>
            </a:r>
            <a:r>
              <a:rPr lang="en-US" sz="1700" b="1" dirty="0" err="1"/>
              <a:t>chủ</a:t>
            </a:r>
            <a:r>
              <a:rPr lang="en-US" sz="1700" b="1" dirty="0"/>
              <a:t> </a:t>
            </a:r>
            <a:r>
              <a:rPr lang="en-US" sz="1700" b="1" dirty="0" err="1"/>
              <a:t>động</a:t>
            </a:r>
            <a:r>
              <a:rPr lang="en-US" sz="1700" b="1" dirty="0"/>
              <a:t> </a:t>
            </a:r>
            <a:r>
              <a:rPr lang="en-US" sz="1700" b="1" dirty="0" err="1"/>
              <a:t>tìm</a:t>
            </a:r>
            <a:r>
              <a:rPr lang="en-US" sz="1700" b="1" dirty="0"/>
              <a:t> </a:t>
            </a:r>
            <a:r>
              <a:rPr lang="en-US" sz="1700" b="1" dirty="0" err="1"/>
              <a:t>hướng</a:t>
            </a:r>
            <a:r>
              <a:rPr lang="en-US" sz="1700" b="1" dirty="0"/>
              <a:t> </a:t>
            </a:r>
            <a:r>
              <a:rPr lang="en-US" sz="1700" b="1" dirty="0" err="1"/>
              <a:t>hợp</a:t>
            </a:r>
            <a:r>
              <a:rPr lang="en-US" sz="1700" b="1" dirty="0"/>
              <a:t> </a:t>
            </a:r>
            <a:r>
              <a:rPr lang="en-US" sz="1700" b="1" dirty="0" err="1"/>
              <a:t>tác</a:t>
            </a:r>
            <a:r>
              <a:rPr lang="en-US" sz="1700" b="1" dirty="0"/>
              <a:t> </a:t>
            </a:r>
            <a:r>
              <a:rPr lang="en-US" sz="1700" dirty="0" err="1"/>
              <a:t>với</a:t>
            </a:r>
            <a:r>
              <a:rPr lang="en-US" sz="1700" dirty="0"/>
              <a:t> </a:t>
            </a:r>
            <a:r>
              <a:rPr lang="en-US" sz="1700" dirty="0" err="1"/>
              <a:t>các</a:t>
            </a:r>
            <a:r>
              <a:rPr lang="en-US" sz="1700" dirty="0"/>
              <a:t> </a:t>
            </a:r>
            <a:r>
              <a:rPr lang="en-US" sz="1700" dirty="0" err="1"/>
              <a:t>nhà</a:t>
            </a:r>
            <a:r>
              <a:rPr lang="en-US" sz="1700" dirty="0"/>
              <a:t> </a:t>
            </a:r>
            <a:r>
              <a:rPr lang="en-US" sz="1700" dirty="0" err="1"/>
              <a:t>đầu</a:t>
            </a:r>
            <a:r>
              <a:rPr lang="en-US" sz="1700" dirty="0"/>
              <a:t> </a:t>
            </a:r>
            <a:r>
              <a:rPr lang="en-US" sz="1700" dirty="0" err="1"/>
              <a:t>tư</a:t>
            </a:r>
            <a:r>
              <a:rPr lang="en-US" sz="1700" dirty="0"/>
              <a:t> </a:t>
            </a:r>
            <a:r>
              <a:rPr lang="en-US" sz="1700" dirty="0" err="1"/>
              <a:t>của</a:t>
            </a:r>
            <a:r>
              <a:rPr lang="en-US" sz="1700" dirty="0"/>
              <a:t> </a:t>
            </a:r>
            <a:r>
              <a:rPr lang="en-US" sz="1700" dirty="0" err="1"/>
              <a:t>các</a:t>
            </a:r>
            <a:r>
              <a:rPr lang="en-US" sz="1700" dirty="0"/>
              <a:t> </a:t>
            </a:r>
            <a:r>
              <a:rPr lang="en-US" sz="1700" dirty="0" err="1"/>
              <a:t>nước</a:t>
            </a:r>
            <a:r>
              <a:rPr lang="en-US" sz="1700" dirty="0"/>
              <a:t> </a:t>
            </a:r>
            <a:r>
              <a:rPr lang="en-US" sz="1700" dirty="0" err="1"/>
              <a:t>thành</a:t>
            </a:r>
            <a:r>
              <a:rPr lang="en-US" sz="1700" dirty="0"/>
              <a:t> </a:t>
            </a:r>
            <a:r>
              <a:rPr lang="en-US" sz="1700" dirty="0" err="1"/>
              <a:t>viên</a:t>
            </a:r>
            <a:r>
              <a:rPr lang="en-US" sz="1700" dirty="0"/>
              <a:t> EU </a:t>
            </a:r>
            <a:r>
              <a:rPr lang="en-US" sz="1700" dirty="0" err="1"/>
              <a:t>để</a:t>
            </a:r>
            <a:r>
              <a:rPr lang="en-US" sz="1700" dirty="0"/>
              <a:t> </a:t>
            </a:r>
            <a:r>
              <a:rPr lang="en-US" sz="1700" dirty="0" err="1"/>
              <a:t>thu</a:t>
            </a:r>
            <a:r>
              <a:rPr lang="en-US" sz="1700" dirty="0"/>
              <a:t> </a:t>
            </a:r>
            <a:r>
              <a:rPr lang="en-US" sz="1700" dirty="0" err="1"/>
              <a:t>hút</a:t>
            </a:r>
            <a:r>
              <a:rPr lang="en-US" sz="1700" dirty="0"/>
              <a:t> </a:t>
            </a:r>
            <a:r>
              <a:rPr lang="en-US" sz="1700" dirty="0" err="1"/>
              <a:t>mạnh</a:t>
            </a:r>
            <a:r>
              <a:rPr lang="en-US" sz="1700" dirty="0"/>
              <a:t> </a:t>
            </a:r>
            <a:r>
              <a:rPr lang="en-US" sz="1700" dirty="0" err="1"/>
              <a:t>mẽ</a:t>
            </a:r>
            <a:r>
              <a:rPr lang="en-US" sz="1700" dirty="0"/>
              <a:t> </a:t>
            </a:r>
            <a:r>
              <a:rPr lang="en-US" sz="1700" dirty="0" err="1"/>
              <a:t>đầu</a:t>
            </a:r>
            <a:r>
              <a:rPr lang="en-US" sz="1700" dirty="0"/>
              <a:t> </a:t>
            </a:r>
            <a:r>
              <a:rPr lang="en-US" sz="1700" dirty="0" err="1"/>
              <a:t>tư</a:t>
            </a:r>
            <a:r>
              <a:rPr lang="en-US" sz="1700" dirty="0"/>
              <a:t> </a:t>
            </a:r>
            <a:r>
              <a:rPr lang="en-US" sz="1700" dirty="0" err="1"/>
              <a:t>trực</a:t>
            </a:r>
            <a:r>
              <a:rPr lang="en-US" sz="1700" dirty="0"/>
              <a:t> </a:t>
            </a:r>
            <a:r>
              <a:rPr lang="en-US" sz="1700" dirty="0" err="1"/>
              <a:t>tiếp</a:t>
            </a:r>
            <a:r>
              <a:rPr lang="en-US" sz="1700" dirty="0"/>
              <a:t> </a:t>
            </a:r>
            <a:r>
              <a:rPr lang="en-US" sz="1700" dirty="0" err="1"/>
              <a:t>vào</a:t>
            </a:r>
            <a:r>
              <a:rPr lang="en-US" sz="1700" dirty="0"/>
              <a:t> </a:t>
            </a:r>
            <a:r>
              <a:rPr lang="en-US" sz="1700" dirty="0" err="1"/>
              <a:t>Việt</a:t>
            </a:r>
            <a:r>
              <a:rPr lang="en-US" sz="1700" dirty="0"/>
              <a:t> Nam, </a:t>
            </a:r>
            <a:r>
              <a:rPr lang="en-US" sz="1700" dirty="0" err="1"/>
              <a:t>nhằm</a:t>
            </a:r>
            <a:r>
              <a:rPr lang="en-US" sz="1700" dirty="0"/>
              <a:t> </a:t>
            </a:r>
            <a:r>
              <a:rPr lang="en-US" sz="1700" dirty="0" err="1"/>
              <a:t>tận</a:t>
            </a:r>
            <a:r>
              <a:rPr lang="en-US" sz="1700" dirty="0"/>
              <a:t> </a:t>
            </a:r>
            <a:r>
              <a:rPr lang="en-US" sz="1700" dirty="0" err="1"/>
              <a:t>dụng</a:t>
            </a:r>
            <a:r>
              <a:rPr lang="en-US" sz="1700" dirty="0"/>
              <a:t> </a:t>
            </a:r>
            <a:r>
              <a:rPr lang="en-US" sz="1700" dirty="0" err="1"/>
              <a:t>hiệu</a:t>
            </a:r>
            <a:r>
              <a:rPr lang="en-US" sz="1700" dirty="0"/>
              <a:t> </a:t>
            </a:r>
            <a:r>
              <a:rPr lang="en-US" sz="1700" dirty="0" err="1"/>
              <a:t>quả</a:t>
            </a:r>
            <a:r>
              <a:rPr lang="en-US" sz="1700" dirty="0"/>
              <a:t> </a:t>
            </a:r>
            <a:r>
              <a:rPr lang="en-US" sz="1700" dirty="0" err="1"/>
              <a:t>nguồn</a:t>
            </a:r>
            <a:r>
              <a:rPr lang="en-US" sz="1700" dirty="0"/>
              <a:t> </a:t>
            </a:r>
            <a:r>
              <a:rPr lang="en-US" sz="1700" dirty="0" err="1"/>
              <a:t>vốn</a:t>
            </a:r>
            <a:r>
              <a:rPr lang="en-US" sz="1700" dirty="0"/>
              <a:t> </a:t>
            </a:r>
            <a:r>
              <a:rPr lang="en-US" sz="1700" dirty="0" err="1"/>
              <a:t>và</a:t>
            </a:r>
            <a:r>
              <a:rPr lang="en-US" sz="1700" dirty="0"/>
              <a:t> </a:t>
            </a:r>
            <a:r>
              <a:rPr lang="en-US" sz="1700" dirty="0" err="1"/>
              <a:t>việc</a:t>
            </a:r>
            <a:r>
              <a:rPr lang="en-US" sz="1700" dirty="0"/>
              <a:t> </a:t>
            </a:r>
            <a:r>
              <a:rPr lang="en-US" sz="1700" dirty="0" err="1"/>
              <a:t>chuyển</a:t>
            </a:r>
            <a:r>
              <a:rPr lang="en-US" sz="1700" dirty="0"/>
              <a:t> </a:t>
            </a:r>
            <a:r>
              <a:rPr lang="en-US" sz="1700" dirty="0" err="1"/>
              <a:t>giao</a:t>
            </a:r>
            <a:r>
              <a:rPr lang="en-US" sz="1700" dirty="0"/>
              <a:t> </a:t>
            </a:r>
            <a:r>
              <a:rPr lang="en-US" sz="1700" dirty="0" err="1"/>
              <a:t>công</a:t>
            </a:r>
            <a:r>
              <a:rPr lang="en-US" sz="1700" dirty="0"/>
              <a:t> </a:t>
            </a:r>
            <a:r>
              <a:rPr lang="en-US" sz="1700" dirty="0" err="1"/>
              <a:t>nghệ</a:t>
            </a:r>
            <a:r>
              <a:rPr lang="en-US" sz="1700" dirty="0"/>
              <a:t> </a:t>
            </a:r>
            <a:r>
              <a:rPr lang="en-US" sz="1700" dirty="0" err="1"/>
              <a:t>từ</a:t>
            </a:r>
            <a:r>
              <a:rPr lang="en-US" sz="1700" dirty="0"/>
              <a:t> </a:t>
            </a:r>
            <a:r>
              <a:rPr lang="en-US" sz="1700" dirty="0" err="1"/>
              <a:t>các</a:t>
            </a:r>
            <a:r>
              <a:rPr lang="en-US" sz="1700" dirty="0"/>
              <a:t> </a:t>
            </a:r>
            <a:r>
              <a:rPr lang="en-US" sz="1700" dirty="0" err="1"/>
              <a:t>nhà</a:t>
            </a:r>
            <a:r>
              <a:rPr lang="en-US" sz="1700" dirty="0"/>
              <a:t> </a:t>
            </a:r>
            <a:r>
              <a:rPr lang="en-US" sz="1700" dirty="0" err="1"/>
              <a:t>đầu</a:t>
            </a:r>
            <a:r>
              <a:rPr lang="en-US" sz="1700" dirty="0"/>
              <a:t> </a:t>
            </a:r>
            <a:r>
              <a:rPr lang="en-US" sz="1700" dirty="0" err="1"/>
              <a:t>tư</a:t>
            </a:r>
            <a:r>
              <a:rPr lang="en-US" sz="1700" dirty="0"/>
              <a:t>. </a:t>
            </a:r>
          </a:p>
          <a:p>
            <a:pPr algn="just">
              <a:spcBef>
                <a:spcPts val="0"/>
              </a:spcBef>
              <a:spcAft>
                <a:spcPts val="0"/>
              </a:spcAft>
              <a:buFont typeface="Wingdings" pitchFamily="2" charset="2"/>
              <a:buChar char="Ø"/>
            </a:pPr>
            <a:r>
              <a:rPr lang="en-US" sz="1700" dirty="0" err="1"/>
              <a:t>Cần</a:t>
            </a:r>
            <a:r>
              <a:rPr lang="en-US" sz="1700" dirty="0"/>
              <a:t> </a:t>
            </a:r>
            <a:r>
              <a:rPr lang="en-US" sz="1700" b="1" dirty="0" err="1"/>
              <a:t>liên</a:t>
            </a:r>
            <a:r>
              <a:rPr lang="en-US" sz="1700" b="1" dirty="0"/>
              <a:t> </a:t>
            </a:r>
            <a:r>
              <a:rPr lang="en-US" sz="1700" b="1" dirty="0" err="1"/>
              <a:t>kết</a:t>
            </a:r>
            <a:r>
              <a:rPr lang="en-US" sz="1700" b="1" dirty="0"/>
              <a:t> </a:t>
            </a:r>
            <a:r>
              <a:rPr lang="en-US" sz="1700" b="1" dirty="0" err="1"/>
              <a:t>với</a:t>
            </a:r>
            <a:r>
              <a:rPr lang="en-US" sz="1700" b="1" dirty="0"/>
              <a:t> </a:t>
            </a:r>
            <a:r>
              <a:rPr lang="en-US" sz="1700" b="1" dirty="0" err="1"/>
              <a:t>các</a:t>
            </a:r>
            <a:r>
              <a:rPr lang="en-US" sz="1700" b="1" dirty="0"/>
              <a:t> </a:t>
            </a:r>
            <a:r>
              <a:rPr lang="en-US" sz="1700" b="1" dirty="0" err="1"/>
              <a:t>tập</a:t>
            </a:r>
            <a:r>
              <a:rPr lang="en-US" sz="1700" b="1" dirty="0"/>
              <a:t> </a:t>
            </a:r>
            <a:r>
              <a:rPr lang="en-US" sz="1700" b="1" dirty="0" err="1"/>
              <a:t>đoàn</a:t>
            </a:r>
            <a:r>
              <a:rPr lang="en-US" sz="1700" b="1" dirty="0"/>
              <a:t> </a:t>
            </a:r>
            <a:r>
              <a:rPr lang="en-US" sz="1700" b="1" dirty="0" err="1"/>
              <a:t>siêu</a:t>
            </a:r>
            <a:r>
              <a:rPr lang="en-US" sz="1700" b="1" dirty="0"/>
              <a:t> </a:t>
            </a:r>
            <a:r>
              <a:rPr lang="en-US" sz="1700" b="1" dirty="0" err="1"/>
              <a:t>thị</a:t>
            </a:r>
            <a:r>
              <a:rPr lang="en-US" sz="1700" b="1" dirty="0"/>
              <a:t> </a:t>
            </a:r>
            <a:r>
              <a:rPr lang="en-US" sz="1700" b="1" dirty="0" err="1"/>
              <a:t>lớn</a:t>
            </a:r>
            <a:r>
              <a:rPr lang="en-US" sz="1700" b="1" dirty="0"/>
              <a:t> </a:t>
            </a:r>
            <a:r>
              <a:rPr lang="en-US" sz="1700" b="1" dirty="0" err="1"/>
              <a:t>của</a:t>
            </a:r>
            <a:r>
              <a:rPr lang="en-US" sz="1700" b="1" dirty="0"/>
              <a:t> </a:t>
            </a:r>
            <a:r>
              <a:rPr lang="en-US" sz="1700" b="1" dirty="0" err="1"/>
              <a:t>châu</a:t>
            </a:r>
            <a:r>
              <a:rPr lang="en-US" sz="1700" b="1" dirty="0"/>
              <a:t> </a:t>
            </a:r>
            <a:r>
              <a:rPr lang="en-US" sz="1700" b="1" dirty="0" err="1"/>
              <a:t>Âu</a:t>
            </a:r>
            <a:r>
              <a:rPr lang="en-US" sz="1700" b="1" dirty="0"/>
              <a:t> </a:t>
            </a:r>
            <a:r>
              <a:rPr lang="en-US" sz="1700" b="1" dirty="0" err="1"/>
              <a:t>đang</a:t>
            </a:r>
            <a:r>
              <a:rPr lang="en-US" sz="1700" b="1" dirty="0"/>
              <a:t> </a:t>
            </a:r>
            <a:r>
              <a:rPr lang="en-US" sz="1700" b="1" dirty="0" err="1"/>
              <a:t>đầu</a:t>
            </a:r>
            <a:r>
              <a:rPr lang="en-US" sz="1700" b="1" dirty="0"/>
              <a:t> </a:t>
            </a:r>
            <a:r>
              <a:rPr lang="en-US" sz="1700" b="1" dirty="0" err="1"/>
              <a:t>tư</a:t>
            </a:r>
            <a:r>
              <a:rPr lang="en-US" sz="1700" b="1" dirty="0"/>
              <a:t> ở </a:t>
            </a:r>
            <a:r>
              <a:rPr lang="en-US" sz="1700" b="1" dirty="0" err="1"/>
              <a:t>Việt</a:t>
            </a:r>
            <a:r>
              <a:rPr lang="en-US" sz="1700" b="1" dirty="0"/>
              <a:t> Nam</a:t>
            </a:r>
            <a:r>
              <a:rPr lang="en-US" sz="1700" dirty="0"/>
              <a:t> </a:t>
            </a:r>
            <a:r>
              <a:rPr lang="en-US" sz="1700" dirty="0" err="1"/>
              <a:t>để</a:t>
            </a:r>
            <a:r>
              <a:rPr lang="en-US" sz="1700" dirty="0"/>
              <a:t> </a:t>
            </a:r>
            <a:r>
              <a:rPr lang="en-US" sz="1700" dirty="0" err="1"/>
              <a:t>xuất</a:t>
            </a:r>
            <a:r>
              <a:rPr lang="en-US" sz="1700" dirty="0"/>
              <a:t> </a:t>
            </a:r>
            <a:r>
              <a:rPr lang="en-US" sz="1700" dirty="0" err="1"/>
              <a:t>khẩu</a:t>
            </a:r>
            <a:r>
              <a:rPr lang="en-US" sz="1700" dirty="0"/>
              <a:t> </a:t>
            </a:r>
            <a:r>
              <a:rPr lang="en-US" sz="1700" dirty="0" err="1"/>
              <a:t>các</a:t>
            </a:r>
            <a:r>
              <a:rPr lang="en-US" sz="1700" dirty="0"/>
              <a:t> </a:t>
            </a:r>
            <a:r>
              <a:rPr lang="en-US" sz="1700" dirty="0" err="1"/>
              <a:t>sản</a:t>
            </a:r>
            <a:r>
              <a:rPr lang="en-US" sz="1700" dirty="0"/>
              <a:t> </a:t>
            </a:r>
            <a:r>
              <a:rPr lang="en-US" sz="1700" dirty="0" err="1"/>
              <a:t>phẩm</a:t>
            </a:r>
            <a:r>
              <a:rPr lang="en-US" sz="1700" dirty="0"/>
              <a:t> </a:t>
            </a:r>
            <a:r>
              <a:rPr lang="en-US" sz="1700" dirty="0" err="1"/>
              <a:t>nông</a:t>
            </a:r>
            <a:r>
              <a:rPr lang="en-US" sz="1700" dirty="0"/>
              <a:t> </a:t>
            </a:r>
            <a:r>
              <a:rPr lang="en-US" sz="1700" dirty="0" err="1"/>
              <a:t>sản</a:t>
            </a:r>
            <a:r>
              <a:rPr lang="en-US" sz="1700" dirty="0"/>
              <a:t> </a:t>
            </a:r>
            <a:r>
              <a:rPr lang="en-US" sz="1700" dirty="0" err="1"/>
              <a:t>thực</a:t>
            </a:r>
            <a:r>
              <a:rPr lang="en-US" sz="1700" dirty="0"/>
              <a:t> </a:t>
            </a:r>
            <a:r>
              <a:rPr lang="en-US" sz="1700" dirty="0" err="1"/>
              <a:t>phẩm</a:t>
            </a:r>
            <a:r>
              <a:rPr lang="en-US" sz="1700" dirty="0"/>
              <a:t> </a:t>
            </a:r>
            <a:r>
              <a:rPr lang="en-US" sz="1700" dirty="0" err="1"/>
              <a:t>bán</a:t>
            </a:r>
            <a:r>
              <a:rPr lang="en-US" sz="1700" dirty="0"/>
              <a:t> </a:t>
            </a:r>
            <a:r>
              <a:rPr lang="en-US" sz="1700" dirty="0" err="1"/>
              <a:t>tại</a:t>
            </a:r>
            <a:r>
              <a:rPr lang="en-US" sz="1700" dirty="0"/>
              <a:t> </a:t>
            </a:r>
            <a:r>
              <a:rPr lang="en-US" sz="1700" dirty="0" err="1"/>
              <a:t>các</a:t>
            </a:r>
            <a:r>
              <a:rPr lang="en-US" sz="1700" dirty="0"/>
              <a:t> </a:t>
            </a:r>
            <a:r>
              <a:rPr lang="en-US" sz="1700" dirty="0" err="1"/>
              <a:t>chuỗi</a:t>
            </a:r>
            <a:r>
              <a:rPr lang="en-US" sz="1700" dirty="0"/>
              <a:t> </a:t>
            </a:r>
            <a:r>
              <a:rPr lang="en-US" sz="1700" dirty="0" err="1"/>
              <a:t>siêu</a:t>
            </a:r>
            <a:r>
              <a:rPr lang="en-US" sz="1700" dirty="0"/>
              <a:t> </a:t>
            </a:r>
            <a:r>
              <a:rPr lang="en-US" sz="1700" dirty="0" err="1"/>
              <a:t>thị</a:t>
            </a:r>
            <a:r>
              <a:rPr lang="en-US" sz="1700" dirty="0"/>
              <a:t> ở </a:t>
            </a:r>
            <a:r>
              <a:rPr lang="en-US" sz="1700" dirty="0" err="1"/>
              <a:t>nước</a:t>
            </a:r>
            <a:r>
              <a:rPr lang="en-US" sz="1700" dirty="0"/>
              <a:t> </a:t>
            </a:r>
            <a:r>
              <a:rPr lang="en-US" sz="1700" dirty="0" err="1"/>
              <a:t>ngoài</a:t>
            </a:r>
            <a:r>
              <a:rPr lang="en-US" sz="1700" dirty="0"/>
              <a:t> </a:t>
            </a:r>
            <a:r>
              <a:rPr lang="en-US" sz="1700" dirty="0" err="1"/>
              <a:t>để</a:t>
            </a:r>
            <a:r>
              <a:rPr lang="en-US" sz="1700" dirty="0"/>
              <a:t> </a:t>
            </a:r>
            <a:r>
              <a:rPr lang="en-US" sz="1700" dirty="0" err="1"/>
              <a:t>người</a:t>
            </a:r>
            <a:r>
              <a:rPr lang="en-US" sz="1700" dirty="0"/>
              <a:t> </a:t>
            </a:r>
            <a:r>
              <a:rPr lang="en-US" sz="1700" dirty="0" err="1"/>
              <a:t>tiêu</a:t>
            </a:r>
            <a:r>
              <a:rPr lang="en-US" sz="1700" dirty="0"/>
              <a:t> </a:t>
            </a:r>
            <a:r>
              <a:rPr lang="en-US" sz="1700" dirty="0" err="1"/>
              <a:t>dùng</a:t>
            </a:r>
            <a:r>
              <a:rPr lang="en-US" sz="1700" dirty="0"/>
              <a:t> </a:t>
            </a:r>
            <a:r>
              <a:rPr lang="en-US" sz="1700" dirty="0" err="1"/>
              <a:t>châu</a:t>
            </a:r>
            <a:r>
              <a:rPr lang="en-US" sz="1700" dirty="0"/>
              <a:t> </a:t>
            </a:r>
            <a:r>
              <a:rPr lang="en-US" sz="1700" dirty="0" err="1"/>
              <a:t>Âu</a:t>
            </a:r>
            <a:r>
              <a:rPr lang="en-US" sz="1700" dirty="0"/>
              <a:t> </a:t>
            </a:r>
            <a:r>
              <a:rPr lang="en-US" sz="1700" dirty="0" err="1"/>
              <a:t>quen</a:t>
            </a:r>
            <a:r>
              <a:rPr lang="en-US" sz="1700" dirty="0"/>
              <a:t> </a:t>
            </a:r>
            <a:r>
              <a:rPr lang="en-US" sz="1700" dirty="0" err="1"/>
              <a:t>dần</a:t>
            </a:r>
            <a:r>
              <a:rPr lang="en-US" sz="1700" dirty="0"/>
              <a:t> </a:t>
            </a:r>
            <a:r>
              <a:rPr lang="en-US" sz="1700" dirty="0" err="1"/>
              <a:t>với</a:t>
            </a:r>
            <a:r>
              <a:rPr lang="en-US" sz="1700" dirty="0"/>
              <a:t> </a:t>
            </a:r>
            <a:r>
              <a:rPr lang="en-US" sz="1700" dirty="0" err="1"/>
              <a:t>hàng</a:t>
            </a:r>
            <a:r>
              <a:rPr lang="en-US" sz="1700" dirty="0"/>
              <a:t> </a:t>
            </a:r>
            <a:r>
              <a:rPr lang="en-US" sz="1700" dirty="0" err="1"/>
              <a:t>của</a:t>
            </a:r>
            <a:r>
              <a:rPr lang="en-US" sz="1700" dirty="0"/>
              <a:t> </a:t>
            </a:r>
            <a:r>
              <a:rPr lang="en-US" sz="1700" dirty="0" err="1"/>
              <a:t>Việt</a:t>
            </a:r>
            <a:r>
              <a:rPr lang="en-US" sz="1700" dirty="0"/>
              <a:t> Nam (</a:t>
            </a:r>
            <a:r>
              <a:rPr lang="en-US" sz="1700" dirty="0" err="1"/>
              <a:t>vấn</a:t>
            </a:r>
            <a:r>
              <a:rPr lang="en-US" sz="1700" dirty="0"/>
              <a:t> </a:t>
            </a:r>
            <a:r>
              <a:rPr lang="en-US" sz="1700" dirty="0" err="1"/>
              <a:t>đề</a:t>
            </a:r>
            <a:r>
              <a:rPr lang="en-US" sz="1700" dirty="0"/>
              <a:t> </a:t>
            </a:r>
            <a:r>
              <a:rPr lang="en-US" sz="1700" dirty="0" err="1"/>
              <a:t>này</a:t>
            </a:r>
            <a:r>
              <a:rPr lang="en-US" sz="1700" dirty="0"/>
              <a:t> </a:t>
            </a:r>
            <a:r>
              <a:rPr lang="en-US" sz="1700" dirty="0" err="1"/>
              <a:t>doanh</a:t>
            </a:r>
            <a:r>
              <a:rPr lang="en-US" sz="1700" dirty="0"/>
              <a:t> </a:t>
            </a:r>
            <a:r>
              <a:rPr lang="en-US" sz="1700" dirty="0" err="1"/>
              <a:t>nghiệp</a:t>
            </a:r>
            <a:r>
              <a:rPr lang="en-US" sz="1700" dirty="0"/>
              <a:t> </a:t>
            </a:r>
            <a:r>
              <a:rPr lang="en-US" sz="1700" dirty="0" err="1"/>
              <a:t>Việt</a:t>
            </a:r>
            <a:r>
              <a:rPr lang="en-US" sz="1700" dirty="0"/>
              <a:t> Nam </a:t>
            </a:r>
            <a:r>
              <a:rPr lang="en-US" sz="1700" dirty="0" err="1"/>
              <a:t>đã</a:t>
            </a:r>
            <a:r>
              <a:rPr lang="en-US" sz="1700" dirty="0"/>
              <a:t> </a:t>
            </a:r>
            <a:r>
              <a:rPr lang="en-US" sz="1700" dirty="0" err="1"/>
              <a:t>thực</a:t>
            </a:r>
            <a:r>
              <a:rPr lang="en-US" sz="1700" dirty="0"/>
              <a:t> </a:t>
            </a:r>
            <a:r>
              <a:rPr lang="en-US" sz="1700" dirty="0" err="1"/>
              <a:t>hiện</a:t>
            </a:r>
            <a:r>
              <a:rPr lang="en-US" sz="1700" dirty="0"/>
              <a:t> </a:t>
            </a:r>
            <a:r>
              <a:rPr lang="en-US" sz="1700" dirty="0" err="1"/>
              <a:t>thành</a:t>
            </a:r>
            <a:r>
              <a:rPr lang="en-US" sz="1700" dirty="0"/>
              <a:t> </a:t>
            </a:r>
            <a:r>
              <a:rPr lang="en-US" sz="1700" dirty="0" err="1"/>
              <a:t>công</a:t>
            </a:r>
            <a:r>
              <a:rPr lang="en-US" sz="1700" dirty="0"/>
              <a:t> </a:t>
            </a:r>
            <a:r>
              <a:rPr lang="en-US" sz="1700" dirty="0" err="1"/>
              <a:t>với</a:t>
            </a:r>
            <a:r>
              <a:rPr lang="en-US" sz="1700" dirty="0"/>
              <a:t> Metro, Big C </a:t>
            </a:r>
            <a:r>
              <a:rPr lang="en-US" sz="1700" dirty="0" err="1"/>
              <a:t>trước</a:t>
            </a:r>
            <a:r>
              <a:rPr lang="en-US" sz="1700" dirty="0"/>
              <a:t> </a:t>
            </a:r>
            <a:r>
              <a:rPr lang="en-US" sz="1700" dirty="0" err="1"/>
              <a:t>đây</a:t>
            </a:r>
            <a:r>
              <a:rPr lang="en-US" sz="1700" dirty="0"/>
              <a:t> </a:t>
            </a:r>
            <a:r>
              <a:rPr lang="en-US" sz="1700" dirty="0" err="1"/>
              <a:t>và</a:t>
            </a:r>
            <a:r>
              <a:rPr lang="en-US" sz="1700" dirty="0"/>
              <a:t> </a:t>
            </a:r>
            <a:r>
              <a:rPr lang="en-US" sz="1700" dirty="0" err="1"/>
              <a:t>với</a:t>
            </a:r>
            <a:r>
              <a:rPr lang="en-US" sz="1700" dirty="0"/>
              <a:t> </a:t>
            </a:r>
            <a:r>
              <a:rPr lang="en-US" sz="1700" dirty="0" err="1"/>
              <a:t>Aeon</a:t>
            </a:r>
            <a:r>
              <a:rPr lang="en-US" sz="1700" dirty="0"/>
              <a:t> </a:t>
            </a:r>
            <a:r>
              <a:rPr lang="en-US" sz="1700" dirty="0" err="1"/>
              <a:t>hiện</a:t>
            </a:r>
            <a:r>
              <a:rPr lang="en-US" sz="1700" dirty="0"/>
              <a:t> nay). </a:t>
            </a:r>
            <a:r>
              <a:rPr lang="en-US" sz="1700" dirty="0" err="1"/>
              <a:t>Đây</a:t>
            </a:r>
            <a:r>
              <a:rPr lang="en-US" sz="1700" dirty="0"/>
              <a:t> </a:t>
            </a:r>
            <a:r>
              <a:rPr lang="en-US" sz="1700" dirty="0" err="1"/>
              <a:t>cũng</a:t>
            </a:r>
            <a:r>
              <a:rPr lang="en-US" sz="1700" dirty="0"/>
              <a:t> </a:t>
            </a:r>
            <a:r>
              <a:rPr lang="en-US" sz="1700" dirty="0" err="1"/>
              <a:t>chính</a:t>
            </a:r>
            <a:r>
              <a:rPr lang="en-US" sz="1700" dirty="0"/>
              <a:t> </a:t>
            </a:r>
            <a:r>
              <a:rPr lang="en-US" sz="1700" dirty="0" err="1"/>
              <a:t>là</a:t>
            </a:r>
            <a:r>
              <a:rPr lang="en-US" sz="1700" dirty="0"/>
              <a:t> </a:t>
            </a:r>
            <a:r>
              <a:rPr lang="en-US" sz="1700" dirty="0" err="1"/>
              <a:t>cơ</a:t>
            </a:r>
            <a:r>
              <a:rPr lang="en-US" sz="1700" dirty="0"/>
              <a:t> </a:t>
            </a:r>
            <a:r>
              <a:rPr lang="en-US" sz="1700" dirty="0" err="1"/>
              <a:t>hội</a:t>
            </a:r>
            <a:r>
              <a:rPr lang="en-US" sz="1700" dirty="0"/>
              <a:t> </a:t>
            </a:r>
            <a:r>
              <a:rPr lang="en-US" sz="1700" dirty="0" err="1"/>
              <a:t>tốt</a:t>
            </a:r>
            <a:r>
              <a:rPr lang="en-US" sz="1700" dirty="0"/>
              <a:t> </a:t>
            </a:r>
            <a:r>
              <a:rPr lang="en-US" sz="1700" dirty="0" err="1"/>
              <a:t>để</a:t>
            </a:r>
            <a:r>
              <a:rPr lang="en-US" sz="1700" dirty="0"/>
              <a:t> </a:t>
            </a:r>
            <a:r>
              <a:rPr lang="en-US" sz="1700" dirty="0" err="1"/>
              <a:t>các</a:t>
            </a:r>
            <a:r>
              <a:rPr lang="en-US" sz="1700" dirty="0"/>
              <a:t> </a:t>
            </a:r>
            <a:r>
              <a:rPr lang="en-US" sz="1700" dirty="0" err="1"/>
              <a:t>doanh</a:t>
            </a:r>
            <a:r>
              <a:rPr lang="en-US" sz="1700" dirty="0"/>
              <a:t> </a:t>
            </a:r>
            <a:r>
              <a:rPr lang="en-US" sz="1700" dirty="0" err="1"/>
              <a:t>nghiệp</a:t>
            </a:r>
            <a:r>
              <a:rPr lang="en-US" sz="1700" dirty="0"/>
              <a:t> </a:t>
            </a:r>
            <a:r>
              <a:rPr lang="en-US" sz="1700" dirty="0" err="1"/>
              <a:t>tham</a:t>
            </a:r>
            <a:r>
              <a:rPr lang="en-US" sz="1700" dirty="0"/>
              <a:t> </a:t>
            </a:r>
            <a:r>
              <a:rPr lang="en-US" sz="1700" dirty="0" err="1"/>
              <a:t>gia</a:t>
            </a:r>
            <a:r>
              <a:rPr lang="en-US" sz="1700" dirty="0"/>
              <a:t> </a:t>
            </a:r>
            <a:r>
              <a:rPr lang="en-US" sz="1700" dirty="0" err="1"/>
              <a:t>sâu</a:t>
            </a:r>
            <a:r>
              <a:rPr lang="en-US" sz="1700" dirty="0"/>
              <a:t> </a:t>
            </a:r>
            <a:r>
              <a:rPr lang="en-US" sz="1700" dirty="0" err="1"/>
              <a:t>hơn</a:t>
            </a:r>
            <a:r>
              <a:rPr lang="en-US" sz="1700" dirty="0"/>
              <a:t> </a:t>
            </a:r>
            <a:r>
              <a:rPr lang="en-US" sz="1700" dirty="0" err="1"/>
              <a:t>nữa</a:t>
            </a:r>
            <a:r>
              <a:rPr lang="en-US" sz="1700" dirty="0"/>
              <a:t> </a:t>
            </a:r>
            <a:r>
              <a:rPr lang="en-US" sz="1700" dirty="0" err="1"/>
              <a:t>vào</a:t>
            </a:r>
            <a:r>
              <a:rPr lang="en-US" sz="1700" dirty="0"/>
              <a:t> </a:t>
            </a:r>
            <a:r>
              <a:rPr lang="en-US" sz="1700" dirty="0" err="1"/>
              <a:t>chuỗi</a:t>
            </a:r>
            <a:r>
              <a:rPr lang="en-US" sz="1700" dirty="0"/>
              <a:t> </a:t>
            </a:r>
            <a:r>
              <a:rPr lang="en-US" sz="1700" dirty="0" err="1"/>
              <a:t>cung</a:t>
            </a:r>
            <a:r>
              <a:rPr lang="en-US" sz="1700" dirty="0"/>
              <a:t> </a:t>
            </a:r>
            <a:r>
              <a:rPr lang="en-US" sz="1700" dirty="0" err="1"/>
              <a:t>ứng</a:t>
            </a:r>
            <a:r>
              <a:rPr lang="en-US" sz="1700" dirty="0"/>
              <a:t> </a:t>
            </a:r>
            <a:r>
              <a:rPr lang="en-US" sz="1700" dirty="0" err="1"/>
              <a:t>trong</a:t>
            </a:r>
            <a:r>
              <a:rPr lang="en-US" sz="1700" dirty="0"/>
              <a:t> </a:t>
            </a:r>
            <a:r>
              <a:rPr lang="en-US" sz="1700" dirty="0" err="1"/>
              <a:t>khu</a:t>
            </a:r>
            <a:r>
              <a:rPr lang="en-US" sz="1700" dirty="0"/>
              <a:t> </a:t>
            </a:r>
            <a:r>
              <a:rPr lang="en-US" sz="1700" dirty="0" err="1"/>
              <a:t>vực</a:t>
            </a:r>
            <a:r>
              <a:rPr lang="en-US" sz="1700" dirty="0"/>
              <a:t> </a:t>
            </a:r>
            <a:r>
              <a:rPr lang="en-US" sz="1700" dirty="0" err="1"/>
              <a:t>và</a:t>
            </a:r>
            <a:r>
              <a:rPr lang="en-US" sz="1700" dirty="0"/>
              <a:t> </a:t>
            </a:r>
            <a:r>
              <a:rPr lang="en-US" sz="1700" dirty="0" err="1"/>
              <a:t>toàn</a:t>
            </a:r>
            <a:r>
              <a:rPr lang="en-US" sz="1700" dirty="0"/>
              <a:t> </a:t>
            </a:r>
            <a:r>
              <a:rPr lang="en-US" sz="1700" dirty="0" err="1"/>
              <a:t>cầu</a:t>
            </a:r>
            <a:endParaRPr lang="en-US" sz="17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42</a:t>
            </a:fld>
            <a:endParaRPr lang="en-US" dirty="0"/>
          </a:p>
        </p:txBody>
      </p:sp>
      <p:sp>
        <p:nvSpPr>
          <p:cNvPr id="7" name="Title 1">
            <a:extLst>
              <a:ext uri="{FF2B5EF4-FFF2-40B4-BE49-F238E27FC236}">
                <a16:creationId xmlns="" xmlns:a16="http://schemas.microsoft.com/office/drawing/2014/main" id="{3B192A23-0B02-A540-A842-76F6FE47AABC}"/>
              </a:ext>
            </a:extLst>
          </p:cNvPr>
          <p:cNvSpPr txBox="1">
            <a:spLocks/>
          </p:cNvSpPr>
          <p:nvPr/>
        </p:nvSpPr>
        <p:spPr>
          <a:xfrm>
            <a:off x="1036320" y="0"/>
            <a:ext cx="7498080" cy="914400"/>
          </a:xfrm>
          <a:prstGeom prst="rect">
            <a:avLst/>
          </a:prstGeom>
        </p:spPr>
        <p:txBody>
          <a:bodyPr anchor="ctr">
            <a:no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3.2 </a:t>
            </a:r>
            <a:r>
              <a:rPr lang="en-US" sz="2400" b="1" dirty="0" err="1"/>
              <a:t>Giải</a:t>
            </a:r>
            <a:r>
              <a:rPr lang="en-US" sz="2400" b="1" dirty="0"/>
              <a:t> </a:t>
            </a:r>
            <a:r>
              <a:rPr lang="en-US" sz="2400" b="1" dirty="0" err="1"/>
              <a:t>pháp</a:t>
            </a:r>
            <a:r>
              <a:rPr lang="en-US" sz="2400" b="1" dirty="0"/>
              <a:t> </a:t>
            </a:r>
            <a:r>
              <a:rPr lang="en-US" sz="2400" b="1" dirty="0" err="1"/>
              <a:t>cụ</a:t>
            </a:r>
            <a:r>
              <a:rPr lang="en-US" sz="2400" b="1" dirty="0"/>
              <a:t> </a:t>
            </a:r>
            <a:r>
              <a:rPr lang="en-US" sz="2400" b="1" dirty="0" err="1"/>
              <a:t>thể</a:t>
            </a:r>
            <a:endParaRPr lang="en-US" sz="2400" b="1" dirty="0"/>
          </a:p>
        </p:txBody>
      </p:sp>
      <p:sp>
        <p:nvSpPr>
          <p:cNvPr id="8" name="Rectangle 7">
            <a:extLst>
              <a:ext uri="{FF2B5EF4-FFF2-40B4-BE49-F238E27FC236}">
                <a16:creationId xmlns="" xmlns:a16="http://schemas.microsoft.com/office/drawing/2014/main" id="{CB1B466D-22B7-804E-9E3D-D8DA2BBA983D}"/>
              </a:ext>
            </a:extLst>
          </p:cNvPr>
          <p:cNvSpPr>
            <a:spLocks/>
          </p:cNvSpPr>
          <p:nvPr/>
        </p:nvSpPr>
        <p:spPr>
          <a:xfrm>
            <a:off x="1005840" y="864513"/>
            <a:ext cx="748284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3.2.2 Các doanh nghiệp chế biến xuất khẩu nông nghiệp </a:t>
            </a:r>
            <a:r>
              <a:rPr lang="vi-VN" sz="2200" b="1" dirty="0" smtClean="0">
                <a:solidFill>
                  <a:schemeClr val="bg2">
                    <a:lumMod val="25000"/>
                  </a:schemeClr>
                </a:solidFill>
                <a:latin typeface="Times New Roman" pitchFamily="18" charset="0"/>
                <a:cs typeface="Times New Roman" pitchFamily="18" charset="0"/>
              </a:rPr>
              <a:t>(</a:t>
            </a:r>
            <a:r>
              <a:rPr lang="en-US" sz="2200" b="1" dirty="0" smtClean="0">
                <a:solidFill>
                  <a:schemeClr val="bg2">
                    <a:lumMod val="25000"/>
                  </a:schemeClr>
                </a:solidFill>
                <a:latin typeface="Times New Roman" pitchFamily="18" charset="0"/>
                <a:cs typeface="Times New Roman" pitchFamily="18" charset="0"/>
              </a:rPr>
              <a:t>2</a:t>
            </a:r>
            <a:r>
              <a:rPr lang="vi-VN" sz="2200" b="1" dirty="0" smtClean="0">
                <a:solidFill>
                  <a:schemeClr val="bg2">
                    <a:lumMod val="25000"/>
                  </a:schemeClr>
                </a:solidFill>
                <a:latin typeface="Times New Roman" pitchFamily="18" charset="0"/>
                <a:cs typeface="Times New Roman" pitchFamily="18" charset="0"/>
              </a:rPr>
              <a:t>/</a:t>
            </a:r>
            <a:r>
              <a:rPr lang="en-US" sz="2200" b="1" dirty="0" smtClean="0">
                <a:solidFill>
                  <a:schemeClr val="bg2">
                    <a:lumMod val="25000"/>
                  </a:schemeClr>
                </a:solidFill>
                <a:latin typeface="Times New Roman" pitchFamily="18" charset="0"/>
                <a:cs typeface="Times New Roman" pitchFamily="18" charset="0"/>
              </a:rPr>
              <a:t>2</a:t>
            </a:r>
            <a:r>
              <a:rPr lang="vi-VN" sz="2200" b="1" dirty="0" smtClean="0">
                <a:solidFill>
                  <a:schemeClr val="bg2">
                    <a:lumMod val="25000"/>
                  </a:schemeClr>
                </a:solidFill>
                <a:latin typeface="Times New Roman" pitchFamily="18" charset="0"/>
                <a:cs typeface="Times New Roman" pitchFamily="18" charset="0"/>
              </a:rPr>
              <a:t>)</a:t>
            </a:r>
            <a:endParaRPr lang="vi-VN" sz="2200" b="1" dirty="0">
              <a:solidFill>
                <a:schemeClr val="bg2">
                  <a:lumMod val="25000"/>
                </a:schemeClr>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833360" cy="4840432"/>
          </a:xfrm>
        </p:spPr>
        <p:txBody>
          <a:bodyPr>
            <a:noAutofit/>
          </a:bodyPr>
          <a:lstStyle/>
          <a:p>
            <a:pPr lvl="0" algn="just">
              <a:spcBef>
                <a:spcPts val="0"/>
              </a:spcBef>
              <a:spcAft>
                <a:spcPts val="0"/>
              </a:spcAft>
              <a:buFont typeface="Wingdings" pitchFamily="2" charset="2"/>
              <a:buChar char="Ø"/>
            </a:pPr>
            <a:r>
              <a:rPr lang="en-US" sz="1800" b="1" dirty="0" err="1"/>
              <a:t>Tổ</a:t>
            </a:r>
            <a:r>
              <a:rPr lang="en-US" sz="1800" b="1" dirty="0"/>
              <a:t> </a:t>
            </a:r>
            <a:r>
              <a:rPr lang="en-US" sz="1800" b="1" dirty="0" err="1"/>
              <a:t>chức</a:t>
            </a:r>
            <a:r>
              <a:rPr lang="en-US" sz="1800" b="1" dirty="0"/>
              <a:t> </a:t>
            </a:r>
            <a:r>
              <a:rPr lang="en-US" sz="1800" b="1" dirty="0" err="1"/>
              <a:t>lại</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theo</a:t>
            </a:r>
            <a:r>
              <a:rPr lang="en-US" sz="1800" b="1" dirty="0"/>
              <a:t> </a:t>
            </a:r>
            <a:r>
              <a:rPr lang="en-US" sz="1800" b="1" dirty="0" err="1"/>
              <a:t>liên</a:t>
            </a:r>
            <a:r>
              <a:rPr lang="en-US" sz="1800" b="1" dirty="0"/>
              <a:t> </a:t>
            </a:r>
            <a:r>
              <a:rPr lang="en-US" sz="1800" b="1" dirty="0" err="1"/>
              <a:t>kết</a:t>
            </a:r>
            <a:r>
              <a:rPr lang="en-US" sz="1800" b="1" dirty="0"/>
              <a:t> </a:t>
            </a:r>
            <a:r>
              <a:rPr lang="en-US" sz="1800" dirty="0" err="1"/>
              <a:t>theo</a:t>
            </a:r>
            <a:r>
              <a:rPr lang="en-US" sz="1800" dirty="0"/>
              <a:t> </a:t>
            </a:r>
            <a:r>
              <a:rPr lang="en-US" sz="1800" dirty="0" err="1"/>
              <a:t>nhóm</a:t>
            </a:r>
            <a:r>
              <a:rPr lang="en-US" sz="1800" dirty="0"/>
              <a:t>, </a:t>
            </a:r>
            <a:r>
              <a:rPr lang="en-US" sz="1800" dirty="0" err="1"/>
              <a:t>tổ</a:t>
            </a:r>
            <a:r>
              <a:rPr lang="en-US" sz="1800" dirty="0"/>
              <a:t>, </a:t>
            </a:r>
            <a:r>
              <a:rPr lang="en-US" sz="1800" dirty="0" err="1"/>
              <a:t>hợp</a:t>
            </a:r>
            <a:r>
              <a:rPr lang="en-US" sz="1800" dirty="0"/>
              <a:t> </a:t>
            </a:r>
            <a:r>
              <a:rPr lang="en-US" sz="1800" dirty="0" err="1"/>
              <a:t>tác</a:t>
            </a:r>
            <a:r>
              <a:rPr lang="en-US" sz="1800" dirty="0"/>
              <a:t> </a:t>
            </a:r>
            <a:r>
              <a:rPr lang="en-US" sz="1800" dirty="0" err="1"/>
              <a:t>xã</a:t>
            </a:r>
            <a:r>
              <a:rPr lang="en-US" sz="1800" dirty="0"/>
              <a:t> </a:t>
            </a:r>
            <a:r>
              <a:rPr lang="en-US" sz="1800" dirty="0" err="1"/>
              <a:t>cùng</a:t>
            </a:r>
            <a:r>
              <a:rPr lang="en-US" sz="1800" dirty="0"/>
              <a:t> </a:t>
            </a:r>
            <a:r>
              <a:rPr lang="en-US" sz="1800" dirty="0" err="1"/>
              <a:t>nhau</a:t>
            </a:r>
            <a:r>
              <a:rPr lang="en-US" sz="1800" dirty="0"/>
              <a:t> </a:t>
            </a:r>
            <a:r>
              <a:rPr lang="en-US" sz="1800" dirty="0" err="1"/>
              <a:t>quản</a:t>
            </a:r>
            <a:r>
              <a:rPr lang="en-US" sz="1800" dirty="0"/>
              <a:t> </a:t>
            </a:r>
            <a:r>
              <a:rPr lang="en-US" sz="1800" dirty="0" err="1"/>
              <a:t>lý</a:t>
            </a:r>
            <a:r>
              <a:rPr lang="en-US" sz="1800" dirty="0"/>
              <a:t> </a:t>
            </a:r>
            <a:r>
              <a:rPr lang="en-US" sz="1800" dirty="0" err="1"/>
              <a:t>và</a:t>
            </a:r>
            <a:r>
              <a:rPr lang="en-US" sz="1800" dirty="0"/>
              <a:t> </a:t>
            </a:r>
            <a:r>
              <a:rPr lang="en-US" sz="1800" dirty="0" err="1"/>
              <a:t>giám</a:t>
            </a:r>
            <a:r>
              <a:rPr lang="en-US" sz="1800" dirty="0"/>
              <a:t> </a:t>
            </a:r>
            <a:r>
              <a:rPr lang="en-US" sz="1800" dirty="0" err="1"/>
              <a:t>sát</a:t>
            </a:r>
            <a:r>
              <a:rPr lang="en-US" sz="1800" dirty="0"/>
              <a:t> </a:t>
            </a:r>
            <a:r>
              <a:rPr lang="en-US" sz="1800" dirty="0" err="1"/>
              <a:t>trong</a:t>
            </a:r>
            <a:r>
              <a:rPr lang="en-US" sz="1800" dirty="0"/>
              <a:t> </a:t>
            </a:r>
            <a:r>
              <a:rPr lang="en-US" sz="1800" dirty="0" err="1"/>
              <a:t>trong</a:t>
            </a:r>
            <a:r>
              <a:rPr lang="en-US" sz="1800" dirty="0"/>
              <a:t> </a:t>
            </a:r>
            <a:r>
              <a:rPr lang="en-US" sz="1800" dirty="0" err="1"/>
              <a:t>toàn</a:t>
            </a:r>
            <a:r>
              <a:rPr lang="en-US" sz="1800" dirty="0"/>
              <a:t> </a:t>
            </a:r>
            <a:r>
              <a:rPr lang="en-US" sz="1800" dirty="0" err="1"/>
              <a:t>bộ</a:t>
            </a:r>
            <a:r>
              <a:rPr lang="en-US" sz="1800" dirty="0"/>
              <a:t> </a:t>
            </a:r>
            <a:r>
              <a:rPr lang="en-US" sz="1800" dirty="0" err="1"/>
              <a:t>chuỗi</a:t>
            </a:r>
            <a:r>
              <a:rPr lang="en-US" sz="1800" dirty="0"/>
              <a:t> </a:t>
            </a:r>
            <a:r>
              <a:rPr lang="en-US" sz="1800" dirty="0" err="1"/>
              <a:t>sản</a:t>
            </a:r>
            <a:r>
              <a:rPr lang="en-US" sz="1800" dirty="0"/>
              <a:t> </a:t>
            </a:r>
            <a:r>
              <a:rPr lang="en-US" sz="1800" dirty="0" err="1"/>
              <a:t>xuất</a:t>
            </a:r>
            <a:r>
              <a:rPr lang="en-US" sz="1800" dirty="0"/>
              <a:t> ra </a:t>
            </a:r>
            <a:r>
              <a:rPr lang="en-US" sz="1800" dirty="0" err="1"/>
              <a:t>sản</a:t>
            </a:r>
            <a:r>
              <a:rPr lang="en-US" sz="1800" dirty="0"/>
              <a:t> </a:t>
            </a:r>
            <a:r>
              <a:rPr lang="en-US" sz="1800" dirty="0" err="1"/>
              <a:t>phẩm</a:t>
            </a:r>
            <a:endParaRPr lang="en-US" sz="1800" dirty="0"/>
          </a:p>
          <a:p>
            <a:pPr algn="just">
              <a:spcBef>
                <a:spcPts val="0"/>
              </a:spcBef>
              <a:spcAft>
                <a:spcPts val="0"/>
              </a:spcAft>
              <a:buFont typeface="Wingdings" pitchFamily="2" charset="2"/>
              <a:buChar char="Ø"/>
            </a:pPr>
            <a:r>
              <a:rPr lang="en-US" sz="1800" b="1" dirty="0" err="1"/>
              <a:t>Tổ</a:t>
            </a:r>
            <a:r>
              <a:rPr lang="en-US" sz="1800" b="1" dirty="0"/>
              <a:t> </a:t>
            </a:r>
            <a:r>
              <a:rPr lang="en-US" sz="1800" b="1" dirty="0" err="1"/>
              <a:t>chức</a:t>
            </a:r>
            <a:r>
              <a:rPr lang="en-US" sz="1800" b="1" dirty="0"/>
              <a:t> </a:t>
            </a:r>
            <a:r>
              <a:rPr lang="en-US" sz="1800" b="1" dirty="0" err="1"/>
              <a:t>lại</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theo</a:t>
            </a:r>
            <a:r>
              <a:rPr lang="en-US" sz="1800" b="1" dirty="0"/>
              <a:t> </a:t>
            </a:r>
            <a:r>
              <a:rPr lang="en-US" sz="1800" b="1" dirty="0" err="1"/>
              <a:t>nhu</a:t>
            </a:r>
            <a:r>
              <a:rPr lang="en-US" sz="1800" b="1" dirty="0"/>
              <a:t> </a:t>
            </a:r>
            <a:r>
              <a:rPr lang="en-US" sz="1800" b="1" dirty="0" err="1"/>
              <a:t>cầu</a:t>
            </a:r>
            <a:r>
              <a:rPr lang="en-US" sz="1800" b="1" dirty="0"/>
              <a:t> </a:t>
            </a:r>
            <a:r>
              <a:rPr lang="en-US" sz="1800" b="1" dirty="0" err="1"/>
              <a:t>của</a:t>
            </a:r>
            <a:r>
              <a:rPr lang="en-US" sz="1800" b="1" dirty="0"/>
              <a:t> </a:t>
            </a:r>
            <a:r>
              <a:rPr lang="en-US" sz="1800" b="1" dirty="0" err="1"/>
              <a:t>thị</a:t>
            </a:r>
            <a:r>
              <a:rPr lang="en-US" sz="1800" b="1" dirty="0"/>
              <a:t> </a:t>
            </a:r>
            <a:r>
              <a:rPr lang="en-US" sz="1800" b="1" dirty="0" err="1"/>
              <a:t>trường</a:t>
            </a:r>
            <a:r>
              <a:rPr lang="en-US" sz="1800" dirty="0"/>
              <a:t>, </a:t>
            </a:r>
            <a:r>
              <a:rPr lang="en-US" sz="1800" dirty="0" err="1"/>
              <a:t>đặc</a:t>
            </a:r>
            <a:r>
              <a:rPr lang="en-US" sz="1800" dirty="0"/>
              <a:t> </a:t>
            </a:r>
            <a:r>
              <a:rPr lang="en-US" sz="1800" dirty="0" err="1"/>
              <a:t>biệt</a:t>
            </a:r>
            <a:r>
              <a:rPr lang="en-US" sz="1800" dirty="0"/>
              <a:t> </a:t>
            </a:r>
            <a:r>
              <a:rPr lang="en-US" sz="1800" dirty="0" err="1"/>
              <a:t>là</a:t>
            </a:r>
            <a:r>
              <a:rPr lang="en-US" sz="1800" dirty="0"/>
              <a:t> </a:t>
            </a:r>
            <a:r>
              <a:rPr lang="en-US" sz="1800" dirty="0" err="1"/>
              <a:t>tổ</a:t>
            </a:r>
            <a:r>
              <a:rPr lang="en-US" sz="1800" dirty="0"/>
              <a:t> </a:t>
            </a:r>
            <a:r>
              <a:rPr lang="en-US" sz="1800" dirty="0" err="1"/>
              <a:t>chức</a:t>
            </a:r>
            <a:r>
              <a:rPr lang="en-US" sz="1800" dirty="0"/>
              <a:t> </a:t>
            </a:r>
            <a:r>
              <a:rPr lang="en-US" sz="1800" dirty="0" err="1"/>
              <a:t>sản</a:t>
            </a:r>
            <a:r>
              <a:rPr lang="en-US" sz="1800" dirty="0"/>
              <a:t> </a:t>
            </a:r>
            <a:r>
              <a:rPr lang="en-US" sz="1800" dirty="0" err="1"/>
              <a:t>xuất</a:t>
            </a:r>
            <a:r>
              <a:rPr lang="en-US" sz="1800" dirty="0"/>
              <a:t> </a:t>
            </a:r>
            <a:r>
              <a:rPr lang="en-US" sz="1800" dirty="0" err="1"/>
              <a:t>hàng</a:t>
            </a:r>
            <a:r>
              <a:rPr lang="en-US" sz="1800" dirty="0"/>
              <a:t> </a:t>
            </a:r>
            <a:r>
              <a:rPr lang="en-US" sz="1800" dirty="0" err="1"/>
              <a:t>hóa</a:t>
            </a:r>
            <a:r>
              <a:rPr lang="en-US" sz="1800" dirty="0"/>
              <a:t> </a:t>
            </a:r>
            <a:r>
              <a:rPr lang="en-US" sz="1800" dirty="0" err="1"/>
              <a:t>tập</a:t>
            </a:r>
            <a:r>
              <a:rPr lang="en-US" sz="1800" dirty="0"/>
              <a:t> </a:t>
            </a:r>
            <a:r>
              <a:rPr lang="en-US" sz="1800" dirty="0" err="1"/>
              <a:t>trung</a:t>
            </a:r>
            <a:r>
              <a:rPr lang="en-US" sz="1800" dirty="0"/>
              <a:t>, </a:t>
            </a:r>
            <a:r>
              <a:rPr lang="en-US" sz="1800" dirty="0" err="1"/>
              <a:t>quy</a:t>
            </a:r>
            <a:r>
              <a:rPr lang="en-US" sz="1800" dirty="0"/>
              <a:t> </a:t>
            </a:r>
            <a:r>
              <a:rPr lang="en-US" sz="1800" dirty="0" err="1"/>
              <a:t>mô</a:t>
            </a:r>
            <a:r>
              <a:rPr lang="en-US" sz="1800" dirty="0"/>
              <a:t> </a:t>
            </a:r>
            <a:r>
              <a:rPr lang="en-US" sz="1800" dirty="0" err="1"/>
              <a:t>lớn</a:t>
            </a:r>
            <a:r>
              <a:rPr lang="en-US" sz="1800" dirty="0"/>
              <a:t> </a:t>
            </a:r>
            <a:r>
              <a:rPr lang="en-US" sz="1800" dirty="0" err="1"/>
              <a:t>có</a:t>
            </a:r>
            <a:r>
              <a:rPr lang="en-US" sz="1800" dirty="0"/>
              <a:t> </a:t>
            </a:r>
            <a:r>
              <a:rPr lang="en-US" sz="1800" dirty="0" err="1"/>
              <a:t>sản</a:t>
            </a:r>
            <a:r>
              <a:rPr lang="en-US" sz="1800" dirty="0"/>
              <a:t> </a:t>
            </a:r>
            <a:r>
              <a:rPr lang="en-US" sz="1800" dirty="0" err="1"/>
              <a:t>lượng</a:t>
            </a:r>
            <a:r>
              <a:rPr lang="en-US" sz="1800" dirty="0"/>
              <a:t> </a:t>
            </a:r>
            <a:r>
              <a:rPr lang="en-US" sz="1800" dirty="0" err="1"/>
              <a:t>và</a:t>
            </a:r>
            <a:r>
              <a:rPr lang="en-US" sz="1800" dirty="0"/>
              <a:t> </a:t>
            </a:r>
            <a:r>
              <a:rPr lang="en-US" sz="1800" dirty="0" err="1"/>
              <a:t>chất</a:t>
            </a:r>
            <a:r>
              <a:rPr lang="en-US" sz="1800" dirty="0"/>
              <a:t> </a:t>
            </a:r>
            <a:r>
              <a:rPr lang="en-US" sz="1800" dirty="0" err="1"/>
              <a:t>lượng</a:t>
            </a:r>
            <a:r>
              <a:rPr lang="en-US" sz="1800" dirty="0"/>
              <a:t>, </a:t>
            </a:r>
            <a:r>
              <a:rPr lang="en-US" sz="1800" dirty="0" err="1"/>
              <a:t>xuất</a:t>
            </a:r>
            <a:r>
              <a:rPr lang="en-US" sz="1800" dirty="0"/>
              <a:t> </a:t>
            </a:r>
            <a:r>
              <a:rPr lang="en-US" sz="1800" dirty="0" err="1"/>
              <a:t>sứ</a:t>
            </a:r>
            <a:r>
              <a:rPr lang="en-US" sz="1800" dirty="0"/>
              <a:t> </a:t>
            </a:r>
            <a:r>
              <a:rPr lang="en-US" sz="1800" dirty="0" err="1"/>
              <a:t>rõ</a:t>
            </a:r>
            <a:r>
              <a:rPr lang="en-US" sz="1800" dirty="0"/>
              <a:t> </a:t>
            </a:r>
            <a:r>
              <a:rPr lang="en-US" sz="1800" dirty="0" err="1"/>
              <a:t>ràng</a:t>
            </a:r>
            <a:r>
              <a:rPr lang="en-US" sz="1800" dirty="0"/>
              <a:t> </a:t>
            </a:r>
            <a:r>
              <a:rPr lang="en-US" sz="1800" dirty="0" err="1"/>
              <a:t>đáp</a:t>
            </a:r>
            <a:r>
              <a:rPr lang="en-US" sz="1800" dirty="0"/>
              <a:t> </a:t>
            </a:r>
            <a:r>
              <a:rPr lang="en-US" sz="1800" dirty="0" err="1"/>
              <a:t>ứng</a:t>
            </a:r>
            <a:r>
              <a:rPr lang="en-US" sz="1800" dirty="0"/>
              <a:t> qui </a:t>
            </a:r>
            <a:r>
              <a:rPr lang="en-US" sz="1800" dirty="0" err="1"/>
              <a:t>định</a:t>
            </a:r>
            <a:r>
              <a:rPr lang="en-US" sz="1800" dirty="0"/>
              <a:t> </a:t>
            </a:r>
            <a:r>
              <a:rPr lang="en-US" sz="1800" dirty="0" err="1"/>
              <a:t>của</a:t>
            </a:r>
            <a:r>
              <a:rPr lang="en-US" sz="1800" dirty="0"/>
              <a:t> </a:t>
            </a:r>
            <a:r>
              <a:rPr lang="en-US" sz="1800" dirty="0" err="1"/>
              <a:t>thị</a:t>
            </a:r>
            <a:r>
              <a:rPr lang="en-US" sz="1800" dirty="0"/>
              <a:t> </a:t>
            </a:r>
            <a:r>
              <a:rPr lang="en-US" sz="1800" dirty="0" err="1"/>
              <a:t>trường</a:t>
            </a:r>
            <a:r>
              <a:rPr lang="en-US" sz="1800" dirty="0"/>
              <a:t> </a:t>
            </a:r>
            <a:r>
              <a:rPr lang="en-US" sz="1800" dirty="0" err="1"/>
              <a:t>sẽ</a:t>
            </a:r>
            <a:r>
              <a:rPr lang="en-US" sz="1800" dirty="0"/>
              <a:t> </a:t>
            </a:r>
            <a:r>
              <a:rPr lang="en-US" sz="1800" dirty="0" err="1"/>
              <a:t>hướng</a:t>
            </a:r>
            <a:r>
              <a:rPr lang="en-US" sz="1800" dirty="0"/>
              <a:t> </a:t>
            </a:r>
            <a:r>
              <a:rPr lang="en-US" sz="1800" dirty="0" err="1"/>
              <a:t>tới</a:t>
            </a:r>
            <a:r>
              <a:rPr lang="en-US" sz="1800" dirty="0"/>
              <a:t>.</a:t>
            </a:r>
          </a:p>
          <a:p>
            <a:pPr lvl="0" algn="just">
              <a:spcBef>
                <a:spcPts val="0"/>
              </a:spcBef>
              <a:spcAft>
                <a:spcPts val="0"/>
              </a:spcAft>
              <a:buFont typeface="Wingdings" pitchFamily="2" charset="2"/>
              <a:buChar char="Ø"/>
            </a:pPr>
            <a:r>
              <a:rPr lang="en-US" sz="1800" b="1" dirty="0" err="1"/>
              <a:t>Tuân</a:t>
            </a:r>
            <a:r>
              <a:rPr lang="en-US" sz="1800" b="1" dirty="0"/>
              <a:t> </a:t>
            </a:r>
            <a:r>
              <a:rPr lang="en-US" sz="1800" b="1" dirty="0" err="1"/>
              <a:t>thủ</a:t>
            </a:r>
            <a:r>
              <a:rPr lang="en-US" sz="1800" b="1" dirty="0"/>
              <a:t> </a:t>
            </a:r>
            <a:r>
              <a:rPr lang="en-US" sz="1800" dirty="0"/>
              <a:t>qui </a:t>
            </a:r>
            <a:r>
              <a:rPr lang="en-US" sz="1800" dirty="0" err="1"/>
              <a:t>định</a:t>
            </a:r>
            <a:r>
              <a:rPr lang="en-US" sz="1800" dirty="0"/>
              <a:t>, </a:t>
            </a:r>
            <a:r>
              <a:rPr lang="en-US" sz="1800" dirty="0" err="1"/>
              <a:t>khuyến</a:t>
            </a:r>
            <a:r>
              <a:rPr lang="en-US" sz="1800" dirty="0"/>
              <a:t> </a:t>
            </a:r>
            <a:r>
              <a:rPr lang="en-US" sz="1800" dirty="0" err="1"/>
              <a:t>cáo</a:t>
            </a:r>
            <a:r>
              <a:rPr lang="en-US" sz="1800" dirty="0"/>
              <a:t>, </a:t>
            </a:r>
            <a:r>
              <a:rPr lang="en-US" sz="1800" dirty="0" err="1"/>
              <a:t>hướng</a:t>
            </a:r>
            <a:r>
              <a:rPr lang="en-US" sz="1800" dirty="0"/>
              <a:t> </a:t>
            </a:r>
            <a:r>
              <a:rPr lang="en-US" sz="1800" dirty="0" err="1"/>
              <a:t>dẫn</a:t>
            </a:r>
            <a:r>
              <a:rPr lang="en-US" sz="1800" dirty="0"/>
              <a:t> </a:t>
            </a:r>
            <a:r>
              <a:rPr lang="en-US" sz="1800" dirty="0" err="1"/>
              <a:t>của</a:t>
            </a:r>
            <a:r>
              <a:rPr lang="en-US" sz="1800" dirty="0"/>
              <a:t> </a:t>
            </a:r>
            <a:r>
              <a:rPr lang="en-US" sz="1800" dirty="0" err="1"/>
              <a:t>các</a:t>
            </a:r>
            <a:r>
              <a:rPr lang="en-US" sz="1800" dirty="0"/>
              <a:t> </a:t>
            </a:r>
            <a:r>
              <a:rPr lang="en-US" sz="1800" dirty="0" err="1"/>
              <a:t>cơ</a:t>
            </a:r>
            <a:r>
              <a:rPr lang="en-US" sz="1800" dirty="0"/>
              <a:t> </a:t>
            </a:r>
            <a:r>
              <a:rPr lang="en-US" sz="1800" dirty="0" err="1"/>
              <a:t>quan</a:t>
            </a:r>
            <a:r>
              <a:rPr lang="en-US" sz="1800" dirty="0"/>
              <a:t> </a:t>
            </a:r>
            <a:r>
              <a:rPr lang="en-US" sz="1800" dirty="0" err="1"/>
              <a:t>chức</a:t>
            </a:r>
            <a:r>
              <a:rPr lang="en-US" sz="1800" dirty="0"/>
              <a:t> </a:t>
            </a:r>
            <a:r>
              <a:rPr lang="en-US" sz="1800" dirty="0" err="1"/>
              <a:t>năng</a:t>
            </a:r>
            <a:r>
              <a:rPr lang="en-US" sz="1800" dirty="0"/>
              <a:t> </a:t>
            </a:r>
            <a:r>
              <a:rPr lang="en-US" sz="1800" dirty="0" err="1"/>
              <a:t>về</a:t>
            </a:r>
            <a:r>
              <a:rPr lang="en-US" sz="1800" dirty="0"/>
              <a:t> qui </a:t>
            </a:r>
            <a:r>
              <a:rPr lang="en-US" sz="1800" dirty="0" err="1"/>
              <a:t>trình</a:t>
            </a:r>
            <a:r>
              <a:rPr lang="en-US" sz="1800" dirty="0"/>
              <a:t> </a:t>
            </a:r>
            <a:r>
              <a:rPr lang="en-US" sz="1800" dirty="0" err="1"/>
              <a:t>sản</a:t>
            </a:r>
            <a:r>
              <a:rPr lang="en-US" sz="1800" dirty="0"/>
              <a:t> </a:t>
            </a:r>
            <a:r>
              <a:rPr lang="en-US" sz="1800" dirty="0" err="1"/>
              <a:t>xuất</a:t>
            </a:r>
            <a:r>
              <a:rPr lang="en-US" sz="1800" dirty="0"/>
              <a:t> ra </a:t>
            </a:r>
            <a:r>
              <a:rPr lang="en-US" sz="1800" dirty="0" err="1"/>
              <a:t>sản</a:t>
            </a:r>
            <a:r>
              <a:rPr lang="en-US" sz="1800" dirty="0"/>
              <a:t> </a:t>
            </a:r>
            <a:r>
              <a:rPr lang="en-US" sz="1800" dirty="0" err="1"/>
              <a:t>phẩm</a:t>
            </a:r>
            <a:r>
              <a:rPr lang="en-US" sz="1800" dirty="0"/>
              <a:t> </a:t>
            </a:r>
            <a:r>
              <a:rPr lang="en-US" sz="1800" dirty="0" err="1"/>
              <a:t>và</a:t>
            </a:r>
            <a:r>
              <a:rPr lang="en-US" sz="1800" dirty="0"/>
              <a:t> </a:t>
            </a:r>
            <a:r>
              <a:rPr lang="en-US" sz="1800" dirty="0" err="1"/>
              <a:t>các</a:t>
            </a:r>
            <a:r>
              <a:rPr lang="en-US" sz="1800" dirty="0"/>
              <a:t> </a:t>
            </a:r>
            <a:r>
              <a:rPr lang="en-US" sz="1800" dirty="0" err="1"/>
              <a:t>yêu</a:t>
            </a:r>
            <a:r>
              <a:rPr lang="en-US" sz="1800" dirty="0"/>
              <a:t> </a:t>
            </a:r>
            <a:r>
              <a:rPr lang="en-US" sz="1800" dirty="0" err="1"/>
              <a:t>cầu</a:t>
            </a:r>
            <a:r>
              <a:rPr lang="en-US" sz="1800" dirty="0"/>
              <a:t> </a:t>
            </a:r>
            <a:r>
              <a:rPr lang="en-US" sz="1800" dirty="0" err="1"/>
              <a:t>quy</a:t>
            </a:r>
            <a:r>
              <a:rPr lang="en-US" sz="1800" dirty="0"/>
              <a:t> </a:t>
            </a:r>
            <a:r>
              <a:rPr lang="en-US" sz="1800" dirty="0" err="1"/>
              <a:t>định</a:t>
            </a:r>
            <a:r>
              <a:rPr lang="en-US" sz="1800" dirty="0"/>
              <a:t> </a:t>
            </a:r>
            <a:r>
              <a:rPr lang="en-US" sz="1800" dirty="0" err="1"/>
              <a:t>của</a:t>
            </a:r>
            <a:r>
              <a:rPr lang="en-US" sz="1800" dirty="0"/>
              <a:t> EU  </a:t>
            </a:r>
            <a:r>
              <a:rPr lang="en-US" sz="1800" dirty="0" err="1"/>
              <a:t>nhất</a:t>
            </a:r>
            <a:r>
              <a:rPr lang="en-US" sz="1800" dirty="0"/>
              <a:t> </a:t>
            </a:r>
            <a:r>
              <a:rPr lang="en-US" sz="1800" dirty="0" err="1"/>
              <a:t>là</a:t>
            </a:r>
            <a:r>
              <a:rPr lang="en-US" sz="1800" dirty="0"/>
              <a:t> </a:t>
            </a:r>
            <a:r>
              <a:rPr lang="en-US" sz="1800" dirty="0" err="1"/>
              <a:t>vệ</a:t>
            </a:r>
            <a:r>
              <a:rPr lang="en-US" sz="1800" dirty="0"/>
              <a:t> </a:t>
            </a:r>
            <a:r>
              <a:rPr lang="en-US" sz="1800" dirty="0" err="1"/>
              <a:t>sinh</a:t>
            </a:r>
            <a:r>
              <a:rPr lang="en-US" sz="1800" dirty="0"/>
              <a:t> an </a:t>
            </a:r>
            <a:r>
              <a:rPr lang="en-US" sz="1800" dirty="0" err="1"/>
              <a:t>toàn</a:t>
            </a:r>
            <a:r>
              <a:rPr lang="en-US" sz="1800" dirty="0"/>
              <a:t> </a:t>
            </a:r>
            <a:r>
              <a:rPr lang="en-US" sz="1800" dirty="0" err="1"/>
              <a:t>thực</a:t>
            </a:r>
            <a:r>
              <a:rPr lang="en-US" sz="1800" dirty="0"/>
              <a:t> </a:t>
            </a:r>
            <a:r>
              <a:rPr lang="en-US" sz="1800" dirty="0" err="1"/>
              <a:t>phẩm</a:t>
            </a:r>
            <a:r>
              <a:rPr lang="en-US" sz="1800" dirty="0"/>
              <a:t>, </a:t>
            </a:r>
            <a:r>
              <a:rPr lang="en-US" sz="1800" dirty="0" err="1"/>
              <a:t>mức</a:t>
            </a:r>
            <a:r>
              <a:rPr lang="en-US" sz="1800" dirty="0"/>
              <a:t> </a:t>
            </a:r>
            <a:r>
              <a:rPr lang="en-US" sz="1800" dirty="0" err="1"/>
              <a:t>dư</a:t>
            </a:r>
            <a:r>
              <a:rPr lang="en-US" sz="1800" dirty="0"/>
              <a:t> </a:t>
            </a:r>
            <a:r>
              <a:rPr lang="en-US" sz="1800" dirty="0" err="1"/>
              <a:t>lượng</a:t>
            </a:r>
            <a:r>
              <a:rPr lang="en-US" sz="1800" dirty="0"/>
              <a:t> </a:t>
            </a:r>
            <a:r>
              <a:rPr lang="en-US" sz="1800" dirty="0" err="1"/>
              <a:t>thuốc</a:t>
            </a:r>
            <a:r>
              <a:rPr lang="en-US" sz="1800" dirty="0"/>
              <a:t> </a:t>
            </a:r>
            <a:r>
              <a:rPr lang="en-US" sz="1800" dirty="0" smtClean="0"/>
              <a:t>BVTV, </a:t>
            </a:r>
            <a:r>
              <a:rPr lang="en-US" sz="1800" dirty="0" err="1" smtClean="0"/>
              <a:t>thuốc</a:t>
            </a:r>
            <a:r>
              <a:rPr lang="en-US" sz="1800" dirty="0" smtClean="0"/>
              <a:t> </a:t>
            </a:r>
            <a:r>
              <a:rPr lang="en-US" sz="1800" dirty="0" err="1" smtClean="0"/>
              <a:t>trừ</a:t>
            </a:r>
            <a:r>
              <a:rPr lang="en-US" sz="1800" dirty="0" smtClean="0"/>
              <a:t> </a:t>
            </a:r>
            <a:r>
              <a:rPr lang="en-US" sz="1800" dirty="0" err="1" smtClean="0"/>
              <a:t>sâu</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smtClean="0"/>
              <a:t>sản</a:t>
            </a:r>
            <a:r>
              <a:rPr lang="en-US" sz="1800" dirty="0" smtClean="0"/>
              <a:t> </a:t>
            </a:r>
            <a:r>
              <a:rPr lang="en-US" sz="1800" dirty="0" err="1" smtClean="0"/>
              <a:t>phẩm</a:t>
            </a:r>
            <a:r>
              <a:rPr lang="en-US" sz="1800" dirty="0" smtClean="0"/>
              <a:t> </a:t>
            </a:r>
            <a:r>
              <a:rPr lang="en-US" sz="1800" dirty="0" err="1" smtClean="0"/>
              <a:t>trồng</a:t>
            </a:r>
            <a:r>
              <a:rPr lang="en-US" sz="1800" dirty="0" smtClean="0"/>
              <a:t> </a:t>
            </a:r>
            <a:r>
              <a:rPr lang="en-US" sz="1800" dirty="0" err="1" smtClean="0"/>
              <a:t>trọt</a:t>
            </a:r>
            <a:r>
              <a:rPr lang="en-US" sz="1800" dirty="0" smtClean="0"/>
              <a:t>, </a:t>
            </a:r>
            <a:r>
              <a:rPr lang="en-US" sz="1800" dirty="0" err="1" smtClean="0"/>
              <a:t>thuốc</a:t>
            </a:r>
            <a:r>
              <a:rPr lang="en-US" sz="1800" dirty="0" smtClean="0"/>
              <a:t> </a:t>
            </a:r>
            <a:r>
              <a:rPr lang="en-US" sz="1800" dirty="0" err="1" smtClean="0"/>
              <a:t>thú</a:t>
            </a:r>
            <a:r>
              <a:rPr lang="en-US" sz="1800" dirty="0" smtClean="0"/>
              <a:t> y </a:t>
            </a:r>
            <a:r>
              <a:rPr lang="en-US" sz="1800" dirty="0" err="1" smtClean="0"/>
              <a:t>đối</a:t>
            </a:r>
            <a:r>
              <a:rPr lang="en-US" sz="1800" dirty="0" smtClean="0"/>
              <a:t> </a:t>
            </a:r>
            <a:r>
              <a:rPr lang="en-US" sz="1800" dirty="0" err="1" smtClean="0"/>
              <a:t>với</a:t>
            </a:r>
            <a:r>
              <a:rPr lang="en-US" sz="1800" dirty="0" smtClean="0"/>
              <a:t> </a:t>
            </a:r>
            <a:r>
              <a:rPr lang="en-US" sz="1800" dirty="0" err="1" smtClean="0"/>
              <a:t>sản</a:t>
            </a:r>
            <a:r>
              <a:rPr lang="en-US" sz="1800" dirty="0" smtClean="0"/>
              <a:t> </a:t>
            </a:r>
            <a:r>
              <a:rPr lang="en-US" sz="1800" dirty="0" err="1" smtClean="0"/>
              <a:t>phẩm</a:t>
            </a:r>
            <a:r>
              <a:rPr lang="en-US" sz="1800" dirty="0" smtClean="0"/>
              <a:t> </a:t>
            </a:r>
            <a:r>
              <a:rPr lang="en-US" sz="1800" dirty="0" err="1" smtClean="0"/>
              <a:t>chăn</a:t>
            </a:r>
            <a:r>
              <a:rPr lang="en-US" sz="1800" dirty="0" smtClean="0"/>
              <a:t> </a:t>
            </a:r>
            <a:r>
              <a:rPr lang="en-US" sz="1800" dirty="0" err="1" smtClean="0"/>
              <a:t>nuôi</a:t>
            </a:r>
            <a:r>
              <a:rPr lang="en-US" sz="1800" dirty="0" smtClean="0"/>
              <a:t> </a:t>
            </a:r>
            <a:r>
              <a:rPr lang="en-US" sz="1800" dirty="0" err="1" smtClean="0"/>
              <a:t>và</a:t>
            </a:r>
            <a:r>
              <a:rPr lang="en-US" sz="1800" dirty="0" smtClean="0"/>
              <a:t> </a:t>
            </a:r>
            <a:r>
              <a:rPr lang="en-US" sz="1800" dirty="0" err="1" smtClean="0"/>
              <a:t>thủy</a:t>
            </a:r>
            <a:r>
              <a:rPr lang="en-US" sz="1800" dirty="0" smtClean="0"/>
              <a:t> </a:t>
            </a:r>
            <a:r>
              <a:rPr lang="en-US" sz="1800" dirty="0" err="1" smtClean="0"/>
              <a:t>sản</a:t>
            </a:r>
            <a:r>
              <a:rPr lang="en-US" sz="1800" dirty="0" smtClean="0"/>
              <a:t> </a:t>
            </a:r>
            <a:r>
              <a:rPr lang="en-US" sz="1800" dirty="0" err="1"/>
              <a:t>theo</a:t>
            </a:r>
            <a:r>
              <a:rPr lang="en-US" sz="1800" dirty="0"/>
              <a:t> </a:t>
            </a:r>
            <a:r>
              <a:rPr lang="en-US" sz="1800" dirty="0" err="1"/>
              <a:t>yêu</a:t>
            </a:r>
            <a:r>
              <a:rPr lang="en-US" sz="1800" dirty="0"/>
              <a:t> </a:t>
            </a:r>
            <a:r>
              <a:rPr lang="en-US" sz="1800" dirty="0" err="1"/>
              <a:t>cầu</a:t>
            </a:r>
            <a:r>
              <a:rPr lang="en-US" sz="1800" dirty="0"/>
              <a:t> </a:t>
            </a:r>
            <a:r>
              <a:rPr lang="en-US" sz="1800" dirty="0" err="1"/>
              <a:t>của</a:t>
            </a:r>
            <a:r>
              <a:rPr lang="en-US" sz="1800" dirty="0"/>
              <a:t> </a:t>
            </a:r>
            <a:r>
              <a:rPr lang="en-US" sz="1800" dirty="0" err="1"/>
              <a:t>thị</a:t>
            </a:r>
            <a:r>
              <a:rPr lang="en-US" sz="1800" dirty="0"/>
              <a:t> </a:t>
            </a:r>
            <a:r>
              <a:rPr lang="en-US" sz="1800" dirty="0" err="1" smtClean="0"/>
              <a:t>trường</a:t>
            </a:r>
            <a:r>
              <a:rPr lang="en-US" sz="1800" dirty="0" smtClean="0"/>
              <a:t>.</a:t>
            </a:r>
            <a:endParaRPr lang="en-US" sz="1800" dirty="0"/>
          </a:p>
          <a:p>
            <a:pPr lvl="0" algn="just">
              <a:spcBef>
                <a:spcPts val="0"/>
              </a:spcBef>
              <a:spcAft>
                <a:spcPts val="0"/>
              </a:spcAft>
              <a:buFont typeface="Wingdings" pitchFamily="2" charset="2"/>
              <a:buChar char="Ø"/>
            </a:pPr>
            <a:r>
              <a:rPr lang="en-US" sz="1800" b="1" dirty="0" err="1"/>
              <a:t>Thay</a:t>
            </a:r>
            <a:r>
              <a:rPr lang="en-US" sz="1800" b="1" dirty="0"/>
              <a:t> </a:t>
            </a:r>
            <a:r>
              <a:rPr lang="en-US" sz="1800" b="1" dirty="0" err="1"/>
              <a:t>đổi</a:t>
            </a:r>
            <a:r>
              <a:rPr lang="en-US" sz="1800" b="1" dirty="0"/>
              <a:t> </a:t>
            </a:r>
            <a:r>
              <a:rPr lang="en-US" sz="1800" b="1" dirty="0" err="1"/>
              <a:t>nhận</a:t>
            </a:r>
            <a:r>
              <a:rPr lang="en-US" sz="1800" b="1" dirty="0"/>
              <a:t> </a:t>
            </a:r>
            <a:r>
              <a:rPr lang="en-US" sz="1800" b="1" dirty="0" err="1"/>
              <a:t>thức</a:t>
            </a:r>
            <a:r>
              <a:rPr lang="en-US" sz="1800" b="1" dirty="0"/>
              <a:t> </a:t>
            </a:r>
            <a:r>
              <a:rPr lang="en-US" sz="1800" dirty="0" err="1"/>
              <a:t>về</a:t>
            </a:r>
            <a:r>
              <a:rPr lang="en-US" sz="1800" dirty="0"/>
              <a:t> </a:t>
            </a:r>
            <a:r>
              <a:rPr lang="en-US" sz="1800" dirty="0" err="1"/>
              <a:t>cách</a:t>
            </a:r>
            <a:r>
              <a:rPr lang="en-US" sz="1800" dirty="0"/>
              <a:t> </a:t>
            </a:r>
            <a:r>
              <a:rPr lang="en-US" sz="1800" dirty="0" err="1"/>
              <a:t>thức</a:t>
            </a:r>
            <a:r>
              <a:rPr lang="en-US" sz="1800" dirty="0"/>
              <a:t> </a:t>
            </a:r>
            <a:r>
              <a:rPr lang="en-US" sz="1800" dirty="0" err="1"/>
              <a:t>sản</a:t>
            </a:r>
            <a:r>
              <a:rPr lang="en-US" sz="1800" dirty="0"/>
              <a:t> </a:t>
            </a:r>
            <a:r>
              <a:rPr lang="en-US" sz="1800" dirty="0" err="1"/>
              <a:t>xuất</a:t>
            </a:r>
            <a:r>
              <a:rPr lang="en-US" sz="1800" dirty="0"/>
              <a:t> </a:t>
            </a:r>
            <a:r>
              <a:rPr lang="en-US" sz="1800" dirty="0" err="1"/>
              <a:t>theo</a:t>
            </a:r>
            <a:r>
              <a:rPr lang="en-US" sz="1800" dirty="0"/>
              <a:t> </a:t>
            </a:r>
            <a:r>
              <a:rPr lang="en-US" sz="1800" dirty="0" err="1"/>
              <a:t>hướng</a:t>
            </a:r>
            <a:r>
              <a:rPr lang="en-US" sz="1800" dirty="0"/>
              <a:t> an </a:t>
            </a:r>
            <a:r>
              <a:rPr lang="en-US" sz="1800" dirty="0" err="1"/>
              <a:t>toàn</a:t>
            </a:r>
            <a:r>
              <a:rPr lang="en-US" sz="1800" dirty="0"/>
              <a:t>, </a:t>
            </a:r>
            <a:r>
              <a:rPr lang="en-US" sz="1800" dirty="0" err="1"/>
              <a:t>đảm</a:t>
            </a:r>
            <a:r>
              <a:rPr lang="en-US" sz="1800" dirty="0"/>
              <a:t> </a:t>
            </a:r>
            <a:r>
              <a:rPr lang="en-US" sz="1800" dirty="0" err="1"/>
              <a:t>bảo</a:t>
            </a:r>
            <a:r>
              <a:rPr lang="en-US" sz="1800" dirty="0"/>
              <a:t> </a:t>
            </a:r>
            <a:r>
              <a:rPr lang="en-US" sz="1800" dirty="0" err="1"/>
              <a:t>việc</a:t>
            </a:r>
            <a:r>
              <a:rPr lang="en-US" sz="1800" dirty="0"/>
              <a:t> </a:t>
            </a:r>
            <a:r>
              <a:rPr lang="en-US" sz="1800" dirty="0" err="1"/>
              <a:t>truy</a:t>
            </a:r>
            <a:r>
              <a:rPr lang="en-US" sz="1800" dirty="0"/>
              <a:t> </a:t>
            </a:r>
            <a:r>
              <a:rPr lang="en-US" sz="1800" dirty="0" err="1"/>
              <a:t>suất</a:t>
            </a:r>
            <a:r>
              <a:rPr lang="en-US" sz="1800" dirty="0"/>
              <a:t> </a:t>
            </a:r>
            <a:r>
              <a:rPr lang="en-US" sz="1800" dirty="0" err="1"/>
              <a:t>nguồn</a:t>
            </a:r>
            <a:r>
              <a:rPr lang="en-US" sz="1800" dirty="0"/>
              <a:t> </a:t>
            </a:r>
            <a:r>
              <a:rPr lang="en-US" sz="1800" dirty="0" err="1"/>
              <a:t>gốc</a:t>
            </a:r>
            <a:r>
              <a:rPr lang="en-US" sz="1800" dirty="0"/>
              <a:t> (</a:t>
            </a:r>
            <a:r>
              <a:rPr lang="en-US" sz="1800" dirty="0" err="1"/>
              <a:t>tập</a:t>
            </a:r>
            <a:r>
              <a:rPr lang="en-US" sz="1800" dirty="0"/>
              <a:t> </a:t>
            </a:r>
            <a:r>
              <a:rPr lang="en-US" sz="1800" dirty="0" err="1"/>
              <a:t>thói</a:t>
            </a:r>
            <a:r>
              <a:rPr lang="en-US" sz="1800" dirty="0"/>
              <a:t> </a:t>
            </a:r>
            <a:r>
              <a:rPr lang="en-US" sz="1800" dirty="0" err="1"/>
              <a:t>quen</a:t>
            </a:r>
            <a:r>
              <a:rPr lang="en-US" sz="1800" dirty="0"/>
              <a:t> </a:t>
            </a:r>
            <a:r>
              <a:rPr lang="en-US" sz="1800" dirty="0" err="1"/>
              <a:t>ghi</a:t>
            </a:r>
            <a:r>
              <a:rPr lang="en-US" sz="1800" dirty="0"/>
              <a:t> </a:t>
            </a:r>
            <a:r>
              <a:rPr lang="en-US" sz="1800" dirty="0" err="1"/>
              <a:t>chép</a:t>
            </a:r>
            <a:r>
              <a:rPr lang="en-US" sz="1800" dirty="0"/>
              <a:t>, </a:t>
            </a:r>
            <a:r>
              <a:rPr lang="en-US" sz="1800" dirty="0" err="1"/>
              <a:t>lưu</a:t>
            </a:r>
            <a:r>
              <a:rPr lang="en-US" sz="1800" dirty="0"/>
              <a:t> </a:t>
            </a:r>
            <a:r>
              <a:rPr lang="en-US" sz="1800" dirty="0" err="1"/>
              <a:t>trữ</a:t>
            </a:r>
            <a:r>
              <a:rPr lang="en-US" sz="1800" dirty="0"/>
              <a:t> </a:t>
            </a:r>
            <a:r>
              <a:rPr lang="en-US" sz="1800" dirty="0" err="1"/>
              <a:t>giấy</a:t>
            </a:r>
            <a:r>
              <a:rPr lang="en-US" sz="1800" dirty="0"/>
              <a:t> </a:t>
            </a:r>
            <a:r>
              <a:rPr lang="en-US" sz="1800" dirty="0" err="1"/>
              <a:t>tờ</a:t>
            </a:r>
            <a:r>
              <a:rPr lang="en-US" sz="1800" dirty="0"/>
              <a:t> </a:t>
            </a:r>
            <a:r>
              <a:rPr lang="en-US" sz="1800" dirty="0" err="1"/>
              <a:t>liên</a:t>
            </a:r>
            <a:r>
              <a:rPr lang="en-US" sz="1800" dirty="0"/>
              <a:t> </a:t>
            </a:r>
            <a:r>
              <a:rPr lang="en-US" sz="1800" dirty="0" err="1"/>
              <a:t>quan</a:t>
            </a:r>
            <a:r>
              <a:rPr lang="en-US" sz="1800" dirty="0"/>
              <a:t> </a:t>
            </a:r>
            <a:r>
              <a:rPr lang="en-US" sz="1800" dirty="0" err="1"/>
              <a:t>đến</a:t>
            </a:r>
            <a:r>
              <a:rPr lang="en-US" sz="1800" dirty="0"/>
              <a:t> </a:t>
            </a:r>
            <a:r>
              <a:rPr lang="en-US" sz="1800" dirty="0" err="1"/>
              <a:t>nguyên</a:t>
            </a:r>
            <a:r>
              <a:rPr lang="en-US" sz="1800" dirty="0"/>
              <a:t> </a:t>
            </a:r>
            <a:r>
              <a:rPr lang="en-US" sz="1800" dirty="0" err="1"/>
              <a:t>liệu</a:t>
            </a:r>
            <a:r>
              <a:rPr lang="en-US" sz="1800" dirty="0"/>
              <a:t> </a:t>
            </a:r>
            <a:r>
              <a:rPr lang="en-US" sz="1800" dirty="0" err="1"/>
              <a:t>đầu</a:t>
            </a:r>
            <a:r>
              <a:rPr lang="en-US" sz="1800" dirty="0"/>
              <a:t> </a:t>
            </a:r>
            <a:r>
              <a:rPr lang="en-US" sz="1800" dirty="0" err="1"/>
              <a:t>vào</a:t>
            </a:r>
            <a:r>
              <a:rPr lang="en-US" sz="1800" dirty="0"/>
              <a:t> </a:t>
            </a:r>
            <a:r>
              <a:rPr lang="en-US" sz="1800" dirty="0" err="1"/>
              <a:t>phục</a:t>
            </a:r>
            <a:r>
              <a:rPr lang="en-US" sz="1800" dirty="0"/>
              <a:t> </a:t>
            </a:r>
            <a:r>
              <a:rPr lang="en-US" sz="1800" dirty="0" err="1"/>
              <a:t>vụ</a:t>
            </a:r>
            <a:r>
              <a:rPr lang="en-US" sz="1800" dirty="0"/>
              <a:t> </a:t>
            </a:r>
            <a:r>
              <a:rPr lang="en-US" sz="1800" dirty="0" err="1"/>
              <a:t>sản</a:t>
            </a:r>
            <a:r>
              <a:rPr lang="en-US" sz="1800" dirty="0"/>
              <a:t> </a:t>
            </a:r>
            <a:r>
              <a:rPr lang="en-US" sz="1800" dirty="0" err="1"/>
              <a:t>xuất</a:t>
            </a:r>
            <a:r>
              <a:rPr lang="en-US" sz="1800" dirty="0"/>
              <a:t>) </a:t>
            </a:r>
            <a:r>
              <a:rPr lang="en-US" sz="1800" dirty="0" err="1"/>
              <a:t>của</a:t>
            </a:r>
            <a:r>
              <a:rPr lang="en-US" sz="1800" dirty="0"/>
              <a:t> </a:t>
            </a:r>
            <a:r>
              <a:rPr lang="en-US" sz="1800" dirty="0" err="1"/>
              <a:t>đặc</a:t>
            </a:r>
            <a:r>
              <a:rPr lang="en-US" sz="1800" dirty="0"/>
              <a:t> </a:t>
            </a:r>
            <a:r>
              <a:rPr lang="en-US" sz="1800" dirty="0" err="1"/>
              <a:t>biệt</a:t>
            </a:r>
            <a:r>
              <a:rPr lang="en-US" sz="1800" dirty="0"/>
              <a:t> </a:t>
            </a:r>
            <a:r>
              <a:rPr lang="en-US" sz="1800" dirty="0" err="1"/>
              <a:t>là</a:t>
            </a:r>
            <a:r>
              <a:rPr lang="en-US" sz="1800" dirty="0"/>
              <a:t> </a:t>
            </a:r>
            <a:r>
              <a:rPr lang="en-US" sz="1800" dirty="0" err="1"/>
              <a:t>khi</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loại</a:t>
            </a:r>
            <a:r>
              <a:rPr lang="en-US" sz="1800" dirty="0"/>
              <a:t> </a:t>
            </a:r>
            <a:r>
              <a:rPr lang="en-US" sz="1800" dirty="0" err="1"/>
              <a:t>thuốc</a:t>
            </a:r>
            <a:r>
              <a:rPr lang="en-US" sz="1800" dirty="0"/>
              <a:t> </a:t>
            </a:r>
            <a:r>
              <a:rPr lang="en-US" sz="1800" dirty="0" err="1"/>
              <a:t>bảo</a:t>
            </a:r>
            <a:r>
              <a:rPr lang="en-US" sz="1800" dirty="0"/>
              <a:t> </a:t>
            </a:r>
            <a:r>
              <a:rPr lang="en-US" sz="1800" dirty="0" err="1"/>
              <a:t>vệ</a:t>
            </a:r>
            <a:r>
              <a:rPr lang="en-US" sz="1800" dirty="0"/>
              <a:t> </a:t>
            </a:r>
            <a:r>
              <a:rPr lang="en-US" sz="1800" dirty="0" err="1"/>
              <a:t>thực</a:t>
            </a:r>
            <a:r>
              <a:rPr lang="en-US" sz="1800" dirty="0"/>
              <a:t> </a:t>
            </a:r>
            <a:r>
              <a:rPr lang="en-US" sz="1800" dirty="0" err="1"/>
              <a:t>vật</a:t>
            </a:r>
            <a:r>
              <a:rPr lang="en-US" sz="1800" dirty="0"/>
              <a:t>, </a:t>
            </a:r>
            <a:r>
              <a:rPr lang="en-US" sz="1800" dirty="0" err="1"/>
              <a:t>phân</a:t>
            </a:r>
            <a:r>
              <a:rPr lang="en-US" sz="1800" dirty="0"/>
              <a:t> </a:t>
            </a:r>
            <a:r>
              <a:rPr lang="en-US" sz="1800" dirty="0" err="1"/>
              <a:t>bón</a:t>
            </a:r>
            <a:r>
              <a:rPr lang="en-US" sz="1800" dirty="0"/>
              <a:t>, </a:t>
            </a:r>
            <a:r>
              <a:rPr lang="en-US" sz="1800" dirty="0" err="1"/>
              <a:t>thuốc</a:t>
            </a:r>
            <a:r>
              <a:rPr lang="en-US" sz="1800" dirty="0"/>
              <a:t> </a:t>
            </a:r>
            <a:r>
              <a:rPr lang="en-US" sz="1800" dirty="0" err="1"/>
              <a:t>trừ</a:t>
            </a:r>
            <a:r>
              <a:rPr lang="en-US" sz="1800" dirty="0"/>
              <a:t> </a:t>
            </a:r>
            <a:r>
              <a:rPr lang="en-US" sz="1800" dirty="0" err="1"/>
              <a:t>sâu</a:t>
            </a:r>
            <a:r>
              <a:rPr lang="en-US" sz="1800" dirty="0"/>
              <a:t>, … </a:t>
            </a:r>
            <a:r>
              <a:rPr lang="en-US" sz="1800" dirty="0" err="1"/>
              <a:t>trong</a:t>
            </a:r>
            <a:r>
              <a:rPr lang="en-US" sz="1800" dirty="0"/>
              <a:t> </a:t>
            </a:r>
            <a:r>
              <a:rPr lang="en-US" sz="1800" dirty="0" err="1"/>
              <a:t>toàn</a:t>
            </a:r>
            <a:r>
              <a:rPr lang="en-US" sz="1800" dirty="0"/>
              <a:t> </a:t>
            </a:r>
            <a:r>
              <a:rPr lang="en-US" sz="1800" dirty="0" err="1"/>
              <a:t>bộ</a:t>
            </a:r>
            <a:r>
              <a:rPr lang="en-US" sz="1800" dirty="0"/>
              <a:t> </a:t>
            </a:r>
            <a:r>
              <a:rPr lang="en-US" sz="1800" dirty="0" err="1"/>
              <a:t>chuỗi</a:t>
            </a:r>
            <a:r>
              <a:rPr lang="en-US" sz="1800" dirty="0"/>
              <a:t> </a:t>
            </a:r>
            <a:r>
              <a:rPr lang="en-US" sz="1800" dirty="0" err="1"/>
              <a:t>sản</a:t>
            </a:r>
            <a:r>
              <a:rPr lang="en-US" sz="1800" dirty="0"/>
              <a:t> </a:t>
            </a:r>
            <a:r>
              <a:rPr lang="en-US" sz="1800" dirty="0" err="1"/>
              <a:t>xuất</a:t>
            </a:r>
            <a:r>
              <a:rPr lang="en-US" sz="1800" dirty="0"/>
              <a:t> ra </a:t>
            </a:r>
            <a:r>
              <a:rPr lang="en-US" sz="1800" dirty="0" err="1"/>
              <a:t>sản</a:t>
            </a:r>
            <a:r>
              <a:rPr lang="en-US" sz="1800" dirty="0"/>
              <a:t> </a:t>
            </a:r>
            <a:r>
              <a:rPr lang="en-US" sz="1800" dirty="0" err="1"/>
              <a:t>phẩm</a:t>
            </a:r>
            <a:r>
              <a:rPr lang="en-US" sz="1800" dirty="0"/>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43</a:t>
            </a:fld>
            <a:endParaRPr lang="en-US" dirty="0"/>
          </a:p>
        </p:txBody>
      </p:sp>
      <p:sp>
        <p:nvSpPr>
          <p:cNvPr id="7" name="Title 1">
            <a:extLst>
              <a:ext uri="{FF2B5EF4-FFF2-40B4-BE49-F238E27FC236}">
                <a16:creationId xmlns="" xmlns:a16="http://schemas.microsoft.com/office/drawing/2014/main" id="{B10E28AE-24FF-3848-8FDE-E348440E25D5}"/>
              </a:ext>
            </a:extLst>
          </p:cNvPr>
          <p:cNvSpPr txBox="1">
            <a:spLocks/>
          </p:cNvSpPr>
          <p:nvPr/>
        </p:nvSpPr>
        <p:spPr>
          <a:xfrm>
            <a:off x="1036320" y="0"/>
            <a:ext cx="7498080" cy="914400"/>
          </a:xfrm>
          <a:prstGeom prst="rect">
            <a:avLst/>
          </a:prstGeom>
        </p:spPr>
        <p:txBody>
          <a:bodyPr anchor="ctr">
            <a:no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3.2 </a:t>
            </a:r>
            <a:r>
              <a:rPr lang="en-US" sz="2400" b="1" dirty="0" err="1"/>
              <a:t>Giải</a:t>
            </a:r>
            <a:r>
              <a:rPr lang="en-US" sz="2400" b="1" dirty="0"/>
              <a:t> </a:t>
            </a:r>
            <a:r>
              <a:rPr lang="en-US" sz="2400" b="1" dirty="0" err="1"/>
              <a:t>pháp</a:t>
            </a:r>
            <a:r>
              <a:rPr lang="en-US" sz="2400" b="1" dirty="0"/>
              <a:t> </a:t>
            </a:r>
            <a:r>
              <a:rPr lang="en-US" sz="2400" b="1" dirty="0" err="1"/>
              <a:t>cụ</a:t>
            </a:r>
            <a:r>
              <a:rPr lang="en-US" sz="2400" b="1" dirty="0"/>
              <a:t> </a:t>
            </a:r>
            <a:r>
              <a:rPr lang="en-US" sz="2400" b="1" dirty="0" err="1"/>
              <a:t>thể</a:t>
            </a:r>
            <a:endParaRPr lang="en-US" sz="2400" b="1" dirty="0"/>
          </a:p>
        </p:txBody>
      </p:sp>
      <p:sp>
        <p:nvSpPr>
          <p:cNvPr id="8" name="Rectangle 7">
            <a:extLst>
              <a:ext uri="{FF2B5EF4-FFF2-40B4-BE49-F238E27FC236}">
                <a16:creationId xmlns="" xmlns:a16="http://schemas.microsoft.com/office/drawing/2014/main" id="{09316B54-99A2-B94C-BA20-2EC51F8E0B9A}"/>
              </a:ext>
            </a:extLst>
          </p:cNvPr>
          <p:cNvSpPr>
            <a:spLocks/>
          </p:cNvSpPr>
          <p:nvPr/>
        </p:nvSpPr>
        <p:spPr>
          <a:xfrm>
            <a:off x="1005840" y="864513"/>
            <a:ext cx="280416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3.2.3 Người sản xuất </a:t>
            </a:r>
          </a:p>
        </p:txBody>
      </p:sp>
    </p:spTree>
  </p:cSld>
  <p:clrMapOvr>
    <a:masterClrMapping/>
  </p:clrMapOvr>
  <p:transition>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44</a:t>
            </a:fld>
            <a:endParaRPr lang="en-US" dirty="0"/>
          </a:p>
        </p:txBody>
      </p:sp>
      <p:sp>
        <p:nvSpPr>
          <p:cNvPr id="7" name="Title 1"/>
          <p:cNvSpPr>
            <a:spLocks noGrp="1"/>
          </p:cNvSpPr>
          <p:nvPr>
            <p:ph type="title"/>
          </p:nvPr>
        </p:nvSpPr>
        <p:spPr>
          <a:xfrm>
            <a:off x="990600" y="76200"/>
            <a:ext cx="7943088" cy="914400"/>
          </a:xfrm>
        </p:spPr>
        <p:txBody>
          <a:bodyPr>
            <a:noAutofit/>
          </a:bodyPr>
          <a:lstStyle/>
          <a:p>
            <a:r>
              <a:rPr lang="en-US" sz="2600" b="1" dirty="0" err="1"/>
              <a:t>Phần</a:t>
            </a:r>
            <a:r>
              <a:rPr lang="en-US" sz="2600" b="1" dirty="0"/>
              <a:t> 4. </a:t>
            </a:r>
            <a:r>
              <a:rPr lang="en-US" sz="2600" b="1" dirty="0" err="1"/>
              <a:t>Nông</a:t>
            </a:r>
            <a:r>
              <a:rPr lang="en-US" sz="2600" b="1" dirty="0"/>
              <a:t> </a:t>
            </a:r>
            <a:r>
              <a:rPr lang="en-US" sz="2600" b="1" dirty="0" err="1"/>
              <a:t>nghiệp</a:t>
            </a:r>
            <a:r>
              <a:rPr lang="en-US" sz="2600" b="1" dirty="0"/>
              <a:t> </a:t>
            </a:r>
            <a:r>
              <a:rPr lang="en-US" sz="2600" b="1" dirty="0" err="1"/>
              <a:t>Thái</a:t>
            </a:r>
            <a:r>
              <a:rPr lang="en-US" sz="2600" b="1" dirty="0"/>
              <a:t> </a:t>
            </a:r>
            <a:r>
              <a:rPr lang="en-US" sz="2600" b="1" dirty="0" err="1"/>
              <a:t>Nguyên</a:t>
            </a:r>
            <a:r>
              <a:rPr lang="en-US" sz="2600" b="1" dirty="0"/>
              <a:t> </a:t>
            </a:r>
            <a:r>
              <a:rPr lang="en-US" sz="2600" b="1" dirty="0" err="1"/>
              <a:t>trước</a:t>
            </a:r>
            <a:r>
              <a:rPr lang="en-US" sz="2600" b="1" dirty="0"/>
              <a:t> EVFTA</a:t>
            </a:r>
          </a:p>
        </p:txBody>
      </p:sp>
      <p:grpSp>
        <p:nvGrpSpPr>
          <p:cNvPr id="19" name="Group 18">
            <a:extLst>
              <a:ext uri="{FF2B5EF4-FFF2-40B4-BE49-F238E27FC236}">
                <a16:creationId xmlns="" xmlns:a16="http://schemas.microsoft.com/office/drawing/2014/main" id="{90A77AA7-B17F-9844-866F-58F76190C692}"/>
              </a:ext>
            </a:extLst>
          </p:cNvPr>
          <p:cNvGrpSpPr/>
          <p:nvPr/>
        </p:nvGrpSpPr>
        <p:grpSpPr>
          <a:xfrm>
            <a:off x="914400" y="1397000"/>
            <a:ext cx="7848600" cy="4165600"/>
            <a:chOff x="914400" y="1397000"/>
            <a:chExt cx="7848600" cy="4165600"/>
          </a:xfrm>
        </p:grpSpPr>
        <p:graphicFrame>
          <p:nvGraphicFramePr>
            <p:cNvPr id="20" name="Diagram 19">
              <a:extLst>
                <a:ext uri="{FF2B5EF4-FFF2-40B4-BE49-F238E27FC236}">
                  <a16:creationId xmlns="" xmlns:a16="http://schemas.microsoft.com/office/drawing/2014/main" id="{81EF50C0-2375-154A-9E5E-5419F880188B}"/>
                </a:ext>
              </a:extLst>
            </p:cNvPr>
            <p:cNvGraphicFramePr/>
            <p:nvPr>
              <p:extLst>
                <p:ext uri="{D42A27DB-BD31-4B8C-83A1-F6EECF244321}">
                  <p14:modId xmlns="" xmlns:p14="http://schemas.microsoft.com/office/powerpoint/2010/main" val="37658150"/>
                </p:ext>
              </p:extLst>
            </p:nvPr>
          </p:nvGraphicFramePr>
          <p:xfrm>
            <a:off x="914400" y="1397000"/>
            <a:ext cx="7848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 xmlns:a16="http://schemas.microsoft.com/office/drawing/2014/main" id="{B7CCFFAD-4CFC-554A-94D4-0A68C7A8F797}"/>
                </a:ext>
              </a:extLst>
            </p:cNvPr>
            <p:cNvSpPr txBox="1"/>
            <p:nvPr/>
          </p:nvSpPr>
          <p:spPr>
            <a:xfrm>
              <a:off x="1219200" y="1976735"/>
              <a:ext cx="609600" cy="461665"/>
            </a:xfrm>
            <a:prstGeom prst="rect">
              <a:avLst/>
            </a:prstGeom>
            <a:noFill/>
          </p:spPr>
          <p:txBody>
            <a:bodyPr wrap="square" rtlCol="0">
              <a:spAutoFit/>
            </a:bodyPr>
            <a:lstStyle/>
            <a:p>
              <a:r>
                <a:rPr lang="en-US" sz="2400" b="1" dirty="0"/>
                <a:t>4.1</a:t>
              </a:r>
            </a:p>
          </p:txBody>
        </p:sp>
        <p:sp>
          <p:nvSpPr>
            <p:cNvPr id="22" name="TextBox 21">
              <a:extLst>
                <a:ext uri="{FF2B5EF4-FFF2-40B4-BE49-F238E27FC236}">
                  <a16:creationId xmlns="" xmlns:a16="http://schemas.microsoft.com/office/drawing/2014/main" id="{2A444505-F973-D04A-B8B5-983FE03FD65E}"/>
                </a:ext>
              </a:extLst>
            </p:cNvPr>
            <p:cNvSpPr txBox="1"/>
            <p:nvPr/>
          </p:nvSpPr>
          <p:spPr>
            <a:xfrm>
              <a:off x="1447800" y="3200400"/>
              <a:ext cx="609600" cy="461665"/>
            </a:xfrm>
            <a:prstGeom prst="rect">
              <a:avLst/>
            </a:prstGeom>
            <a:noFill/>
          </p:spPr>
          <p:txBody>
            <a:bodyPr wrap="square" rtlCol="0">
              <a:spAutoFit/>
            </a:bodyPr>
            <a:lstStyle/>
            <a:p>
              <a:r>
                <a:rPr lang="en-US" sz="2400" b="1" dirty="0"/>
                <a:t>4.2</a:t>
              </a:r>
            </a:p>
          </p:txBody>
        </p:sp>
        <p:sp>
          <p:nvSpPr>
            <p:cNvPr id="23" name="TextBox 22">
              <a:extLst>
                <a:ext uri="{FF2B5EF4-FFF2-40B4-BE49-F238E27FC236}">
                  <a16:creationId xmlns="" xmlns:a16="http://schemas.microsoft.com/office/drawing/2014/main" id="{E88D384F-9292-0847-8002-494F73E09D24}"/>
                </a:ext>
              </a:extLst>
            </p:cNvPr>
            <p:cNvSpPr txBox="1"/>
            <p:nvPr/>
          </p:nvSpPr>
          <p:spPr>
            <a:xfrm>
              <a:off x="1219200" y="4491335"/>
              <a:ext cx="609600" cy="461665"/>
            </a:xfrm>
            <a:prstGeom prst="rect">
              <a:avLst/>
            </a:prstGeom>
            <a:noFill/>
          </p:spPr>
          <p:txBody>
            <a:bodyPr wrap="square" rtlCol="0">
              <a:spAutoFit/>
            </a:bodyPr>
            <a:lstStyle/>
            <a:p>
              <a:r>
                <a:rPr lang="en-US" sz="2400" b="1" dirty="0"/>
                <a:t>4.3</a:t>
              </a:r>
            </a:p>
          </p:txBody>
        </p:sp>
      </p:grpSp>
    </p:spTree>
  </p:cSld>
  <p:clrMapOvr>
    <a:masterClrMapping/>
  </p:clrMapOvr>
  <p:transition>
    <p:split orient="ver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8153400" cy="4800600"/>
          </a:xfrm>
        </p:spPr>
        <p:txBody>
          <a:bodyPr>
            <a:noAutofit/>
          </a:bodyPr>
          <a:lstStyle/>
          <a:p>
            <a:pPr>
              <a:lnSpc>
                <a:spcPct val="120000"/>
              </a:lnSpc>
              <a:buFont typeface="Wingdings" pitchFamily="2" charset="2"/>
              <a:buChar char="§"/>
            </a:pPr>
            <a:r>
              <a:rPr lang="it-IT" sz="1800" b="1" dirty="0"/>
              <a:t>Thái Nguyên </a:t>
            </a:r>
            <a:r>
              <a:rPr lang="it-IT" sz="1800" dirty="0"/>
              <a:t>là một trong những tỉnh trung du miền núi phía Bắc Việt Nam, có </a:t>
            </a:r>
            <a:r>
              <a:rPr lang="it-IT" sz="1800" b="1" dirty="0"/>
              <a:t>điều kiện về địa hình, đất đai, thời tiết, khí hậu tạo thuận lợi </a:t>
            </a:r>
            <a:r>
              <a:rPr lang="it-IT" sz="1800" dirty="0"/>
              <a:t>để phát triển nông, lâm nghiệp với nhiều loại cây trồng, vật nuôi có giá trị kinh tế cao đặc biệt nổi tiếng với sản phẩm chè búp xanh (</a:t>
            </a:r>
            <a:r>
              <a:rPr lang="en-US" sz="1800" dirty="0" err="1"/>
              <a:t>Năm</a:t>
            </a:r>
            <a:r>
              <a:rPr lang="en-US" sz="1800" dirty="0"/>
              <a:t> 2019 </a:t>
            </a:r>
            <a:r>
              <a:rPr lang="en-US" sz="1800" dirty="0" err="1"/>
              <a:t>diện</a:t>
            </a:r>
            <a:r>
              <a:rPr lang="en-US" sz="1800" dirty="0"/>
              <a:t> </a:t>
            </a:r>
            <a:r>
              <a:rPr lang="en-US" sz="1800" dirty="0" err="1"/>
              <a:t>tích</a:t>
            </a:r>
            <a:r>
              <a:rPr lang="en-US" sz="1800" dirty="0"/>
              <a:t> </a:t>
            </a:r>
            <a:r>
              <a:rPr lang="en-US" sz="1800" dirty="0" err="1"/>
              <a:t>chè</a:t>
            </a:r>
            <a:r>
              <a:rPr lang="en-US" sz="1800" dirty="0"/>
              <a:t> </a:t>
            </a:r>
            <a:r>
              <a:rPr lang="en-US" sz="1800" dirty="0" err="1"/>
              <a:t>toàn</a:t>
            </a:r>
            <a:r>
              <a:rPr lang="en-US" sz="1800" dirty="0"/>
              <a:t> </a:t>
            </a:r>
            <a:r>
              <a:rPr lang="en-US" sz="1800" dirty="0" err="1"/>
              <a:t>tỉnh</a:t>
            </a:r>
            <a:r>
              <a:rPr lang="en-US" sz="1800" dirty="0"/>
              <a:t> </a:t>
            </a:r>
            <a:r>
              <a:rPr lang="en-US" sz="1800" dirty="0" err="1"/>
              <a:t>đã</a:t>
            </a:r>
            <a:r>
              <a:rPr lang="en-US" sz="1800" dirty="0"/>
              <a:t> </a:t>
            </a:r>
            <a:r>
              <a:rPr lang="en-US" sz="1800" dirty="0" err="1"/>
              <a:t>đạt</a:t>
            </a:r>
            <a:r>
              <a:rPr lang="en-US" sz="1800" dirty="0"/>
              <a:t> </a:t>
            </a:r>
            <a:r>
              <a:rPr lang="en-US" sz="1800" dirty="0" err="1"/>
              <a:t>trên</a:t>
            </a:r>
            <a:r>
              <a:rPr lang="en-US" sz="1800" dirty="0"/>
              <a:t> 22.300 ha </a:t>
            </a:r>
            <a:r>
              <a:rPr lang="en-US" sz="1800" dirty="0" err="1"/>
              <a:t>chiếm</a:t>
            </a:r>
            <a:r>
              <a:rPr lang="en-US" sz="1800" dirty="0"/>
              <a:t> 21% </a:t>
            </a:r>
            <a:r>
              <a:rPr lang="en-US" sz="1800" dirty="0" err="1"/>
              <a:t>diện</a:t>
            </a:r>
            <a:r>
              <a:rPr lang="en-US" sz="1800" dirty="0"/>
              <a:t> </a:t>
            </a:r>
            <a:r>
              <a:rPr lang="en-US" sz="1800" dirty="0" err="1"/>
              <a:t>tích</a:t>
            </a:r>
            <a:r>
              <a:rPr lang="en-US" sz="1800" dirty="0"/>
              <a:t> </a:t>
            </a:r>
            <a:r>
              <a:rPr lang="en-US" sz="1800" dirty="0" err="1"/>
              <a:t>chè</a:t>
            </a:r>
            <a:r>
              <a:rPr lang="en-US" sz="1800" dirty="0"/>
              <a:t> </a:t>
            </a:r>
            <a:r>
              <a:rPr lang="en-US" sz="1800" dirty="0" err="1"/>
              <a:t>cả</a:t>
            </a:r>
            <a:r>
              <a:rPr lang="en-US" sz="1800" dirty="0"/>
              <a:t> </a:t>
            </a:r>
            <a:r>
              <a:rPr lang="en-US" sz="1800" dirty="0" err="1"/>
              <a:t>nước</a:t>
            </a:r>
            <a:r>
              <a:rPr lang="en-US" sz="1800" dirty="0"/>
              <a:t>, </a:t>
            </a:r>
            <a:r>
              <a:rPr lang="en-US" sz="1800" dirty="0" err="1"/>
              <a:t>sản</a:t>
            </a:r>
            <a:r>
              <a:rPr lang="en-US" sz="1800" dirty="0"/>
              <a:t> </a:t>
            </a:r>
            <a:r>
              <a:rPr lang="en-US" sz="1800" dirty="0" err="1"/>
              <a:t>lượng</a:t>
            </a:r>
            <a:r>
              <a:rPr lang="en-US" sz="1800" dirty="0"/>
              <a:t> </a:t>
            </a:r>
            <a:r>
              <a:rPr lang="en-US" sz="1800" dirty="0" err="1"/>
              <a:t>đạt</a:t>
            </a:r>
            <a:r>
              <a:rPr lang="en-US" sz="1800" dirty="0"/>
              <a:t> </a:t>
            </a:r>
            <a:r>
              <a:rPr lang="en-US" sz="1800" dirty="0" err="1"/>
              <a:t>gần</a:t>
            </a:r>
            <a:r>
              <a:rPr lang="en-US" sz="1800" dirty="0"/>
              <a:t> 240.000 </a:t>
            </a:r>
            <a:r>
              <a:rPr lang="en-US" sz="1800" dirty="0" err="1"/>
              <a:t>tấn</a:t>
            </a:r>
            <a:r>
              <a:rPr lang="en-US" sz="1800" dirty="0"/>
              <a:t>, </a:t>
            </a:r>
            <a:r>
              <a:rPr lang="en-US" sz="1800" dirty="0" err="1"/>
              <a:t>chiếm</a:t>
            </a:r>
            <a:r>
              <a:rPr lang="en-US" sz="1800" dirty="0"/>
              <a:t> 23,6 </a:t>
            </a:r>
            <a:r>
              <a:rPr lang="en-US" sz="1800" dirty="0" err="1"/>
              <a:t>sản</a:t>
            </a:r>
            <a:r>
              <a:rPr lang="en-US" sz="1800" dirty="0"/>
              <a:t> </a:t>
            </a:r>
            <a:r>
              <a:rPr lang="en-US" sz="1800" dirty="0" err="1"/>
              <a:t>lượng</a:t>
            </a:r>
            <a:r>
              <a:rPr lang="en-US" sz="1800" dirty="0"/>
              <a:t> </a:t>
            </a:r>
            <a:r>
              <a:rPr lang="en-US" sz="1800" dirty="0" err="1"/>
              <a:t>cả</a:t>
            </a:r>
            <a:r>
              <a:rPr lang="en-US" sz="1800" dirty="0"/>
              <a:t> </a:t>
            </a:r>
            <a:r>
              <a:rPr lang="en-US" sz="1800" dirty="0" err="1"/>
              <a:t>nước</a:t>
            </a:r>
            <a:r>
              <a:rPr lang="en-US" sz="1800" dirty="0"/>
              <a:t>, </a:t>
            </a:r>
            <a:r>
              <a:rPr lang="en-US" sz="1800" dirty="0" err="1"/>
              <a:t>tăng</a:t>
            </a:r>
            <a:r>
              <a:rPr lang="en-US" sz="1800" dirty="0"/>
              <a:t> 14% so </a:t>
            </a:r>
            <a:r>
              <a:rPr lang="en-US" sz="1800" dirty="0" err="1"/>
              <a:t>với</a:t>
            </a:r>
            <a:r>
              <a:rPr lang="en-US" sz="1800" dirty="0"/>
              <a:t> 2016</a:t>
            </a:r>
            <a:r>
              <a:rPr lang="en-US" sz="1800" dirty="0" smtClean="0"/>
              <a:t>).</a:t>
            </a:r>
            <a:endParaRPr lang="it-IT" sz="1800" dirty="0"/>
          </a:p>
        </p:txBody>
      </p:sp>
      <p:sp>
        <p:nvSpPr>
          <p:cNvPr id="4" name="Date Placeholder 3"/>
          <p:cNvSpPr>
            <a:spLocks noGrp="1"/>
          </p:cNvSpPr>
          <p:nvPr>
            <p:ph type="dt" sz="half" idx="2"/>
          </p:nvPr>
        </p:nvSpPr>
        <p:spPr/>
        <p:txBody>
          <a:bodyPr/>
          <a:lstStyle/>
          <a:p>
            <a:pPr algn="l"/>
            <a:r>
              <a:rPr lang="en-US" i="1" dirty="0" err="1"/>
              <a:t>Đỗ</a:t>
            </a:r>
            <a:r>
              <a:rPr lang="en-US" i="1" dirty="0"/>
              <a:t> </a:t>
            </a:r>
            <a:r>
              <a:rPr lang="en-US" i="1" dirty="0" err="1"/>
              <a:t>Tuyết</a:t>
            </a:r>
            <a:r>
              <a:rPr lang="en-US" i="1" dirty="0"/>
              <a:t> Mai</a:t>
            </a:r>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45</a:t>
            </a:fld>
            <a:endParaRPr lang="en-US" dirty="0"/>
          </a:p>
        </p:txBody>
      </p:sp>
      <p:sp>
        <p:nvSpPr>
          <p:cNvPr id="7" name="Title 6"/>
          <p:cNvSpPr>
            <a:spLocks noGrp="1"/>
          </p:cNvSpPr>
          <p:nvPr>
            <p:ph type="title"/>
          </p:nvPr>
        </p:nvSpPr>
        <p:spPr>
          <a:xfrm>
            <a:off x="1066800" y="0"/>
            <a:ext cx="7498080" cy="914400"/>
          </a:xfrm>
        </p:spPr>
        <p:txBody>
          <a:bodyPr>
            <a:normAutofit/>
          </a:bodyPr>
          <a:lstStyle/>
          <a:p>
            <a:r>
              <a:rPr lang="en-US" sz="2400" b="1" dirty="0"/>
              <a:t>4.1 </a:t>
            </a:r>
            <a:r>
              <a:rPr lang="en-US" sz="2400" b="1" dirty="0" err="1"/>
              <a:t>Khái</a:t>
            </a:r>
            <a:r>
              <a:rPr lang="en-US" sz="2400" b="1" dirty="0"/>
              <a:t> </a:t>
            </a:r>
            <a:r>
              <a:rPr lang="en-US" sz="2400" b="1" dirty="0" err="1"/>
              <a:t>quát</a:t>
            </a:r>
            <a:r>
              <a:rPr lang="en-US" sz="2400" b="1" dirty="0"/>
              <a:t> </a:t>
            </a:r>
            <a:r>
              <a:rPr lang="en-US" sz="2400" b="1" dirty="0" err="1"/>
              <a:t>tình</a:t>
            </a:r>
            <a:r>
              <a:rPr lang="en-US" sz="2400" b="1" dirty="0"/>
              <a:t> </a:t>
            </a:r>
            <a:r>
              <a:rPr lang="en-US" sz="2400" b="1" dirty="0" err="1"/>
              <a:t>hình</a:t>
            </a:r>
            <a:r>
              <a:rPr lang="en-US" sz="2400" b="1" dirty="0"/>
              <a:t> </a:t>
            </a:r>
            <a:r>
              <a:rPr lang="en-US" sz="2400" b="1" dirty="0" err="1"/>
              <a:t>nông</a:t>
            </a:r>
            <a:r>
              <a:rPr lang="en-US" sz="2400" b="1" dirty="0"/>
              <a:t> </a:t>
            </a:r>
            <a:r>
              <a:rPr lang="en-US" sz="2400" b="1" dirty="0" err="1"/>
              <a:t>nghiệp</a:t>
            </a:r>
            <a:r>
              <a:rPr lang="en-US" sz="2400" b="1" dirty="0"/>
              <a:t> </a:t>
            </a:r>
            <a:r>
              <a:rPr lang="en-US" sz="2400" b="1" dirty="0" err="1"/>
              <a:t>Thái</a:t>
            </a:r>
            <a:r>
              <a:rPr lang="en-US" sz="2400" b="1" dirty="0"/>
              <a:t> </a:t>
            </a:r>
            <a:r>
              <a:rPr lang="en-US" sz="2400" b="1" dirty="0" err="1"/>
              <a:t>Nguyên</a:t>
            </a:r>
            <a:r>
              <a:rPr lang="en-US" sz="2400" b="1" dirty="0"/>
              <a:t> (1/2)</a:t>
            </a:r>
          </a:p>
        </p:txBody>
      </p:sp>
      <p:graphicFrame>
        <p:nvGraphicFramePr>
          <p:cNvPr id="9" name="Chart 8"/>
          <p:cNvGraphicFramePr/>
          <p:nvPr/>
        </p:nvGraphicFramePr>
        <p:xfrm>
          <a:off x="1143000" y="3200400"/>
          <a:ext cx="4038601"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nvGraphicFramePr>
        <p:xfrm>
          <a:off x="5181600" y="4800600"/>
          <a:ext cx="3657600" cy="1436432"/>
        </p:xfrm>
        <a:graphic>
          <a:graphicData uri="http://schemas.openxmlformats.org/drawingml/2006/table">
            <a:tbl>
              <a:tblPr/>
              <a:tblGrid>
                <a:gridCol w="1384664">
                  <a:extLst>
                    <a:ext uri="{9D8B030D-6E8A-4147-A177-3AD203B41FA5}">
                      <a16:colId xmlns="" xmlns:a16="http://schemas.microsoft.com/office/drawing/2014/main" val="20000"/>
                    </a:ext>
                  </a:extLst>
                </a:gridCol>
                <a:gridCol w="744582">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613954">
                  <a:extLst>
                    <a:ext uri="{9D8B030D-6E8A-4147-A177-3AD203B41FA5}">
                      <a16:colId xmlns="" xmlns:a16="http://schemas.microsoft.com/office/drawing/2014/main" val="20003"/>
                    </a:ext>
                  </a:extLst>
                </a:gridCol>
              </a:tblGrid>
              <a:tr h="482812">
                <a:tc>
                  <a:txBody>
                    <a:bodyPr/>
                    <a:lstStyle/>
                    <a:p>
                      <a:pPr algn="ctr" fontAlgn="b"/>
                      <a:r>
                        <a:rPr lang="vi-VN" sz="1200" b="1" i="0" u="none" strike="noStrike" dirty="0">
                          <a:solidFill>
                            <a:srgbClr val="000000"/>
                          </a:solidFill>
                          <a:latin typeface="+mj-lt"/>
                        </a:rPr>
                        <a:t>Tình hình chăn nuôi</a:t>
                      </a:r>
                      <a:r>
                        <a:rPr lang="en-US" sz="1200" b="1" i="0" u="none" strike="noStrike" dirty="0">
                          <a:solidFill>
                            <a:srgbClr val="000000"/>
                          </a:solidFill>
                          <a:latin typeface="+mj-lt"/>
                        </a:rPr>
                        <a:t> (</a:t>
                      </a:r>
                      <a:r>
                        <a:rPr lang="en-US" sz="1200" b="1" i="0" u="none" strike="noStrike" dirty="0" err="1">
                          <a:solidFill>
                            <a:srgbClr val="000000"/>
                          </a:solidFill>
                          <a:latin typeface="+mj-lt"/>
                        </a:rPr>
                        <a:t>nghìn</a:t>
                      </a:r>
                      <a:r>
                        <a:rPr lang="en-US" sz="1200" b="1" i="0" u="none" strike="noStrike" dirty="0">
                          <a:solidFill>
                            <a:srgbClr val="000000"/>
                          </a:solidFill>
                          <a:latin typeface="+mj-lt"/>
                        </a:rPr>
                        <a:t> </a:t>
                      </a:r>
                      <a:r>
                        <a:rPr lang="en-US" sz="1200" b="1" i="0" u="none" strike="noStrike" dirty="0" err="1">
                          <a:solidFill>
                            <a:srgbClr val="000000"/>
                          </a:solidFill>
                          <a:latin typeface="+mj-lt"/>
                        </a:rPr>
                        <a:t>đầu</a:t>
                      </a:r>
                      <a:r>
                        <a:rPr lang="en-US" sz="1200" b="1" i="0" u="none" strike="noStrike" baseline="0" dirty="0">
                          <a:solidFill>
                            <a:srgbClr val="000000"/>
                          </a:solidFill>
                          <a:latin typeface="+mj-lt"/>
                        </a:rPr>
                        <a:t> con)</a:t>
                      </a:r>
                      <a:endParaRPr lang="vi-VN" sz="1200" b="1" i="0" u="none" strike="noStrike" dirty="0">
                        <a:solidFill>
                          <a:srgbClr val="000000"/>
                        </a:solidFill>
                        <a:latin typeface="+mj-lt"/>
                      </a:endParaRPr>
                    </a:p>
                  </a:txBody>
                  <a:tcPr marL="0" marR="0" marT="0" marB="0" anchor="ctr">
                    <a:lnL w="12700" cap="flat" cmpd="sng" algn="ctr">
                      <a:solidFill>
                        <a:schemeClr val="accent1"/>
                      </a:solidFill>
                      <a:prstDash val="sysDashDot"/>
                      <a:round/>
                      <a:headEnd type="none" w="med" len="med"/>
                      <a:tailEnd type="none" w="med" len="med"/>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2017</a:t>
                      </a:r>
                    </a:p>
                  </a:txBody>
                  <a:tcPr marL="0" marR="0" marT="0" marB="0" anchor="ctr">
                    <a:lnL>
                      <a:noFill/>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2018</a:t>
                      </a:r>
                    </a:p>
                  </a:txBody>
                  <a:tcPr marL="0" marR="0" marT="0" marB="0" anchor="ctr">
                    <a:lnL>
                      <a:noFill/>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2019</a:t>
                      </a:r>
                    </a:p>
                  </a:txBody>
                  <a:tcPr marL="0" marR="0" marT="0" marB="0" anchor="ctr">
                    <a:lnL>
                      <a:noFill/>
                    </a:lnL>
                    <a:lnR w="12700" cap="flat" cmpd="sng" algn="ctr">
                      <a:solidFill>
                        <a:schemeClr val="accent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a:noFill/>
                    </a:lnB>
                    <a:solidFill>
                      <a:schemeClr val="bg1">
                        <a:lumMod val="95000"/>
                      </a:schemeClr>
                    </a:solidFill>
                  </a:tcPr>
                </a:tc>
                <a:extLst>
                  <a:ext uri="{0D108BD9-81ED-4DB2-BD59-A6C34878D82A}">
                    <a16:rowId xmlns="" xmlns:a16="http://schemas.microsoft.com/office/drawing/2014/main" val="10000"/>
                  </a:ext>
                </a:extLst>
              </a:tr>
              <a:tr h="238405">
                <a:tc>
                  <a:txBody>
                    <a:bodyPr/>
                    <a:lstStyle/>
                    <a:p>
                      <a:pPr algn="ctr" fontAlgn="b"/>
                      <a:r>
                        <a:rPr lang="en-US" sz="1200" b="0" i="0" u="none" strike="noStrike" dirty="0" err="1">
                          <a:solidFill>
                            <a:srgbClr val="000000"/>
                          </a:solidFill>
                          <a:latin typeface="+mj-lt"/>
                        </a:rPr>
                        <a:t>Trâu</a:t>
                      </a:r>
                      <a:endParaRPr lang="en-US" sz="1200" b="0" i="0" u="none" strike="noStrike" dirty="0">
                        <a:solidFill>
                          <a:srgbClr val="000000"/>
                        </a:solidFill>
                        <a:latin typeface="+mj-lt"/>
                      </a:endParaRP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latin typeface="+mj-lt"/>
                        </a:rPr>
                        <a:t>57</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52</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45.9</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1"/>
                  </a:ext>
                </a:extLst>
              </a:tr>
              <a:tr h="238405">
                <a:tc>
                  <a:txBody>
                    <a:bodyPr/>
                    <a:lstStyle/>
                    <a:p>
                      <a:pPr algn="ctr" fontAlgn="b"/>
                      <a:r>
                        <a:rPr lang="en-US" sz="1200" b="0" i="0" u="none" strike="noStrike">
                          <a:solidFill>
                            <a:srgbClr val="000000"/>
                          </a:solidFill>
                          <a:latin typeface="+mj-lt"/>
                        </a:rPr>
                        <a:t>Bò</a:t>
                      </a: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latin typeface="+mj-lt"/>
                        </a:rPr>
                        <a:t>40.2</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40.3</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42.9</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2"/>
                  </a:ext>
                </a:extLst>
              </a:tr>
              <a:tr h="238405">
                <a:tc>
                  <a:txBody>
                    <a:bodyPr/>
                    <a:lstStyle/>
                    <a:p>
                      <a:pPr algn="ctr" fontAlgn="b"/>
                      <a:r>
                        <a:rPr lang="en-US" sz="1200" b="0" i="0" u="none" strike="noStrike">
                          <a:solidFill>
                            <a:srgbClr val="000000"/>
                          </a:solidFill>
                          <a:latin typeface="+mj-lt"/>
                        </a:rPr>
                        <a:t>Lợn</a:t>
                      </a: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latin typeface="+mj-lt"/>
                        </a:rPr>
                        <a:t>635</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672.6</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462.9</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3"/>
                  </a:ext>
                </a:extLst>
              </a:tr>
              <a:tr h="238405">
                <a:tc>
                  <a:txBody>
                    <a:bodyPr/>
                    <a:lstStyle/>
                    <a:p>
                      <a:pPr algn="ctr" fontAlgn="b"/>
                      <a:r>
                        <a:rPr lang="en-US" sz="1200" b="0" i="0" u="none" strike="noStrike" dirty="0" err="1">
                          <a:solidFill>
                            <a:srgbClr val="000000"/>
                          </a:solidFill>
                          <a:latin typeface="+mj-lt"/>
                        </a:rPr>
                        <a:t>Gia</a:t>
                      </a:r>
                      <a:r>
                        <a:rPr lang="en-US" sz="1200" b="0" i="0" u="none" strike="noStrike" dirty="0">
                          <a:solidFill>
                            <a:srgbClr val="000000"/>
                          </a:solidFill>
                          <a:latin typeface="+mj-lt"/>
                        </a:rPr>
                        <a:t> </a:t>
                      </a:r>
                      <a:r>
                        <a:rPr lang="en-US" sz="1200" b="0" i="0" u="none" strike="noStrike" dirty="0" err="1">
                          <a:solidFill>
                            <a:srgbClr val="000000"/>
                          </a:solidFill>
                          <a:latin typeface="+mj-lt"/>
                        </a:rPr>
                        <a:t>cầm</a:t>
                      </a:r>
                      <a:endParaRPr lang="en-US" sz="1200" b="0" i="0" u="none" strike="noStrike" dirty="0">
                        <a:solidFill>
                          <a:srgbClr val="000000"/>
                        </a:solidFill>
                        <a:latin typeface="+mj-lt"/>
                      </a:endParaRPr>
                    </a:p>
                  </a:txBody>
                  <a:tcPr marL="0" marR="0" marT="0" marB="0" anchor="b">
                    <a:lnL w="12700" cap="flat" cmpd="sng" algn="ctr">
                      <a:solidFill>
                        <a:schemeClr val="accent1"/>
                      </a:solidFill>
                      <a:prstDash val="sysDashDot"/>
                      <a:round/>
                      <a:headEnd type="none" w="med" len="med"/>
                      <a:tailEnd type="none" w="med" len="med"/>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dirty="0">
                          <a:solidFill>
                            <a:srgbClr val="000000"/>
                          </a:solidFill>
                          <a:latin typeface="+mj-lt"/>
                        </a:rPr>
                        <a:t>10574</a:t>
                      </a:r>
                    </a:p>
                  </a:txBody>
                  <a:tcPr marL="0" marR="0" marT="0" marB="0" anchor="b">
                    <a:lnL>
                      <a:noFill/>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a:solidFill>
                            <a:srgbClr val="000000"/>
                          </a:solidFill>
                          <a:latin typeface="+mj-lt"/>
                        </a:rPr>
                        <a:t>11270</a:t>
                      </a:r>
                    </a:p>
                  </a:txBody>
                  <a:tcPr marL="0" marR="0" marT="0" marB="0" anchor="b">
                    <a:lnL>
                      <a:noFill/>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dirty="0">
                          <a:solidFill>
                            <a:srgbClr val="000000"/>
                          </a:solidFill>
                          <a:latin typeface="+mj-lt"/>
                        </a:rPr>
                        <a:t>14302</a:t>
                      </a:r>
                    </a:p>
                  </a:txBody>
                  <a:tcPr marL="0" marR="0" marT="0" marB="0" anchor="b">
                    <a:lnL>
                      <a:noFill/>
                    </a:lnL>
                    <a:lnR w="12700" cap="flat" cmpd="sng" algn="ctr">
                      <a:solidFill>
                        <a:schemeClr val="accent1"/>
                      </a:solidFill>
                      <a:prstDash val="sysDashDot"/>
                      <a:round/>
                      <a:headEnd type="none" w="med" len="med"/>
                      <a:tailEnd type="none" w="med" len="med"/>
                    </a:lnR>
                    <a:lnT>
                      <a:noFill/>
                    </a:lnT>
                    <a:lnB w="12700" cap="flat" cmpd="sng" algn="ctr">
                      <a:solidFill>
                        <a:schemeClr val="accent1"/>
                      </a:solidFill>
                      <a:prstDash val="sysDashDot"/>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1" name="Table 10"/>
          <p:cNvGraphicFramePr>
            <a:graphicFrameLocks noGrp="1"/>
          </p:cNvGraphicFramePr>
          <p:nvPr/>
        </p:nvGraphicFramePr>
        <p:xfrm>
          <a:off x="5181600" y="3200400"/>
          <a:ext cx="3632200" cy="1524000"/>
        </p:xfrm>
        <a:graphic>
          <a:graphicData uri="http://schemas.openxmlformats.org/drawingml/2006/table">
            <a:tbl>
              <a:tblPr/>
              <a:tblGrid>
                <a:gridCol w="1375047">
                  <a:extLst>
                    <a:ext uri="{9D8B030D-6E8A-4147-A177-3AD203B41FA5}">
                      <a16:colId xmlns="" xmlns:a16="http://schemas.microsoft.com/office/drawing/2014/main" val="20000"/>
                    </a:ext>
                  </a:extLst>
                </a:gridCol>
                <a:gridCol w="739412">
                  <a:extLst>
                    <a:ext uri="{9D8B030D-6E8A-4147-A177-3AD203B41FA5}">
                      <a16:colId xmlns="" xmlns:a16="http://schemas.microsoft.com/office/drawing/2014/main" val="20001"/>
                    </a:ext>
                  </a:extLst>
                </a:gridCol>
                <a:gridCol w="908050">
                  <a:extLst>
                    <a:ext uri="{9D8B030D-6E8A-4147-A177-3AD203B41FA5}">
                      <a16:colId xmlns="" xmlns:a16="http://schemas.microsoft.com/office/drawing/2014/main" val="20002"/>
                    </a:ext>
                  </a:extLst>
                </a:gridCol>
                <a:gridCol w="609691">
                  <a:extLst>
                    <a:ext uri="{9D8B030D-6E8A-4147-A177-3AD203B41FA5}">
                      <a16:colId xmlns="" xmlns:a16="http://schemas.microsoft.com/office/drawing/2014/main" val="20003"/>
                    </a:ext>
                  </a:extLst>
                </a:gridCol>
              </a:tblGrid>
              <a:tr h="190500">
                <a:tc>
                  <a:txBody>
                    <a:bodyPr/>
                    <a:lstStyle/>
                    <a:p>
                      <a:pPr algn="ctr" fontAlgn="b"/>
                      <a:r>
                        <a:rPr lang="vi-VN" sz="1200" b="1" i="0" u="none" strike="noStrike" dirty="0">
                          <a:solidFill>
                            <a:srgbClr val="000000"/>
                          </a:solidFill>
                          <a:latin typeface="+mj-lt"/>
                        </a:rPr>
                        <a:t>Sản lượng</a:t>
                      </a:r>
                    </a:p>
                  </a:txBody>
                  <a:tcPr marL="0" marR="0" marT="0" marB="0" anchor="b">
                    <a:lnL w="12700" cap="flat" cmpd="sng" algn="ctr">
                      <a:solidFill>
                        <a:schemeClr val="accent1"/>
                      </a:solidFill>
                      <a:prstDash val="sysDashDot"/>
                      <a:round/>
                      <a:headEnd type="none" w="med" len="med"/>
                      <a:tailEnd type="none" w="med" len="med"/>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2017</a:t>
                      </a:r>
                    </a:p>
                  </a:txBody>
                  <a:tcPr marL="0" marR="0" marT="0" marB="0" anchor="b">
                    <a:lnL>
                      <a:noFill/>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2018</a:t>
                      </a:r>
                    </a:p>
                  </a:txBody>
                  <a:tcPr marL="0" marR="0" marT="0" marB="0" anchor="b">
                    <a:lnL>
                      <a:noFill/>
                    </a:lnL>
                    <a:lnR>
                      <a:noFill/>
                    </a:lnR>
                    <a:lnT w="12700" cap="flat" cmpd="sng" algn="ctr">
                      <a:solidFill>
                        <a:schemeClr val="accent1"/>
                      </a:solidFill>
                      <a:prstDash val="sysDashDot"/>
                      <a:round/>
                      <a:headEnd type="none" w="med" len="med"/>
                      <a:tailEnd type="none" w="med" len="med"/>
                    </a:lnT>
                    <a:lnB>
                      <a:noFill/>
                    </a:lnB>
                    <a:solidFill>
                      <a:schemeClr val="bg1">
                        <a:lumMod val="95000"/>
                      </a:schemeClr>
                    </a:solidFill>
                  </a:tcPr>
                </a:tc>
                <a:tc>
                  <a:txBody>
                    <a:bodyPr/>
                    <a:lstStyle/>
                    <a:p>
                      <a:pPr algn="r" fontAlgn="b"/>
                      <a:r>
                        <a:rPr lang="en-US" sz="1200" b="1" i="0" u="none" strike="noStrike" dirty="0">
                          <a:solidFill>
                            <a:srgbClr val="000000"/>
                          </a:solidFill>
                          <a:latin typeface="+mj-lt"/>
                        </a:rPr>
                        <a:t>2019</a:t>
                      </a:r>
                    </a:p>
                  </a:txBody>
                  <a:tcPr marL="0" marR="0" marT="0" marB="0" anchor="b">
                    <a:lnL>
                      <a:noFill/>
                    </a:lnL>
                    <a:lnR w="12700" cap="flat" cmpd="sng" algn="ctr">
                      <a:solidFill>
                        <a:schemeClr val="accent1"/>
                      </a:solidFill>
                      <a:prstDash val="sysDashDot"/>
                      <a:round/>
                      <a:headEnd type="none" w="med" len="med"/>
                      <a:tailEnd type="none" w="med" len="med"/>
                    </a:lnR>
                    <a:lnT w="12700" cap="flat" cmpd="sng" algn="ctr">
                      <a:solidFill>
                        <a:schemeClr val="accent1"/>
                      </a:solidFill>
                      <a:prstDash val="sysDashDot"/>
                      <a:round/>
                      <a:headEnd type="none" w="med" len="med"/>
                      <a:tailEnd type="none" w="med" len="med"/>
                    </a:lnT>
                    <a:lnB>
                      <a:noFill/>
                    </a:lnB>
                    <a:solidFill>
                      <a:schemeClr val="bg1">
                        <a:lumMod val="95000"/>
                      </a:schemeClr>
                    </a:solidFill>
                  </a:tcPr>
                </a:tc>
                <a:extLst>
                  <a:ext uri="{0D108BD9-81ED-4DB2-BD59-A6C34878D82A}">
                    <a16:rowId xmlns="" xmlns:a16="http://schemas.microsoft.com/office/drawing/2014/main" val="10000"/>
                  </a:ext>
                </a:extLst>
              </a:tr>
              <a:tr h="381000">
                <a:tc>
                  <a:txBody>
                    <a:bodyPr/>
                    <a:lstStyle/>
                    <a:p>
                      <a:pPr algn="ctr" fontAlgn="b"/>
                      <a:r>
                        <a:rPr lang="vi-VN" sz="1200" b="0" i="0" u="none" strike="noStrike" dirty="0">
                          <a:solidFill>
                            <a:srgbClr val="000000"/>
                          </a:solidFill>
                          <a:latin typeface="+mj-lt"/>
                        </a:rPr>
                        <a:t>Cây lương thực có hạt (nghìn tấn) </a:t>
                      </a: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latin typeface="+mj-lt"/>
                        </a:rPr>
                        <a:t>458.8</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466.3</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463.2</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1"/>
                  </a:ext>
                </a:extLst>
              </a:tr>
              <a:tr h="190500">
                <a:tc>
                  <a:txBody>
                    <a:bodyPr/>
                    <a:lstStyle/>
                    <a:p>
                      <a:pPr algn="ctr" fontAlgn="b"/>
                      <a:r>
                        <a:rPr lang="en-US" sz="1200" b="0" i="0" u="none" strike="noStrike" dirty="0" err="1">
                          <a:solidFill>
                            <a:srgbClr val="000000"/>
                          </a:solidFill>
                          <a:latin typeface="+mj-lt"/>
                        </a:rPr>
                        <a:t>Lúa</a:t>
                      </a:r>
                      <a:r>
                        <a:rPr lang="en-US" sz="1200" b="0" i="0" u="none" strike="noStrike" dirty="0">
                          <a:solidFill>
                            <a:srgbClr val="000000"/>
                          </a:solidFill>
                          <a:latin typeface="+mj-lt"/>
                        </a:rPr>
                        <a:t> </a:t>
                      </a:r>
                      <a:r>
                        <a:rPr lang="en-US" sz="1200" b="0" i="0" u="none" strike="noStrike" dirty="0" err="1">
                          <a:solidFill>
                            <a:srgbClr val="000000"/>
                          </a:solidFill>
                          <a:latin typeface="+mj-lt"/>
                        </a:rPr>
                        <a:t>gạo</a:t>
                      </a:r>
                      <a:r>
                        <a:rPr lang="en-US" sz="1200" b="0" i="0" u="none" strike="noStrike" dirty="0">
                          <a:solidFill>
                            <a:srgbClr val="000000"/>
                          </a:solidFill>
                          <a:latin typeface="+mj-lt"/>
                        </a:rPr>
                        <a:t> (</a:t>
                      </a:r>
                      <a:r>
                        <a:rPr lang="en-US" sz="1200" b="0" i="0" u="none" strike="noStrike" dirty="0" err="1">
                          <a:solidFill>
                            <a:srgbClr val="000000"/>
                          </a:solidFill>
                          <a:latin typeface="+mj-lt"/>
                        </a:rPr>
                        <a:t>nghìn</a:t>
                      </a:r>
                      <a:r>
                        <a:rPr lang="en-US" sz="1200" b="0" i="0" u="none" strike="noStrike" dirty="0">
                          <a:solidFill>
                            <a:srgbClr val="000000"/>
                          </a:solidFill>
                          <a:latin typeface="+mj-lt"/>
                        </a:rPr>
                        <a:t> </a:t>
                      </a:r>
                      <a:r>
                        <a:rPr lang="en-US" sz="1200" b="0" i="0" u="none" strike="noStrike" dirty="0" err="1">
                          <a:solidFill>
                            <a:srgbClr val="000000"/>
                          </a:solidFill>
                          <a:latin typeface="+mj-lt"/>
                        </a:rPr>
                        <a:t>tấn</a:t>
                      </a:r>
                      <a:r>
                        <a:rPr lang="en-US" sz="1200" b="0" i="0" u="none" strike="noStrike" dirty="0">
                          <a:solidFill>
                            <a:srgbClr val="000000"/>
                          </a:solidFill>
                          <a:latin typeface="+mj-lt"/>
                        </a:rPr>
                        <a:t>)</a:t>
                      </a: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latin typeface="+mj-lt"/>
                        </a:rPr>
                        <a:t>379.4</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388.4</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384</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2"/>
                  </a:ext>
                </a:extLst>
              </a:tr>
              <a:tr h="381000">
                <a:tc>
                  <a:txBody>
                    <a:bodyPr/>
                    <a:lstStyle/>
                    <a:p>
                      <a:pPr algn="ctr" fontAlgn="b"/>
                      <a:r>
                        <a:rPr lang="en-US" sz="1200" b="0" i="0" u="none" strike="noStrike" dirty="0" err="1">
                          <a:solidFill>
                            <a:srgbClr val="000000"/>
                          </a:solidFill>
                          <a:latin typeface="+mj-lt"/>
                        </a:rPr>
                        <a:t>Nuôi</a:t>
                      </a:r>
                      <a:r>
                        <a:rPr lang="en-US" sz="1200" b="0" i="0" u="none" strike="noStrike" dirty="0">
                          <a:solidFill>
                            <a:srgbClr val="000000"/>
                          </a:solidFill>
                          <a:latin typeface="+mj-lt"/>
                        </a:rPr>
                        <a:t> </a:t>
                      </a:r>
                      <a:r>
                        <a:rPr lang="en-US" sz="1200" b="0" i="0" u="none" strike="noStrike" dirty="0" err="1">
                          <a:solidFill>
                            <a:srgbClr val="000000"/>
                          </a:solidFill>
                          <a:latin typeface="+mj-lt"/>
                        </a:rPr>
                        <a:t>trồng</a:t>
                      </a:r>
                      <a:r>
                        <a:rPr lang="en-US" sz="1200" b="0" i="0" u="none" strike="noStrike" dirty="0">
                          <a:solidFill>
                            <a:srgbClr val="000000"/>
                          </a:solidFill>
                          <a:latin typeface="+mj-lt"/>
                        </a:rPr>
                        <a:t> </a:t>
                      </a:r>
                      <a:r>
                        <a:rPr lang="en-US" sz="1200" b="0" i="0" u="none" strike="noStrike" dirty="0" err="1">
                          <a:solidFill>
                            <a:srgbClr val="000000"/>
                          </a:solidFill>
                          <a:latin typeface="+mj-lt"/>
                        </a:rPr>
                        <a:t>thủy</a:t>
                      </a:r>
                      <a:r>
                        <a:rPr lang="en-US" sz="1200" b="0" i="0" u="none" strike="noStrike" dirty="0">
                          <a:solidFill>
                            <a:srgbClr val="000000"/>
                          </a:solidFill>
                          <a:latin typeface="+mj-lt"/>
                        </a:rPr>
                        <a:t> </a:t>
                      </a:r>
                      <a:r>
                        <a:rPr lang="en-US" sz="1200" b="0" i="0" u="none" strike="noStrike" dirty="0" err="1">
                          <a:solidFill>
                            <a:srgbClr val="000000"/>
                          </a:solidFill>
                          <a:latin typeface="+mj-lt"/>
                        </a:rPr>
                        <a:t>sản</a:t>
                      </a:r>
                      <a:r>
                        <a:rPr lang="en-US" sz="1200" b="0" i="0" u="none" strike="noStrike" dirty="0">
                          <a:solidFill>
                            <a:srgbClr val="000000"/>
                          </a:solidFill>
                          <a:latin typeface="+mj-lt"/>
                        </a:rPr>
                        <a:t> (</a:t>
                      </a:r>
                      <a:r>
                        <a:rPr lang="en-US" sz="1200" b="0" i="0" u="none" strike="noStrike" dirty="0" err="1">
                          <a:solidFill>
                            <a:srgbClr val="000000"/>
                          </a:solidFill>
                          <a:latin typeface="+mj-lt"/>
                        </a:rPr>
                        <a:t>tấn</a:t>
                      </a:r>
                      <a:r>
                        <a:rPr lang="en-US" sz="1200" b="0" i="0" u="none" strike="noStrike" dirty="0">
                          <a:solidFill>
                            <a:srgbClr val="000000"/>
                          </a:solidFill>
                          <a:latin typeface="+mj-lt"/>
                        </a:rPr>
                        <a:t>)</a:t>
                      </a:r>
                    </a:p>
                  </a:txBody>
                  <a:tcPr marL="0" marR="0" marT="0" marB="0" anchor="b">
                    <a:lnL w="12700" cap="flat" cmpd="sng" algn="ctr">
                      <a:solidFill>
                        <a:schemeClr val="accent1"/>
                      </a:solidFill>
                      <a:prstDash val="sysDashDot"/>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latin typeface="+mj-lt"/>
                        </a:rPr>
                        <a:t>10646</a:t>
                      </a:r>
                    </a:p>
                  </a:txBody>
                  <a:tcPr marL="0" marR="0" marT="0" marB="0" anchor="b">
                    <a:lnL>
                      <a:noFill/>
                    </a:lnL>
                    <a:lnR>
                      <a:noFill/>
                    </a:lnR>
                    <a:lnT>
                      <a:noFill/>
                    </a:lnT>
                    <a:lnB>
                      <a:noFill/>
                    </a:lnB>
                  </a:tcPr>
                </a:tc>
                <a:tc>
                  <a:txBody>
                    <a:bodyPr/>
                    <a:lstStyle/>
                    <a:p>
                      <a:pPr algn="r" fontAlgn="b"/>
                      <a:r>
                        <a:rPr lang="en-US" sz="1200" b="0" i="0" u="none" strike="noStrike" dirty="0">
                          <a:solidFill>
                            <a:srgbClr val="000000"/>
                          </a:solidFill>
                          <a:latin typeface="+mj-lt"/>
                        </a:rPr>
                        <a:t>12008</a:t>
                      </a:r>
                    </a:p>
                  </a:txBody>
                  <a:tcPr marL="0" marR="0" marT="0" marB="0" anchor="b">
                    <a:lnL>
                      <a:noFill/>
                    </a:lnL>
                    <a:lnR>
                      <a:noFill/>
                    </a:lnR>
                    <a:lnT>
                      <a:noFill/>
                    </a:lnT>
                    <a:lnB>
                      <a:noFill/>
                    </a:lnB>
                  </a:tcPr>
                </a:tc>
                <a:tc>
                  <a:txBody>
                    <a:bodyPr/>
                    <a:lstStyle/>
                    <a:p>
                      <a:pPr algn="r" fontAlgn="b"/>
                      <a:r>
                        <a:rPr lang="en-US" sz="1200" b="0" i="0" u="none" strike="noStrike">
                          <a:solidFill>
                            <a:srgbClr val="000000"/>
                          </a:solidFill>
                          <a:latin typeface="+mj-lt"/>
                        </a:rPr>
                        <a:t>13599</a:t>
                      </a:r>
                    </a:p>
                  </a:txBody>
                  <a:tcPr marL="0" marR="0" marT="0" marB="0" anchor="b">
                    <a:lnL>
                      <a:noFill/>
                    </a:lnL>
                    <a:lnR w="12700" cap="flat" cmpd="sng" algn="ctr">
                      <a:solidFill>
                        <a:schemeClr val="accent1"/>
                      </a:solidFill>
                      <a:prstDash val="sysDashDot"/>
                      <a:round/>
                      <a:headEnd type="none" w="med" len="med"/>
                      <a:tailEnd type="none" w="med" len="med"/>
                    </a:lnR>
                    <a:lnT>
                      <a:noFill/>
                    </a:lnT>
                    <a:lnB>
                      <a:noFill/>
                    </a:lnB>
                  </a:tcPr>
                </a:tc>
                <a:extLst>
                  <a:ext uri="{0D108BD9-81ED-4DB2-BD59-A6C34878D82A}">
                    <a16:rowId xmlns="" xmlns:a16="http://schemas.microsoft.com/office/drawing/2014/main" val="10003"/>
                  </a:ext>
                </a:extLst>
              </a:tr>
              <a:tr h="381000">
                <a:tc>
                  <a:txBody>
                    <a:bodyPr/>
                    <a:lstStyle/>
                    <a:p>
                      <a:pPr algn="ctr" fontAlgn="b"/>
                      <a:r>
                        <a:rPr lang="vi-VN" sz="1200" b="0" i="0" u="none" strike="noStrike" dirty="0">
                          <a:solidFill>
                            <a:srgbClr val="000000"/>
                          </a:solidFill>
                          <a:latin typeface="+mj-lt"/>
                        </a:rPr>
                        <a:t>Sản lượng gỗ khai thác (nghìn m</a:t>
                      </a:r>
                      <a:r>
                        <a:rPr lang="vi-VN" sz="1200" b="0" i="0" u="none" strike="noStrike" baseline="30000" dirty="0">
                          <a:solidFill>
                            <a:srgbClr val="000000"/>
                          </a:solidFill>
                          <a:latin typeface="+mj-lt"/>
                        </a:rPr>
                        <a:t>3</a:t>
                      </a:r>
                      <a:r>
                        <a:rPr lang="vi-VN" sz="1200" b="0" i="0" u="none" strike="noStrike" dirty="0">
                          <a:solidFill>
                            <a:srgbClr val="000000"/>
                          </a:solidFill>
                          <a:latin typeface="+mj-lt"/>
                        </a:rPr>
                        <a:t>)</a:t>
                      </a:r>
                    </a:p>
                  </a:txBody>
                  <a:tcPr marL="0" marR="0" marT="0" marB="0" anchor="b">
                    <a:lnL w="12700" cap="flat" cmpd="sng" algn="ctr">
                      <a:solidFill>
                        <a:schemeClr val="accent1"/>
                      </a:solidFill>
                      <a:prstDash val="sysDashDot"/>
                      <a:round/>
                      <a:headEnd type="none" w="med" len="med"/>
                      <a:tailEnd type="none" w="med" len="med"/>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a:solidFill>
                            <a:srgbClr val="000000"/>
                          </a:solidFill>
                          <a:latin typeface="+mj-lt"/>
                        </a:rPr>
                        <a:t>242.1</a:t>
                      </a:r>
                    </a:p>
                  </a:txBody>
                  <a:tcPr marL="0" marR="0" marT="0" marB="0" anchor="b">
                    <a:lnL>
                      <a:noFill/>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dirty="0">
                          <a:solidFill>
                            <a:srgbClr val="000000"/>
                          </a:solidFill>
                          <a:latin typeface="+mj-lt"/>
                        </a:rPr>
                        <a:t>259.8</a:t>
                      </a:r>
                    </a:p>
                  </a:txBody>
                  <a:tcPr marL="0" marR="0" marT="0" marB="0" anchor="b">
                    <a:lnL>
                      <a:noFill/>
                    </a:lnL>
                    <a:lnR>
                      <a:noFill/>
                    </a:lnR>
                    <a:lnT>
                      <a:noFill/>
                    </a:lnT>
                    <a:lnB w="12700" cap="flat" cmpd="sng" algn="ctr">
                      <a:solidFill>
                        <a:schemeClr val="accent1"/>
                      </a:solidFill>
                      <a:prstDash val="sysDashDot"/>
                      <a:round/>
                      <a:headEnd type="none" w="med" len="med"/>
                      <a:tailEnd type="none" w="med" len="med"/>
                    </a:lnB>
                  </a:tcPr>
                </a:tc>
                <a:tc>
                  <a:txBody>
                    <a:bodyPr/>
                    <a:lstStyle/>
                    <a:p>
                      <a:pPr algn="r" fontAlgn="b"/>
                      <a:r>
                        <a:rPr lang="en-US" sz="1200" b="0" i="0" u="none" strike="noStrike" dirty="0">
                          <a:solidFill>
                            <a:srgbClr val="000000"/>
                          </a:solidFill>
                          <a:latin typeface="+mj-lt"/>
                        </a:rPr>
                        <a:t>280.9</a:t>
                      </a:r>
                    </a:p>
                  </a:txBody>
                  <a:tcPr marL="0" marR="0" marT="0" marB="0" anchor="b">
                    <a:lnL>
                      <a:noFill/>
                    </a:lnL>
                    <a:lnR w="12700" cap="flat" cmpd="sng" algn="ctr">
                      <a:solidFill>
                        <a:schemeClr val="accent1"/>
                      </a:solidFill>
                      <a:prstDash val="sysDashDot"/>
                      <a:round/>
                      <a:headEnd type="none" w="med" len="med"/>
                      <a:tailEnd type="none" w="med" len="med"/>
                    </a:lnR>
                    <a:lnT>
                      <a:noFill/>
                    </a:lnT>
                    <a:lnB w="12700" cap="flat" cmpd="sng" algn="ctr">
                      <a:solidFill>
                        <a:schemeClr val="accent1"/>
                      </a:solidFill>
                      <a:prstDash val="sysDashDot"/>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ransition>
    <p:split orient="ver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8153400" cy="2590800"/>
          </a:xfrm>
        </p:spPr>
        <p:txBody>
          <a:bodyPr>
            <a:noAutofit/>
          </a:bodyPr>
          <a:lstStyle/>
          <a:p>
            <a:pPr>
              <a:lnSpc>
                <a:spcPct val="120000"/>
              </a:lnSpc>
              <a:buFont typeface="Wingdings" pitchFamily="2" charset="2"/>
              <a:buChar char="§"/>
            </a:pPr>
            <a:r>
              <a:rPr lang="en-US" sz="1800" dirty="0"/>
              <a:t>Theo </a:t>
            </a:r>
            <a:r>
              <a:rPr lang="en-US" sz="1800" b="1" dirty="0" err="1"/>
              <a:t>Quyết</a:t>
            </a:r>
            <a:r>
              <a:rPr lang="en-US" sz="1800" b="1" dirty="0"/>
              <a:t> </a:t>
            </a:r>
            <a:r>
              <a:rPr lang="en-US" sz="1800" b="1" dirty="0" err="1"/>
              <a:t>định</a:t>
            </a:r>
            <a:r>
              <a:rPr lang="en-US" sz="1800" b="1" dirty="0"/>
              <a:t> </a:t>
            </a:r>
            <a:r>
              <a:rPr lang="en-US" sz="1800" b="1" dirty="0" err="1"/>
              <a:t>số</a:t>
            </a:r>
            <a:r>
              <a:rPr lang="en-US" sz="1800" b="1" dirty="0"/>
              <a:t> 1676/QĐ-UBND </a:t>
            </a:r>
            <a:r>
              <a:rPr lang="en-US" sz="1800" dirty="0" err="1"/>
              <a:t>về</a:t>
            </a:r>
            <a:r>
              <a:rPr lang="en-US" sz="1800" dirty="0"/>
              <a:t> </a:t>
            </a:r>
            <a:r>
              <a:rPr lang="en-US" sz="1800" dirty="0" err="1"/>
              <a:t>việc</a:t>
            </a:r>
            <a:r>
              <a:rPr lang="en-US" sz="1800" dirty="0"/>
              <a:t> ban </a:t>
            </a:r>
            <a:r>
              <a:rPr lang="en-US" sz="1800" dirty="0" err="1"/>
              <a:t>hành</a:t>
            </a:r>
            <a:r>
              <a:rPr lang="en-US" sz="1800" dirty="0"/>
              <a:t> </a:t>
            </a:r>
            <a:r>
              <a:rPr lang="en-US" sz="1800" b="1" dirty="0" err="1"/>
              <a:t>Danh</a:t>
            </a:r>
            <a:r>
              <a:rPr lang="en-US" sz="1800" b="1" dirty="0"/>
              <a:t> </a:t>
            </a:r>
            <a:r>
              <a:rPr lang="en-US" sz="1800" b="1" dirty="0" err="1"/>
              <a:t>mục</a:t>
            </a:r>
            <a:r>
              <a:rPr lang="en-US" sz="1800" b="1" dirty="0"/>
              <a:t> </a:t>
            </a:r>
            <a:r>
              <a:rPr lang="en-US" sz="1800" b="1" dirty="0" err="1"/>
              <a:t>sản</a:t>
            </a:r>
            <a:r>
              <a:rPr lang="en-US" sz="1800" b="1" dirty="0"/>
              <a:t> </a:t>
            </a:r>
            <a:r>
              <a:rPr lang="en-US" sz="1800" b="1" dirty="0" err="1"/>
              <a:t>phẩm</a:t>
            </a:r>
            <a:r>
              <a:rPr lang="en-US" sz="1800" b="1" dirty="0"/>
              <a:t> </a:t>
            </a:r>
            <a:r>
              <a:rPr lang="en-US" sz="1800" b="1" dirty="0" err="1"/>
              <a:t>nông</a:t>
            </a:r>
            <a:r>
              <a:rPr lang="en-US" sz="1800" b="1" dirty="0"/>
              <a:t> </a:t>
            </a:r>
            <a:r>
              <a:rPr lang="en-US" sz="1800" b="1" dirty="0" err="1"/>
              <a:t>nghiệp</a:t>
            </a:r>
            <a:r>
              <a:rPr lang="en-US" sz="1800" b="1" dirty="0"/>
              <a:t> </a:t>
            </a:r>
            <a:r>
              <a:rPr lang="en-US" sz="1800" b="1" dirty="0" err="1"/>
              <a:t>chủ</a:t>
            </a:r>
            <a:r>
              <a:rPr lang="en-US" sz="1800" b="1" dirty="0"/>
              <a:t> </a:t>
            </a:r>
            <a:r>
              <a:rPr lang="en-US" sz="1800" b="1" dirty="0" err="1"/>
              <a:t>lực</a:t>
            </a:r>
            <a:r>
              <a:rPr lang="en-US" sz="1800" b="1" dirty="0"/>
              <a:t> </a:t>
            </a:r>
            <a:r>
              <a:rPr lang="en-US" sz="1800" b="1" dirty="0" err="1"/>
              <a:t>tỉnh</a:t>
            </a:r>
            <a:r>
              <a:rPr lang="en-US" sz="1800" b="1" dirty="0"/>
              <a:t> </a:t>
            </a:r>
            <a:r>
              <a:rPr lang="en-US" sz="1800" b="1" dirty="0" err="1"/>
              <a:t>Thái</a:t>
            </a:r>
            <a:r>
              <a:rPr lang="en-US" sz="1800" b="1" dirty="0"/>
              <a:t> </a:t>
            </a:r>
            <a:r>
              <a:rPr lang="en-US" sz="1800" b="1" dirty="0" err="1"/>
              <a:t>Nguyên</a:t>
            </a:r>
            <a:r>
              <a:rPr lang="en-US" sz="1800" dirty="0"/>
              <a:t> </a:t>
            </a:r>
            <a:r>
              <a:rPr lang="en-US" sz="1800" dirty="0" err="1"/>
              <a:t>bao</a:t>
            </a:r>
            <a:r>
              <a:rPr lang="en-US" sz="1800" dirty="0"/>
              <a:t> </a:t>
            </a:r>
            <a:r>
              <a:rPr lang="en-US" sz="1800" dirty="0" err="1"/>
              <a:t>gồm</a:t>
            </a:r>
            <a:r>
              <a:rPr lang="en-US" sz="1800" dirty="0"/>
              <a:t> </a:t>
            </a:r>
            <a:r>
              <a:rPr lang="en-US" sz="1800" b="1" dirty="0"/>
              <a:t>09 </a:t>
            </a:r>
            <a:r>
              <a:rPr lang="en-US" sz="1800" b="1" dirty="0" err="1"/>
              <a:t>sản</a:t>
            </a:r>
            <a:r>
              <a:rPr lang="en-US" sz="1800" b="1" dirty="0"/>
              <a:t> </a:t>
            </a:r>
            <a:r>
              <a:rPr lang="en-US" sz="1800" b="1" dirty="0" err="1"/>
              <a:t>phẩm</a:t>
            </a:r>
            <a:r>
              <a:rPr lang="en-US" sz="1800" b="1" dirty="0"/>
              <a:t> </a:t>
            </a:r>
            <a:r>
              <a:rPr lang="en-US" sz="1800" dirty="0"/>
              <a:t>ở </a:t>
            </a:r>
            <a:r>
              <a:rPr lang="en-US" sz="1800" dirty="0" err="1"/>
              <a:t>các</a:t>
            </a:r>
            <a:r>
              <a:rPr lang="en-US" sz="1800" dirty="0"/>
              <a:t> </a:t>
            </a:r>
            <a:r>
              <a:rPr lang="en-US" sz="1800" dirty="0" err="1"/>
              <a:t>lĩnh</a:t>
            </a:r>
            <a:r>
              <a:rPr lang="en-US" sz="1800" dirty="0"/>
              <a:t> </a:t>
            </a:r>
            <a:r>
              <a:rPr lang="en-US" sz="1800" dirty="0" err="1"/>
              <a:t>vực</a:t>
            </a:r>
            <a:r>
              <a:rPr lang="en-US" sz="1800" dirty="0"/>
              <a:t> </a:t>
            </a:r>
            <a:r>
              <a:rPr lang="en-US" sz="1800" dirty="0" err="1"/>
              <a:t>trồng</a:t>
            </a:r>
            <a:r>
              <a:rPr lang="en-US" sz="1800" dirty="0"/>
              <a:t> </a:t>
            </a:r>
            <a:r>
              <a:rPr lang="en-US" sz="1800" dirty="0" err="1"/>
              <a:t>trọt</a:t>
            </a:r>
            <a:r>
              <a:rPr lang="en-US" sz="1800" dirty="0"/>
              <a:t>, </a:t>
            </a:r>
            <a:r>
              <a:rPr lang="en-US" sz="1800" dirty="0" err="1"/>
              <a:t>chăn</a:t>
            </a:r>
            <a:r>
              <a:rPr lang="en-US" sz="1800" dirty="0"/>
              <a:t> </a:t>
            </a:r>
            <a:r>
              <a:rPr lang="en-US" sz="1800" dirty="0" err="1"/>
              <a:t>nuôi</a:t>
            </a:r>
            <a:r>
              <a:rPr lang="en-US" sz="1800" dirty="0"/>
              <a:t>, </a:t>
            </a:r>
            <a:r>
              <a:rPr lang="en-US" sz="1800" dirty="0" err="1"/>
              <a:t>thủy</a:t>
            </a:r>
            <a:r>
              <a:rPr lang="en-US" sz="1800" dirty="0"/>
              <a:t> </a:t>
            </a:r>
            <a:r>
              <a:rPr lang="en-US" sz="1800" dirty="0" err="1"/>
              <a:t>sản</a:t>
            </a:r>
            <a:r>
              <a:rPr lang="en-US" sz="1800" dirty="0"/>
              <a:t>, </a:t>
            </a:r>
            <a:r>
              <a:rPr lang="en-US" sz="1800" dirty="0" err="1"/>
              <a:t>lâm</a:t>
            </a:r>
            <a:r>
              <a:rPr lang="en-US" sz="1800" dirty="0"/>
              <a:t> </a:t>
            </a:r>
            <a:r>
              <a:rPr lang="en-US" sz="1800" dirty="0" err="1"/>
              <a:t>nghiệp</a:t>
            </a:r>
            <a:r>
              <a:rPr lang="en-US" sz="1800" dirty="0"/>
              <a:t>.: </a:t>
            </a:r>
          </a:p>
          <a:p>
            <a:pPr lvl="1">
              <a:lnSpc>
                <a:spcPct val="120000"/>
              </a:lnSpc>
              <a:spcBef>
                <a:spcPts val="0"/>
              </a:spcBef>
              <a:spcAft>
                <a:spcPts val="0"/>
              </a:spcAft>
              <a:buFont typeface="Wingdings" pitchFamily="2" charset="2"/>
              <a:buChar char="ü"/>
            </a:pPr>
            <a:r>
              <a:rPr lang="en-US" sz="1800" b="1" dirty="0"/>
              <a:t>03 </a:t>
            </a:r>
            <a:r>
              <a:rPr lang="en-US" sz="1800" dirty="0" err="1"/>
              <a:t>sản</a:t>
            </a:r>
            <a:r>
              <a:rPr lang="en-US" sz="1800" dirty="0"/>
              <a:t> </a:t>
            </a:r>
            <a:r>
              <a:rPr lang="en-US" sz="1800" dirty="0" err="1"/>
              <a:t>phẩm</a:t>
            </a:r>
            <a:r>
              <a:rPr lang="en-US" sz="1800" dirty="0"/>
              <a:t> </a:t>
            </a:r>
            <a:r>
              <a:rPr lang="en-US" sz="1800" b="1" dirty="0" err="1"/>
              <a:t>trồng</a:t>
            </a:r>
            <a:r>
              <a:rPr lang="en-US" sz="1800" b="1" dirty="0"/>
              <a:t> </a:t>
            </a:r>
            <a:r>
              <a:rPr lang="en-US" sz="1800" b="1" dirty="0" err="1"/>
              <a:t>trọt</a:t>
            </a:r>
            <a:r>
              <a:rPr lang="en-US" sz="1800" b="1" dirty="0"/>
              <a:t>:</a:t>
            </a:r>
            <a:r>
              <a:rPr lang="en-US" sz="1800" dirty="0"/>
              <a:t> </a:t>
            </a:r>
            <a:r>
              <a:rPr lang="en-US" sz="1800" dirty="0" err="1"/>
              <a:t>chè</a:t>
            </a:r>
            <a:r>
              <a:rPr lang="en-US" sz="1800" dirty="0"/>
              <a:t>, </a:t>
            </a:r>
            <a:r>
              <a:rPr lang="en-US" sz="1800" dirty="0" err="1"/>
              <a:t>lúa</a:t>
            </a:r>
            <a:r>
              <a:rPr lang="en-US" sz="1800" dirty="0"/>
              <a:t> </a:t>
            </a:r>
            <a:r>
              <a:rPr lang="en-US" sz="1800" dirty="0" err="1"/>
              <a:t>gạo</a:t>
            </a:r>
            <a:r>
              <a:rPr lang="en-US" sz="1800" dirty="0"/>
              <a:t>, </a:t>
            </a:r>
            <a:r>
              <a:rPr lang="en-US" sz="1800" dirty="0" err="1"/>
              <a:t>rau</a:t>
            </a:r>
            <a:r>
              <a:rPr lang="en-US" sz="1800" dirty="0"/>
              <a:t> </a:t>
            </a:r>
            <a:r>
              <a:rPr lang="en-US" sz="1800" dirty="0" err="1"/>
              <a:t>quả</a:t>
            </a:r>
            <a:r>
              <a:rPr lang="en-US" sz="1800" dirty="0"/>
              <a:t>; </a:t>
            </a:r>
          </a:p>
          <a:p>
            <a:pPr lvl="1">
              <a:lnSpc>
                <a:spcPct val="120000"/>
              </a:lnSpc>
              <a:spcBef>
                <a:spcPts val="0"/>
              </a:spcBef>
              <a:spcAft>
                <a:spcPts val="0"/>
              </a:spcAft>
              <a:buFont typeface="Wingdings" pitchFamily="2" charset="2"/>
              <a:buChar char="ü"/>
            </a:pPr>
            <a:r>
              <a:rPr lang="en-US" sz="1800" b="1" dirty="0"/>
              <a:t>02 </a:t>
            </a:r>
            <a:r>
              <a:rPr lang="en-US" sz="1800" dirty="0" err="1"/>
              <a:t>sản</a:t>
            </a:r>
            <a:r>
              <a:rPr lang="en-US" sz="1800" dirty="0"/>
              <a:t> </a:t>
            </a:r>
            <a:r>
              <a:rPr lang="en-US" sz="1800" dirty="0" err="1"/>
              <a:t>phẩm</a:t>
            </a:r>
            <a:r>
              <a:rPr lang="en-US" sz="1800" dirty="0"/>
              <a:t> </a:t>
            </a:r>
            <a:r>
              <a:rPr lang="en-US" sz="1800" b="1" dirty="0" err="1"/>
              <a:t>chăn</a:t>
            </a:r>
            <a:r>
              <a:rPr lang="en-US" sz="1800" b="1" dirty="0"/>
              <a:t> </a:t>
            </a:r>
            <a:r>
              <a:rPr lang="en-US" sz="1800" b="1" dirty="0" err="1"/>
              <a:t>nuôi</a:t>
            </a:r>
            <a:r>
              <a:rPr lang="en-US" sz="1800" b="1" dirty="0"/>
              <a:t>: </a:t>
            </a:r>
            <a:r>
              <a:rPr lang="en-US" sz="1800" dirty="0" err="1"/>
              <a:t>thịt</a:t>
            </a:r>
            <a:r>
              <a:rPr lang="en-US" sz="1800" dirty="0"/>
              <a:t> </a:t>
            </a:r>
            <a:r>
              <a:rPr lang="en-US" sz="1800" dirty="0" err="1"/>
              <a:t>lợn</a:t>
            </a:r>
            <a:r>
              <a:rPr lang="en-US" sz="1800" dirty="0"/>
              <a:t>, </a:t>
            </a:r>
            <a:r>
              <a:rPr lang="en-US" sz="1800" dirty="0" err="1"/>
              <a:t>thịt</a:t>
            </a:r>
            <a:r>
              <a:rPr lang="en-US" sz="1800" dirty="0"/>
              <a:t> </a:t>
            </a:r>
            <a:r>
              <a:rPr lang="en-US" sz="1800" dirty="0" err="1"/>
              <a:t>gà</a:t>
            </a:r>
            <a:r>
              <a:rPr lang="en-US" sz="1800" dirty="0"/>
              <a:t> </a:t>
            </a:r>
            <a:r>
              <a:rPr lang="en-US" sz="1800" dirty="0" err="1"/>
              <a:t>và</a:t>
            </a:r>
            <a:r>
              <a:rPr lang="en-US" sz="1800" dirty="0"/>
              <a:t> </a:t>
            </a:r>
            <a:r>
              <a:rPr lang="en-US" sz="1800" dirty="0" err="1"/>
              <a:t>trứng</a:t>
            </a:r>
            <a:r>
              <a:rPr lang="en-US" sz="1800" dirty="0"/>
              <a:t> </a:t>
            </a:r>
            <a:r>
              <a:rPr lang="en-US" sz="1800" dirty="0" err="1"/>
              <a:t>gà</a:t>
            </a:r>
            <a:r>
              <a:rPr lang="en-US" sz="1800" dirty="0"/>
              <a:t>; </a:t>
            </a:r>
          </a:p>
          <a:p>
            <a:pPr lvl="1">
              <a:lnSpc>
                <a:spcPct val="120000"/>
              </a:lnSpc>
              <a:spcBef>
                <a:spcPts val="0"/>
              </a:spcBef>
              <a:spcAft>
                <a:spcPts val="0"/>
              </a:spcAft>
              <a:buFont typeface="Wingdings" pitchFamily="2" charset="2"/>
              <a:buChar char="ü"/>
            </a:pPr>
            <a:r>
              <a:rPr lang="en-US" sz="1800" b="1" dirty="0"/>
              <a:t>01 </a:t>
            </a:r>
            <a:r>
              <a:rPr lang="en-US" sz="1800" dirty="0" err="1"/>
              <a:t>sản</a:t>
            </a:r>
            <a:r>
              <a:rPr lang="en-US" sz="1800" dirty="0"/>
              <a:t> </a:t>
            </a:r>
            <a:r>
              <a:rPr lang="en-US" sz="1800" dirty="0" err="1"/>
              <a:t>phẩm</a:t>
            </a:r>
            <a:r>
              <a:rPr lang="en-US" sz="1800" dirty="0"/>
              <a:t> </a:t>
            </a:r>
            <a:r>
              <a:rPr lang="en-US" sz="1800" b="1" dirty="0" err="1"/>
              <a:t>thuỷ</a:t>
            </a:r>
            <a:r>
              <a:rPr lang="en-US" sz="1800" b="1" dirty="0"/>
              <a:t> </a:t>
            </a:r>
            <a:r>
              <a:rPr lang="en-US" sz="1800" b="1" dirty="0" err="1"/>
              <a:t>sản</a:t>
            </a:r>
            <a:r>
              <a:rPr lang="en-US" sz="1800" b="1" dirty="0"/>
              <a:t>:</a:t>
            </a:r>
            <a:r>
              <a:rPr lang="en-US" sz="1800" dirty="0"/>
              <a:t> </a:t>
            </a:r>
            <a:r>
              <a:rPr lang="en-US" sz="1800" dirty="0" err="1"/>
              <a:t>cá</a:t>
            </a:r>
            <a:r>
              <a:rPr lang="en-US" sz="1800" dirty="0"/>
              <a:t> </a:t>
            </a:r>
            <a:r>
              <a:rPr lang="en-US" sz="1800" dirty="0" err="1"/>
              <a:t>nước</a:t>
            </a:r>
            <a:r>
              <a:rPr lang="en-US" sz="1800" dirty="0"/>
              <a:t> </a:t>
            </a:r>
            <a:r>
              <a:rPr lang="en-US" sz="1800" dirty="0" err="1"/>
              <a:t>ngọt</a:t>
            </a:r>
            <a:r>
              <a:rPr lang="en-US" sz="1800" dirty="0"/>
              <a:t>;</a:t>
            </a:r>
          </a:p>
          <a:p>
            <a:pPr lvl="1">
              <a:lnSpc>
                <a:spcPct val="120000"/>
              </a:lnSpc>
              <a:spcBef>
                <a:spcPts val="0"/>
              </a:spcBef>
              <a:spcAft>
                <a:spcPts val="0"/>
              </a:spcAft>
              <a:buFont typeface="Wingdings" pitchFamily="2" charset="2"/>
              <a:buChar char="ü"/>
            </a:pPr>
            <a:r>
              <a:rPr lang="en-US" sz="1800" b="1" dirty="0"/>
              <a:t>03 </a:t>
            </a:r>
            <a:r>
              <a:rPr lang="en-US" sz="1800" dirty="0" err="1"/>
              <a:t>sản</a:t>
            </a:r>
            <a:r>
              <a:rPr lang="en-US" sz="1800" dirty="0"/>
              <a:t> </a:t>
            </a:r>
            <a:r>
              <a:rPr lang="en-US" sz="1800" dirty="0" err="1"/>
              <a:t>phẩm</a:t>
            </a:r>
            <a:r>
              <a:rPr lang="en-US" sz="1800" dirty="0"/>
              <a:t> </a:t>
            </a:r>
            <a:r>
              <a:rPr lang="en-US" sz="1800" b="1" dirty="0" err="1"/>
              <a:t>lâm</a:t>
            </a:r>
            <a:r>
              <a:rPr lang="en-US" sz="1800" b="1" dirty="0"/>
              <a:t> </a:t>
            </a:r>
            <a:r>
              <a:rPr lang="en-US" sz="1800" b="1" dirty="0" err="1"/>
              <a:t>nghiệp</a:t>
            </a:r>
            <a:r>
              <a:rPr lang="en-US" sz="1800" b="1" dirty="0"/>
              <a:t>: </a:t>
            </a:r>
            <a:r>
              <a:rPr lang="en-US" sz="1800" dirty="0" err="1"/>
              <a:t>gỗ</a:t>
            </a:r>
            <a:r>
              <a:rPr lang="en-US" sz="1800" dirty="0"/>
              <a:t> </a:t>
            </a:r>
            <a:r>
              <a:rPr lang="en-US" sz="1800" dirty="0" err="1"/>
              <a:t>và</a:t>
            </a:r>
            <a:r>
              <a:rPr lang="en-US" sz="1800" dirty="0"/>
              <a:t> </a:t>
            </a:r>
            <a:r>
              <a:rPr lang="en-US" sz="1800" dirty="0" err="1"/>
              <a:t>sản</a:t>
            </a:r>
            <a:r>
              <a:rPr lang="en-US" sz="1800" dirty="0"/>
              <a:t> </a:t>
            </a:r>
            <a:r>
              <a:rPr lang="en-US" sz="1800" dirty="0" err="1"/>
              <a:t>phẩm</a:t>
            </a:r>
            <a:r>
              <a:rPr lang="en-US" sz="1800" dirty="0"/>
              <a:t> </a:t>
            </a:r>
            <a:r>
              <a:rPr lang="en-US" sz="1800" dirty="0" err="1"/>
              <a:t>từ</a:t>
            </a:r>
            <a:r>
              <a:rPr lang="en-US" sz="1800" dirty="0"/>
              <a:t> </a:t>
            </a:r>
            <a:r>
              <a:rPr lang="en-US" sz="1800" dirty="0" err="1"/>
              <a:t>gỗ</a:t>
            </a:r>
            <a:r>
              <a:rPr lang="en-US" sz="1800" dirty="0"/>
              <a:t>, </a:t>
            </a:r>
            <a:r>
              <a:rPr lang="en-US" sz="1800" dirty="0" err="1"/>
              <a:t>cây</a:t>
            </a:r>
            <a:r>
              <a:rPr lang="en-US" sz="1800" dirty="0"/>
              <a:t> </a:t>
            </a:r>
            <a:r>
              <a:rPr lang="en-US" sz="1800" dirty="0" err="1"/>
              <a:t>quế</a:t>
            </a:r>
            <a:r>
              <a:rPr lang="en-US" sz="1800" dirty="0"/>
              <a:t>, </a:t>
            </a:r>
            <a:r>
              <a:rPr lang="en-US" sz="1800" dirty="0" err="1"/>
              <a:t>cây</a:t>
            </a:r>
            <a:r>
              <a:rPr lang="en-US" sz="1800" dirty="0"/>
              <a:t> </a:t>
            </a:r>
            <a:r>
              <a:rPr lang="en-US" sz="1800" dirty="0" err="1"/>
              <a:t>dược</a:t>
            </a:r>
            <a:r>
              <a:rPr lang="en-US" sz="1800" dirty="0"/>
              <a:t> </a:t>
            </a:r>
            <a:r>
              <a:rPr lang="en-US" sz="1800" dirty="0" err="1"/>
              <a:t>liệu</a:t>
            </a:r>
            <a:r>
              <a:rPr lang="en-US" sz="1800" dirty="0"/>
              <a:t>.</a:t>
            </a:r>
          </a:p>
        </p:txBody>
      </p:sp>
      <p:sp>
        <p:nvSpPr>
          <p:cNvPr id="4" name="Date Placeholder 3"/>
          <p:cNvSpPr>
            <a:spLocks noGrp="1"/>
          </p:cNvSpPr>
          <p:nvPr>
            <p:ph type="dt" sz="half" idx="2"/>
          </p:nvPr>
        </p:nvSpPr>
        <p:spPr/>
        <p:txBody>
          <a:bodyPr/>
          <a:lstStyle/>
          <a:p>
            <a:pPr algn="l"/>
            <a:r>
              <a:rPr lang="en-US" i="1" dirty="0" err="1"/>
              <a:t>Đỗ</a:t>
            </a:r>
            <a:r>
              <a:rPr lang="en-US" i="1" dirty="0"/>
              <a:t> </a:t>
            </a:r>
            <a:r>
              <a:rPr lang="en-US" i="1" dirty="0" err="1"/>
              <a:t>Tuyết</a:t>
            </a:r>
            <a:r>
              <a:rPr lang="en-US" i="1" dirty="0"/>
              <a:t> Mai</a:t>
            </a:r>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46</a:t>
            </a:fld>
            <a:endParaRPr lang="en-US" dirty="0"/>
          </a:p>
        </p:txBody>
      </p:sp>
      <p:sp>
        <p:nvSpPr>
          <p:cNvPr id="7" name="Title 6"/>
          <p:cNvSpPr>
            <a:spLocks noGrp="1"/>
          </p:cNvSpPr>
          <p:nvPr>
            <p:ph type="title"/>
          </p:nvPr>
        </p:nvSpPr>
        <p:spPr>
          <a:xfrm>
            <a:off x="1066800" y="0"/>
            <a:ext cx="7498080" cy="914400"/>
          </a:xfrm>
        </p:spPr>
        <p:txBody>
          <a:bodyPr>
            <a:normAutofit/>
          </a:bodyPr>
          <a:lstStyle/>
          <a:p>
            <a:r>
              <a:rPr lang="en-US" sz="2400" b="1" dirty="0"/>
              <a:t>4.1 </a:t>
            </a:r>
            <a:r>
              <a:rPr lang="en-US" sz="2400" b="1" dirty="0" err="1"/>
              <a:t>Khái</a:t>
            </a:r>
            <a:r>
              <a:rPr lang="en-US" sz="2400" b="1" dirty="0"/>
              <a:t> </a:t>
            </a:r>
            <a:r>
              <a:rPr lang="en-US" sz="2400" b="1" dirty="0" err="1"/>
              <a:t>quát</a:t>
            </a:r>
            <a:r>
              <a:rPr lang="en-US" sz="2400" b="1" dirty="0"/>
              <a:t> </a:t>
            </a:r>
            <a:r>
              <a:rPr lang="en-US" sz="2400" b="1" dirty="0" err="1"/>
              <a:t>tình</a:t>
            </a:r>
            <a:r>
              <a:rPr lang="en-US" sz="2400" b="1" dirty="0"/>
              <a:t> </a:t>
            </a:r>
            <a:r>
              <a:rPr lang="en-US" sz="2400" b="1" dirty="0" err="1"/>
              <a:t>hình</a:t>
            </a:r>
            <a:r>
              <a:rPr lang="en-US" sz="2400" b="1" dirty="0"/>
              <a:t> </a:t>
            </a:r>
            <a:r>
              <a:rPr lang="en-US" sz="2400" b="1" dirty="0" err="1"/>
              <a:t>nông</a:t>
            </a:r>
            <a:r>
              <a:rPr lang="en-US" sz="2400" b="1" dirty="0"/>
              <a:t> </a:t>
            </a:r>
            <a:r>
              <a:rPr lang="en-US" sz="2400" b="1" dirty="0" err="1"/>
              <a:t>nghiệp</a:t>
            </a:r>
            <a:r>
              <a:rPr lang="en-US" sz="2400" b="1" dirty="0"/>
              <a:t> </a:t>
            </a:r>
            <a:r>
              <a:rPr lang="en-US" sz="2400" b="1" dirty="0" err="1"/>
              <a:t>Thái</a:t>
            </a:r>
            <a:r>
              <a:rPr lang="en-US" sz="2400" b="1" dirty="0"/>
              <a:t> </a:t>
            </a:r>
            <a:r>
              <a:rPr lang="en-US" sz="2400" b="1" dirty="0" err="1"/>
              <a:t>Nguyên</a:t>
            </a:r>
            <a:r>
              <a:rPr lang="en-US" sz="2400" b="1" dirty="0"/>
              <a:t> (2/2)</a:t>
            </a:r>
          </a:p>
        </p:txBody>
      </p:sp>
      <p:sp>
        <p:nvSpPr>
          <p:cNvPr id="8" name="Rectangle 7"/>
          <p:cNvSpPr/>
          <p:nvPr/>
        </p:nvSpPr>
        <p:spPr>
          <a:xfrm>
            <a:off x="1600200" y="3939671"/>
            <a:ext cx="7391400" cy="1089529"/>
          </a:xfrm>
          <a:prstGeom prst="rect">
            <a:avLst/>
          </a:prstGeom>
          <a:solidFill>
            <a:schemeClr val="bg1">
              <a:lumMod val="95000"/>
            </a:schemeClr>
          </a:solidFill>
        </p:spPr>
        <p:txBody>
          <a:bodyPr wrap="square">
            <a:spAutoFit/>
          </a:bodyPr>
          <a:lstStyle/>
          <a:p>
            <a:pPr algn="just">
              <a:lnSpc>
                <a:spcPct val="120000"/>
              </a:lnSpc>
              <a:spcAft>
                <a:spcPts val="0"/>
              </a:spcAft>
            </a:pPr>
            <a:r>
              <a:rPr lang="en-US" dirty="0" err="1"/>
              <a:t>Xác</a:t>
            </a:r>
            <a:r>
              <a:rPr lang="en-US" dirty="0"/>
              <a:t> </a:t>
            </a:r>
            <a:r>
              <a:rPr lang="en-US" dirty="0" err="1"/>
              <a:t>định</a:t>
            </a:r>
            <a:r>
              <a:rPr lang="en-US" dirty="0"/>
              <a:t> </a:t>
            </a:r>
            <a:r>
              <a:rPr lang="en-US" dirty="0" err="1"/>
              <a:t>được</a:t>
            </a:r>
            <a:r>
              <a:rPr lang="en-US" dirty="0"/>
              <a:t> </a:t>
            </a:r>
            <a:r>
              <a:rPr lang="en-US" b="1" dirty="0" err="1"/>
              <a:t>tiềm</a:t>
            </a:r>
            <a:r>
              <a:rPr lang="en-US" b="1" dirty="0"/>
              <a:t> </a:t>
            </a:r>
            <a:r>
              <a:rPr lang="en-US" b="1" dirty="0" err="1"/>
              <a:t>năng</a:t>
            </a:r>
            <a:r>
              <a:rPr lang="en-US" b="1" dirty="0"/>
              <a:t>, </a:t>
            </a:r>
            <a:r>
              <a:rPr lang="en-US" b="1" dirty="0" err="1"/>
              <a:t>lợi</a:t>
            </a:r>
            <a:r>
              <a:rPr lang="en-US" b="1" dirty="0"/>
              <a:t> </a:t>
            </a:r>
            <a:r>
              <a:rPr lang="en-US" b="1" dirty="0" err="1"/>
              <a:t>thế</a:t>
            </a:r>
            <a:r>
              <a:rPr lang="en-US" b="1" dirty="0"/>
              <a:t> </a:t>
            </a:r>
            <a:r>
              <a:rPr lang="en-US" dirty="0" err="1"/>
              <a:t>vùng</a:t>
            </a:r>
            <a:r>
              <a:rPr lang="en-US" dirty="0"/>
              <a:t> </a:t>
            </a:r>
            <a:r>
              <a:rPr lang="en-US" dirty="0" err="1"/>
              <a:t>miền</a:t>
            </a:r>
            <a:r>
              <a:rPr lang="en-US" dirty="0"/>
              <a:t> </a:t>
            </a:r>
            <a:r>
              <a:rPr lang="en-US" dirty="0" err="1"/>
              <a:t>kết</a:t>
            </a:r>
            <a:r>
              <a:rPr lang="en-US" dirty="0"/>
              <a:t> </a:t>
            </a:r>
            <a:r>
              <a:rPr lang="en-US" dirty="0" err="1"/>
              <a:t>hơp</a:t>
            </a:r>
            <a:r>
              <a:rPr lang="en-US" dirty="0"/>
              <a:t> </a:t>
            </a:r>
            <a:r>
              <a:rPr lang="en-US" dirty="0" err="1"/>
              <a:t>với</a:t>
            </a:r>
            <a:r>
              <a:rPr lang="en-US" dirty="0"/>
              <a:t> </a:t>
            </a:r>
            <a:r>
              <a:rPr lang="en-US" b="1" dirty="0" err="1"/>
              <a:t>xu</a:t>
            </a:r>
            <a:r>
              <a:rPr lang="en-US" b="1" dirty="0"/>
              <a:t> </a:t>
            </a:r>
            <a:r>
              <a:rPr lang="en-US" b="1" dirty="0" err="1"/>
              <a:t>hướng</a:t>
            </a:r>
            <a:r>
              <a:rPr lang="en-US" b="1" dirty="0"/>
              <a:t> </a:t>
            </a:r>
            <a:r>
              <a:rPr lang="en-US" b="1" dirty="0" err="1"/>
              <a:t>tiêu</a:t>
            </a:r>
            <a:r>
              <a:rPr lang="en-US" b="1" dirty="0"/>
              <a:t> </a:t>
            </a:r>
            <a:r>
              <a:rPr lang="en-US" b="1" dirty="0" err="1"/>
              <a:t>dùng</a:t>
            </a:r>
            <a:r>
              <a:rPr lang="en-US" b="1" dirty="0"/>
              <a:t> </a:t>
            </a:r>
            <a:r>
              <a:rPr lang="en-US" dirty="0" err="1"/>
              <a:t>của</a:t>
            </a:r>
            <a:r>
              <a:rPr lang="en-US" dirty="0"/>
              <a:t> </a:t>
            </a:r>
            <a:r>
              <a:rPr lang="en-US" dirty="0" err="1"/>
              <a:t>thị</a:t>
            </a:r>
            <a:r>
              <a:rPr lang="en-US" dirty="0"/>
              <a:t> </a:t>
            </a:r>
            <a:r>
              <a:rPr lang="en-US" dirty="0" err="1"/>
              <a:t>trường</a:t>
            </a:r>
            <a:r>
              <a:rPr lang="en-US" dirty="0"/>
              <a:t> </a:t>
            </a:r>
            <a:r>
              <a:rPr lang="en-US" dirty="0" err="1"/>
              <a:t>sẽ</a:t>
            </a:r>
            <a:r>
              <a:rPr lang="en-US" dirty="0"/>
              <a:t> </a:t>
            </a:r>
            <a:r>
              <a:rPr lang="en-US" dirty="0" err="1"/>
              <a:t>là</a:t>
            </a:r>
            <a:r>
              <a:rPr lang="en-US" dirty="0"/>
              <a:t> </a:t>
            </a:r>
            <a:r>
              <a:rPr lang="en-US" b="1" dirty="0" err="1"/>
              <a:t>chìa</a:t>
            </a:r>
            <a:r>
              <a:rPr lang="en-US" b="1" dirty="0"/>
              <a:t> </a:t>
            </a:r>
            <a:r>
              <a:rPr lang="en-US" b="1" dirty="0" err="1"/>
              <a:t>khóa</a:t>
            </a:r>
            <a:r>
              <a:rPr lang="en-US" b="1" dirty="0"/>
              <a:t> </a:t>
            </a:r>
            <a:r>
              <a:rPr lang="en-US" dirty="0" err="1"/>
              <a:t>để</a:t>
            </a:r>
            <a:r>
              <a:rPr lang="en-US" dirty="0"/>
              <a:t> </a:t>
            </a:r>
            <a:r>
              <a:rPr lang="en-US" dirty="0" err="1" smtClean="0"/>
              <a:t>phát</a:t>
            </a:r>
            <a:r>
              <a:rPr lang="en-US" dirty="0" smtClean="0"/>
              <a:t> </a:t>
            </a:r>
            <a:r>
              <a:rPr lang="en-US" dirty="0" err="1"/>
              <a:t>triển</a:t>
            </a:r>
            <a:r>
              <a:rPr lang="en-US" dirty="0"/>
              <a:t> </a:t>
            </a:r>
            <a:r>
              <a:rPr lang="en-US" dirty="0" err="1" smtClean="0"/>
              <a:t>hiệu</a:t>
            </a:r>
            <a:r>
              <a:rPr lang="en-US" dirty="0" smtClean="0"/>
              <a:t> </a:t>
            </a:r>
            <a:r>
              <a:rPr lang="en-US" dirty="0" err="1" smtClean="0"/>
              <a:t>quả</a:t>
            </a:r>
            <a:r>
              <a:rPr lang="en-US" dirty="0" smtClean="0"/>
              <a:t> </a:t>
            </a:r>
            <a:r>
              <a:rPr lang="en-US" dirty="0" err="1" smtClean="0"/>
              <a:t>các</a:t>
            </a:r>
            <a:r>
              <a:rPr lang="en-US" dirty="0" smtClean="0"/>
              <a:t> </a:t>
            </a:r>
            <a:r>
              <a:rPr lang="en-US" dirty="0" err="1"/>
              <a:t>sản</a:t>
            </a:r>
            <a:r>
              <a:rPr lang="en-US" dirty="0"/>
              <a:t> </a:t>
            </a:r>
            <a:r>
              <a:rPr lang="en-US" dirty="0" err="1"/>
              <a:t>phẩm</a:t>
            </a:r>
            <a:r>
              <a:rPr lang="en-US" dirty="0"/>
              <a:t> </a:t>
            </a:r>
            <a:r>
              <a:rPr lang="en-US" dirty="0" err="1"/>
              <a:t>nông</a:t>
            </a:r>
            <a:r>
              <a:rPr lang="en-US" dirty="0"/>
              <a:t> </a:t>
            </a:r>
            <a:r>
              <a:rPr lang="en-US" dirty="0" err="1"/>
              <a:t>nghiệp</a:t>
            </a:r>
            <a:r>
              <a:rPr lang="en-US" dirty="0"/>
              <a:t> </a:t>
            </a:r>
            <a:r>
              <a:rPr lang="en-US" dirty="0" err="1" smtClean="0"/>
              <a:t>chủ</a:t>
            </a:r>
            <a:r>
              <a:rPr lang="en-US" dirty="0" smtClean="0"/>
              <a:t> </a:t>
            </a:r>
            <a:r>
              <a:rPr lang="en-US" dirty="0" err="1" smtClean="0"/>
              <a:t>lực</a:t>
            </a:r>
            <a:r>
              <a:rPr lang="en-US" dirty="0" smtClean="0"/>
              <a:t> </a:t>
            </a:r>
            <a:r>
              <a:rPr lang="en-US" dirty="0" err="1" smtClean="0"/>
              <a:t>củaThái</a:t>
            </a:r>
            <a:r>
              <a:rPr lang="en-US" dirty="0" smtClean="0"/>
              <a:t> </a:t>
            </a:r>
            <a:r>
              <a:rPr lang="en-US" dirty="0" err="1"/>
              <a:t>Nguyên</a:t>
            </a:r>
            <a:endParaRPr lang="en-US" dirty="0"/>
          </a:p>
        </p:txBody>
      </p:sp>
      <p:sp>
        <p:nvSpPr>
          <p:cNvPr id="9" name="Bent-Up Arrow 8"/>
          <p:cNvSpPr/>
          <p:nvPr/>
        </p:nvSpPr>
        <p:spPr>
          <a:xfrm rot="5400000">
            <a:off x="1066800" y="3809999"/>
            <a:ext cx="4572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295400"/>
            <a:ext cx="8061960" cy="4800600"/>
          </a:xfrm>
        </p:spPr>
        <p:txBody>
          <a:bodyPr>
            <a:noAutofit/>
          </a:bodyPr>
          <a:lstStyle/>
          <a:p>
            <a:pPr algn="just">
              <a:spcBef>
                <a:spcPts val="0"/>
              </a:spcBef>
              <a:spcAft>
                <a:spcPts val="0"/>
              </a:spcAft>
              <a:buFont typeface="Wingdings" pitchFamily="2" charset="2"/>
              <a:buChar char="Ø"/>
              <a:defRPr/>
            </a:pPr>
            <a:r>
              <a:rPr lang="en-US" sz="1900" dirty="0" err="1">
                <a:cs typeface="Arial" pitchFamily="34" charset="0"/>
              </a:rPr>
              <a:t>Thích</a:t>
            </a:r>
            <a:r>
              <a:rPr lang="en-US" sz="1900" dirty="0">
                <a:cs typeface="Arial" pitchFamily="34" charset="0"/>
              </a:rPr>
              <a:t> </a:t>
            </a:r>
            <a:r>
              <a:rPr lang="en-US" sz="1900" dirty="0" err="1">
                <a:cs typeface="Arial" pitchFamily="34" charset="0"/>
              </a:rPr>
              <a:t>mua</a:t>
            </a:r>
            <a:r>
              <a:rPr lang="en-US" sz="1900" dirty="0">
                <a:cs typeface="Arial" pitchFamily="34" charset="0"/>
              </a:rPr>
              <a:t> </a:t>
            </a:r>
            <a:r>
              <a:rPr lang="vi-VN" sz="1900" dirty="0">
                <a:cs typeface="Arial" pitchFamily="34" charset="0"/>
              </a:rPr>
              <a:t>sản phẩm </a:t>
            </a:r>
            <a:r>
              <a:rPr lang="en-US" sz="1900" b="1" dirty="0" err="1">
                <a:cs typeface="Arial" pitchFamily="34" charset="0"/>
              </a:rPr>
              <a:t>có</a:t>
            </a:r>
            <a:r>
              <a:rPr lang="en-US" sz="1900" b="1" dirty="0">
                <a:cs typeface="Arial" pitchFamily="34" charset="0"/>
              </a:rPr>
              <a:t> </a:t>
            </a:r>
            <a:r>
              <a:rPr lang="vi-VN" sz="1900" b="1" dirty="0">
                <a:cs typeface="Arial" pitchFamily="34" charset="0"/>
              </a:rPr>
              <a:t>thương hiệu</a:t>
            </a:r>
            <a:r>
              <a:rPr lang="en-US" sz="1900" dirty="0">
                <a:cs typeface="Arial" pitchFamily="34" charset="0"/>
              </a:rPr>
              <a:t>,</a:t>
            </a:r>
            <a:r>
              <a:rPr lang="vi-VN" sz="1900" dirty="0">
                <a:cs typeface="Arial" pitchFamily="34" charset="0"/>
              </a:rPr>
              <a:t> nhãn hiệu nổi tiếng</a:t>
            </a:r>
            <a:r>
              <a:rPr lang="en-US" sz="1900" dirty="0">
                <a:cs typeface="Arial" pitchFamily="34" charset="0"/>
              </a:rPr>
              <a:t>.</a:t>
            </a:r>
          </a:p>
          <a:p>
            <a:pPr algn="just">
              <a:spcBef>
                <a:spcPts val="0"/>
              </a:spcBef>
              <a:spcAft>
                <a:spcPts val="0"/>
              </a:spcAft>
              <a:buFont typeface="Wingdings" pitchFamily="2" charset="2"/>
              <a:buChar char="Ø"/>
              <a:defRPr/>
            </a:pPr>
            <a:r>
              <a:rPr lang="en-US" sz="1900" dirty="0" err="1">
                <a:cs typeface="Arial" pitchFamily="34" charset="0"/>
              </a:rPr>
              <a:t>Nhận</a:t>
            </a:r>
            <a:r>
              <a:rPr lang="en-US" sz="1900" dirty="0">
                <a:cs typeface="Arial" pitchFamily="34" charset="0"/>
              </a:rPr>
              <a:t> </a:t>
            </a:r>
            <a:r>
              <a:rPr lang="en-US" sz="1900" dirty="0" err="1">
                <a:cs typeface="Arial" pitchFamily="34" charset="0"/>
              </a:rPr>
              <a:t>thức</a:t>
            </a:r>
            <a:r>
              <a:rPr lang="en-US" sz="1900" dirty="0">
                <a:cs typeface="Arial" pitchFamily="34" charset="0"/>
              </a:rPr>
              <a:t> </a:t>
            </a:r>
            <a:r>
              <a:rPr lang="en-US" sz="1900" dirty="0" err="1">
                <a:cs typeface="Arial" pitchFamily="34" charset="0"/>
              </a:rPr>
              <a:t>về</a:t>
            </a:r>
            <a:r>
              <a:rPr lang="en-US" sz="1900" dirty="0">
                <a:cs typeface="Arial" pitchFamily="34" charset="0"/>
              </a:rPr>
              <a:t> </a:t>
            </a:r>
            <a:r>
              <a:rPr lang="en-US" sz="1900" b="1" dirty="0" err="1">
                <a:cs typeface="Arial" pitchFamily="34" charset="0"/>
              </a:rPr>
              <a:t>lợi</a:t>
            </a:r>
            <a:r>
              <a:rPr lang="en-US" sz="1900" b="1" dirty="0">
                <a:cs typeface="Arial" pitchFamily="34" charset="0"/>
              </a:rPr>
              <a:t> </a:t>
            </a:r>
            <a:r>
              <a:rPr lang="en-US" sz="1900" b="1" dirty="0" err="1">
                <a:cs typeface="Arial" pitchFamily="34" charset="0"/>
              </a:rPr>
              <a:t>ích</a:t>
            </a:r>
            <a:r>
              <a:rPr lang="en-US" sz="1900" b="1" dirty="0">
                <a:cs typeface="Arial" pitchFamily="34" charset="0"/>
              </a:rPr>
              <a:t> </a:t>
            </a:r>
            <a:r>
              <a:rPr lang="en-US" sz="1900" b="1" dirty="0" err="1">
                <a:cs typeface="Arial" pitchFamily="34" charset="0"/>
              </a:rPr>
              <a:t>đối</a:t>
            </a:r>
            <a:r>
              <a:rPr lang="en-US" sz="1900" b="1" dirty="0">
                <a:cs typeface="Arial" pitchFamily="34" charset="0"/>
              </a:rPr>
              <a:t> </a:t>
            </a:r>
            <a:r>
              <a:rPr lang="en-US" sz="1900" b="1" dirty="0" err="1">
                <a:cs typeface="Arial" pitchFamily="34" charset="0"/>
              </a:rPr>
              <a:t>với</a:t>
            </a:r>
            <a:r>
              <a:rPr lang="en-US" sz="1900" b="1" dirty="0">
                <a:cs typeface="Arial" pitchFamily="34" charset="0"/>
              </a:rPr>
              <a:t> </a:t>
            </a:r>
            <a:r>
              <a:rPr lang="en-US" sz="1900" b="1" dirty="0" err="1">
                <a:cs typeface="Arial" pitchFamily="34" charset="0"/>
              </a:rPr>
              <a:t>sức</a:t>
            </a:r>
            <a:r>
              <a:rPr lang="en-US" sz="1900" b="1" dirty="0">
                <a:cs typeface="Arial" pitchFamily="34" charset="0"/>
              </a:rPr>
              <a:t> </a:t>
            </a:r>
            <a:r>
              <a:rPr lang="en-US" sz="1900" b="1" dirty="0" err="1">
                <a:cs typeface="Arial" pitchFamily="34" charset="0"/>
              </a:rPr>
              <a:t>khỏe</a:t>
            </a:r>
            <a:r>
              <a:rPr lang="en-US" sz="1900" b="1" dirty="0">
                <a:cs typeface="Arial" pitchFamily="34" charset="0"/>
              </a:rPr>
              <a:t> </a:t>
            </a:r>
            <a:r>
              <a:rPr lang="en-US" sz="1900" b="1" dirty="0" err="1">
                <a:cs typeface="Arial" pitchFamily="34" charset="0"/>
              </a:rPr>
              <a:t>của</a:t>
            </a:r>
            <a:r>
              <a:rPr lang="en-US" sz="1900" b="1" dirty="0">
                <a:cs typeface="Arial" pitchFamily="34" charset="0"/>
              </a:rPr>
              <a:t> </a:t>
            </a:r>
            <a:r>
              <a:rPr lang="en-US" sz="1900" b="1" dirty="0" err="1">
                <a:cs typeface="Arial" pitchFamily="34" charset="0"/>
              </a:rPr>
              <a:t>chè</a:t>
            </a:r>
            <a:r>
              <a:rPr lang="en-US" sz="1900" b="1" dirty="0">
                <a:cs typeface="Arial" pitchFamily="34" charset="0"/>
              </a:rPr>
              <a:t> </a:t>
            </a:r>
            <a:r>
              <a:rPr lang="en-US" sz="1900" dirty="0" err="1">
                <a:cs typeface="Arial" pitchFamily="34" charset="0"/>
              </a:rPr>
              <a:t>đang</a:t>
            </a:r>
            <a:r>
              <a:rPr lang="en-US" sz="1900" dirty="0">
                <a:cs typeface="Arial" pitchFamily="34" charset="0"/>
              </a:rPr>
              <a:t> </a:t>
            </a:r>
            <a:r>
              <a:rPr lang="en-US" sz="1900" dirty="0" err="1">
                <a:cs typeface="Arial" pitchFamily="34" charset="0"/>
              </a:rPr>
              <a:t>tăng</a:t>
            </a:r>
            <a:r>
              <a:rPr lang="en-US" sz="1900" dirty="0">
                <a:cs typeface="Arial" pitchFamily="34" charset="0"/>
              </a:rPr>
              <a:t> </a:t>
            </a:r>
            <a:r>
              <a:rPr lang="en-US" sz="1900" dirty="0" err="1">
                <a:cs typeface="Arial" pitchFamily="34" charset="0"/>
              </a:rPr>
              <a:t>lên</a:t>
            </a:r>
            <a:r>
              <a:rPr lang="en-US" sz="1900" dirty="0">
                <a:cs typeface="Arial" pitchFamily="34" charset="0"/>
              </a:rPr>
              <a:t>.</a:t>
            </a:r>
          </a:p>
          <a:p>
            <a:pPr algn="just">
              <a:spcBef>
                <a:spcPts val="0"/>
              </a:spcBef>
              <a:spcAft>
                <a:spcPts val="0"/>
              </a:spcAft>
              <a:buFont typeface="Wingdings" pitchFamily="2" charset="2"/>
              <a:buChar char="Ø"/>
              <a:defRPr/>
            </a:pPr>
            <a:r>
              <a:rPr lang="en-US" sz="1900" dirty="0" err="1">
                <a:cs typeface="Arial" pitchFamily="34" charset="0"/>
              </a:rPr>
              <a:t>Ngoài</a:t>
            </a:r>
            <a:r>
              <a:rPr lang="en-US" sz="1900" dirty="0">
                <a:cs typeface="Arial" pitchFamily="34" charset="0"/>
              </a:rPr>
              <a:t> </a:t>
            </a:r>
            <a:r>
              <a:rPr lang="en-US" sz="1900" dirty="0" err="1">
                <a:cs typeface="Arial" pitchFamily="34" charset="0"/>
              </a:rPr>
              <a:t>chè</a:t>
            </a:r>
            <a:r>
              <a:rPr lang="en-US" sz="1900" dirty="0">
                <a:cs typeface="Arial" pitchFamily="34" charset="0"/>
              </a:rPr>
              <a:t> </a:t>
            </a:r>
            <a:r>
              <a:rPr lang="en-US" sz="1900" dirty="0" err="1">
                <a:cs typeface="Arial" pitchFamily="34" charset="0"/>
              </a:rPr>
              <a:t>đen</a:t>
            </a:r>
            <a:r>
              <a:rPr lang="en-US" sz="1900" dirty="0">
                <a:cs typeface="Arial" pitchFamily="34" charset="0"/>
              </a:rPr>
              <a:t> </a:t>
            </a:r>
            <a:r>
              <a:rPr lang="en-US" sz="1900" dirty="0" err="1">
                <a:cs typeface="Arial" pitchFamily="34" charset="0"/>
              </a:rPr>
              <a:t>là</a:t>
            </a:r>
            <a:r>
              <a:rPr lang="en-US" sz="1900" dirty="0">
                <a:cs typeface="Arial" pitchFamily="34" charset="0"/>
              </a:rPr>
              <a:t> </a:t>
            </a:r>
            <a:r>
              <a:rPr lang="en-US" sz="1900" dirty="0" err="1">
                <a:cs typeface="Arial" pitchFamily="34" charset="0"/>
              </a:rPr>
              <a:t>chủ</a:t>
            </a:r>
            <a:r>
              <a:rPr lang="en-US" sz="1900" dirty="0">
                <a:cs typeface="Arial" pitchFamily="34" charset="0"/>
              </a:rPr>
              <a:t> </a:t>
            </a:r>
            <a:r>
              <a:rPr lang="en-US" sz="1900" dirty="0" err="1">
                <a:cs typeface="Arial" pitchFamily="34" charset="0"/>
              </a:rPr>
              <a:t>yếu</a:t>
            </a:r>
            <a:r>
              <a:rPr lang="en-US" sz="1900" dirty="0">
                <a:cs typeface="Arial" pitchFamily="34" charset="0"/>
              </a:rPr>
              <a:t> </a:t>
            </a:r>
            <a:r>
              <a:rPr lang="en-US" sz="1900" dirty="0" err="1">
                <a:cs typeface="Arial" pitchFamily="34" charset="0"/>
              </a:rPr>
              <a:t>thì</a:t>
            </a:r>
            <a:r>
              <a:rPr lang="en-US" sz="1900" dirty="0">
                <a:cs typeface="Arial" pitchFamily="34" charset="0"/>
              </a:rPr>
              <a:t> </a:t>
            </a:r>
            <a:r>
              <a:rPr lang="en-US" sz="1900" b="1" dirty="0" err="1">
                <a:cs typeface="Arial" pitchFamily="34" charset="0"/>
              </a:rPr>
              <a:t>chè</a:t>
            </a:r>
            <a:r>
              <a:rPr lang="en-US" sz="1900" b="1" dirty="0">
                <a:cs typeface="Arial" pitchFamily="34" charset="0"/>
              </a:rPr>
              <a:t> </a:t>
            </a:r>
            <a:r>
              <a:rPr lang="en-US" sz="1900" b="1" dirty="0" err="1">
                <a:cs typeface="Arial" pitchFamily="34" charset="0"/>
              </a:rPr>
              <a:t>xanh</a:t>
            </a:r>
            <a:r>
              <a:rPr lang="en-US" sz="1900" b="1" dirty="0">
                <a:cs typeface="Arial" pitchFamily="34" charset="0"/>
              </a:rPr>
              <a:t>, </a:t>
            </a:r>
            <a:r>
              <a:rPr lang="en-US" sz="1900" b="1" dirty="0" err="1">
                <a:cs typeface="Arial" pitchFamily="34" charset="0"/>
              </a:rPr>
              <a:t>chè</a:t>
            </a:r>
            <a:r>
              <a:rPr lang="en-US" sz="1900" b="1" dirty="0">
                <a:cs typeface="Arial" pitchFamily="34" charset="0"/>
              </a:rPr>
              <a:t> </a:t>
            </a:r>
            <a:r>
              <a:rPr lang="vi-VN" sz="1900" b="1" dirty="0">
                <a:cs typeface="Arial" pitchFamily="34" charset="0"/>
              </a:rPr>
              <a:t>thảo mộc</a:t>
            </a:r>
            <a:r>
              <a:rPr lang="en-US" sz="1900" dirty="0">
                <a:cs typeface="Arial" pitchFamily="34" charset="0"/>
              </a:rPr>
              <a:t>, </a:t>
            </a:r>
            <a:r>
              <a:rPr lang="vi-VN" sz="1900" dirty="0">
                <a:cs typeface="Arial" pitchFamily="34" charset="0"/>
              </a:rPr>
              <a:t>chè trái cây, chè hoa, chè gia </a:t>
            </a:r>
            <a:r>
              <a:rPr lang="vi-VN" sz="1900" dirty="0" smtClean="0">
                <a:cs typeface="Arial" pitchFamily="34" charset="0"/>
              </a:rPr>
              <a:t>vị</a:t>
            </a:r>
            <a:r>
              <a:rPr lang="en-US" sz="1900" dirty="0" smtClean="0">
                <a:cs typeface="Arial" pitchFamily="34" charset="0"/>
              </a:rPr>
              <a:t> (</a:t>
            </a:r>
            <a:r>
              <a:rPr lang="vi-VN" sz="1900" dirty="0">
                <a:cs typeface="Arial" pitchFamily="34" charset="0"/>
              </a:rPr>
              <a:t>chè gừng</a:t>
            </a:r>
            <a:r>
              <a:rPr lang="en-US" sz="1900" dirty="0">
                <a:cs typeface="Arial" pitchFamily="34" charset="0"/>
              </a:rPr>
              <a:t>, </a:t>
            </a:r>
            <a:r>
              <a:rPr lang="vi-VN" sz="1900" dirty="0">
                <a:cs typeface="Arial" pitchFamily="34" charset="0"/>
              </a:rPr>
              <a:t> chè quế, tiêu</a:t>
            </a:r>
            <a:r>
              <a:rPr lang="en-US" sz="1900" dirty="0">
                <a:cs typeface="Arial" pitchFamily="34" charset="0"/>
              </a:rPr>
              <a:t>…) </a:t>
            </a:r>
            <a:r>
              <a:rPr lang="en-US" sz="1900" dirty="0" err="1">
                <a:cs typeface="Arial" pitchFamily="34" charset="0"/>
              </a:rPr>
              <a:t>hoặc</a:t>
            </a:r>
            <a:r>
              <a:rPr lang="en-US" sz="1900" dirty="0">
                <a:cs typeface="Arial" pitchFamily="34" charset="0"/>
              </a:rPr>
              <a:t> c</a:t>
            </a:r>
            <a:r>
              <a:rPr lang="vi-VN" sz="1900" dirty="0">
                <a:cs typeface="Arial" pitchFamily="34" charset="0"/>
              </a:rPr>
              <a:t>hè xanh kết hợp với thảo mộc, hương vị, chè không có caffeine, có lợi cho sức khỏe đang tăng về mức tiêu thụ. </a:t>
            </a:r>
            <a:endParaRPr lang="en-US" sz="1900" dirty="0">
              <a:cs typeface="Arial" pitchFamily="34" charset="0"/>
            </a:endParaRPr>
          </a:p>
          <a:p>
            <a:pPr algn="just">
              <a:spcBef>
                <a:spcPts val="0"/>
              </a:spcBef>
              <a:spcAft>
                <a:spcPts val="0"/>
              </a:spcAft>
              <a:buFont typeface="Wingdings" pitchFamily="2" charset="2"/>
              <a:buChar char="Ø"/>
              <a:defRPr/>
            </a:pPr>
            <a:r>
              <a:rPr lang="vi-VN" sz="1900" dirty="0">
                <a:cs typeface="Arial" pitchFamily="34" charset="0"/>
              </a:rPr>
              <a:t>Thích </a:t>
            </a:r>
            <a:r>
              <a:rPr lang="vi-VN" sz="1900" b="1" dirty="0">
                <a:cs typeface="Arial" pitchFamily="34" charset="0"/>
              </a:rPr>
              <a:t>sự tiện lợi </a:t>
            </a:r>
            <a:r>
              <a:rPr lang="en-US" sz="1900" dirty="0">
                <a:cs typeface="Arial" pitchFamily="34" charset="0"/>
              </a:rPr>
              <a:t>( </a:t>
            </a:r>
            <a:r>
              <a:rPr lang="en-US" sz="1900" dirty="0" err="1">
                <a:cs typeface="Arial" pitchFamily="34" charset="0"/>
              </a:rPr>
              <a:t>túi</a:t>
            </a:r>
            <a:r>
              <a:rPr lang="en-US" sz="1900" dirty="0">
                <a:cs typeface="Arial" pitchFamily="34" charset="0"/>
              </a:rPr>
              <a:t> </a:t>
            </a:r>
            <a:r>
              <a:rPr lang="en-US" sz="1900" dirty="0" err="1">
                <a:cs typeface="Arial" pitchFamily="34" charset="0"/>
              </a:rPr>
              <a:t>nhỏ</a:t>
            </a:r>
            <a:r>
              <a:rPr lang="en-US" sz="1900" dirty="0">
                <a:cs typeface="Arial" pitchFamily="34" charset="0"/>
              </a:rPr>
              <a:t>, </a:t>
            </a:r>
            <a:r>
              <a:rPr lang="en-US" sz="1900" dirty="0" err="1">
                <a:cs typeface="Arial" pitchFamily="34" charset="0"/>
              </a:rPr>
              <a:t>hình</a:t>
            </a:r>
            <a:r>
              <a:rPr lang="en-US" sz="1900" dirty="0">
                <a:cs typeface="Arial" pitchFamily="34" charset="0"/>
              </a:rPr>
              <a:t> </a:t>
            </a:r>
            <a:r>
              <a:rPr lang="en-US" sz="1900" dirty="0" err="1">
                <a:cs typeface="Arial" pitchFamily="34" charset="0"/>
              </a:rPr>
              <a:t>chóp</a:t>
            </a:r>
            <a:r>
              <a:rPr lang="en-US" sz="1900" dirty="0">
                <a:cs typeface="Arial" pitchFamily="34" charset="0"/>
              </a:rPr>
              <a:t>…)</a:t>
            </a:r>
          </a:p>
          <a:p>
            <a:pPr algn="just">
              <a:spcBef>
                <a:spcPts val="0"/>
              </a:spcBef>
              <a:spcAft>
                <a:spcPts val="0"/>
              </a:spcAft>
              <a:buFont typeface="Wingdings" pitchFamily="2" charset="2"/>
              <a:buChar char="Ø"/>
              <a:defRPr/>
            </a:pPr>
            <a:r>
              <a:rPr lang="en-US" sz="1900" dirty="0" err="1">
                <a:cs typeface="Arial" pitchFamily="34" charset="0"/>
              </a:rPr>
              <a:t>Yêu</a:t>
            </a:r>
            <a:r>
              <a:rPr lang="en-US" sz="1900" dirty="0">
                <a:cs typeface="Arial" pitchFamily="34" charset="0"/>
              </a:rPr>
              <a:t> </a:t>
            </a:r>
            <a:r>
              <a:rPr lang="en-US" sz="1900" dirty="0" err="1">
                <a:cs typeface="Arial" pitchFamily="34" charset="0"/>
              </a:rPr>
              <a:t>cầu</a:t>
            </a:r>
            <a:r>
              <a:rPr lang="en-US" sz="1900" dirty="0">
                <a:cs typeface="Arial" pitchFamily="34" charset="0"/>
              </a:rPr>
              <a:t> </a:t>
            </a:r>
            <a:r>
              <a:rPr lang="en-US" sz="1900" dirty="0" err="1">
                <a:cs typeface="Arial" pitchFamily="34" charset="0"/>
              </a:rPr>
              <a:t>sản</a:t>
            </a:r>
            <a:r>
              <a:rPr lang="en-US" sz="1900" dirty="0">
                <a:cs typeface="Arial" pitchFamily="34" charset="0"/>
              </a:rPr>
              <a:t> </a:t>
            </a:r>
            <a:r>
              <a:rPr lang="en-US" sz="1900" dirty="0" err="1">
                <a:cs typeface="Arial" pitchFamily="34" charset="0"/>
              </a:rPr>
              <a:t>phẩm</a:t>
            </a:r>
            <a:r>
              <a:rPr lang="en-US" sz="1900" dirty="0">
                <a:cs typeface="Arial" pitchFamily="34" charset="0"/>
              </a:rPr>
              <a:t> </a:t>
            </a:r>
            <a:r>
              <a:rPr lang="en-US" sz="1900" dirty="0" err="1">
                <a:cs typeface="Arial" pitchFamily="34" charset="0"/>
              </a:rPr>
              <a:t>được</a:t>
            </a:r>
            <a:r>
              <a:rPr lang="en-US" sz="1900" dirty="0">
                <a:cs typeface="Arial" pitchFamily="34" charset="0"/>
              </a:rPr>
              <a:t> </a:t>
            </a:r>
            <a:r>
              <a:rPr lang="en-US" sz="1900" b="1" dirty="0">
                <a:cs typeface="Arial" pitchFamily="34" charset="0"/>
              </a:rPr>
              <a:t>c</a:t>
            </a:r>
            <a:r>
              <a:rPr lang="vi-VN" sz="1900" b="1" dirty="0">
                <a:cs typeface="Arial" pitchFamily="34" charset="0"/>
              </a:rPr>
              <a:t>hứng nhận bền vững </a:t>
            </a:r>
            <a:r>
              <a:rPr lang="en-US" sz="1900" dirty="0" err="1">
                <a:cs typeface="Arial" pitchFamily="34" charset="0"/>
              </a:rPr>
              <a:t>ngày</a:t>
            </a:r>
            <a:r>
              <a:rPr lang="en-US" sz="1900" dirty="0">
                <a:cs typeface="Arial" pitchFamily="34" charset="0"/>
              </a:rPr>
              <a:t> </a:t>
            </a:r>
            <a:r>
              <a:rPr lang="en-US" sz="1900" dirty="0" err="1">
                <a:cs typeface="Arial" pitchFamily="34" charset="0"/>
              </a:rPr>
              <a:t>càng</a:t>
            </a:r>
            <a:r>
              <a:rPr lang="en-US" sz="1900" dirty="0">
                <a:cs typeface="Arial" pitchFamily="34" charset="0"/>
              </a:rPr>
              <a:t> </a:t>
            </a:r>
            <a:r>
              <a:rPr lang="vi-VN" sz="1900" dirty="0">
                <a:cs typeface="Arial" pitchFamily="34" charset="0"/>
              </a:rPr>
              <a:t>phổ biến</a:t>
            </a:r>
            <a:r>
              <a:rPr lang="en-US" sz="1900" dirty="0">
                <a:cs typeface="Arial" pitchFamily="34" charset="0"/>
              </a:rPr>
              <a:t> </a:t>
            </a:r>
            <a:r>
              <a:rPr lang="en-US" sz="1900" dirty="0" err="1">
                <a:cs typeface="Arial" pitchFamily="34" charset="0"/>
              </a:rPr>
              <a:t>như</a:t>
            </a:r>
            <a:r>
              <a:rPr lang="en-US" sz="1900" dirty="0">
                <a:cs typeface="Arial" pitchFamily="34" charset="0"/>
              </a:rPr>
              <a:t> </a:t>
            </a:r>
            <a:r>
              <a:rPr lang="vi-VN" sz="1900" dirty="0">
                <a:cs typeface="Arial" pitchFamily="34" charset="0"/>
              </a:rPr>
              <a:t>UTZ, R.A, nhãn hiệu thương mại công bằng (Faitrade Labelling)</a:t>
            </a:r>
            <a:r>
              <a:rPr lang="en-US" sz="1900" dirty="0">
                <a:cs typeface="Arial" pitchFamily="34" charset="0"/>
              </a:rPr>
              <a:t>; </a:t>
            </a:r>
            <a:r>
              <a:rPr lang="en-US" sz="1900" dirty="0" err="1">
                <a:cs typeface="Arial" pitchFamily="34" charset="0"/>
              </a:rPr>
              <a:t>chè</a:t>
            </a:r>
            <a:r>
              <a:rPr lang="en-US" sz="1900" dirty="0">
                <a:cs typeface="Arial" pitchFamily="34" charset="0"/>
              </a:rPr>
              <a:t> </a:t>
            </a:r>
            <a:r>
              <a:rPr lang="vi-VN" sz="1900" dirty="0">
                <a:cs typeface="Arial" pitchFamily="34" charset="0"/>
              </a:rPr>
              <a:t>hữu cơ</a:t>
            </a:r>
            <a:r>
              <a:rPr lang="en-US" sz="1900" dirty="0">
                <a:cs typeface="Arial" pitchFamily="34" charset="0"/>
              </a:rPr>
              <a:t>... </a:t>
            </a:r>
            <a:r>
              <a:rPr lang="vi-VN" sz="1900" dirty="0">
                <a:cs typeface="Arial" pitchFamily="34" charset="0"/>
              </a:rPr>
              <a:t>Bao bì tái sinh và sản phẩm thân thiện với môi trường được người tiêu dùng ưu ái </a:t>
            </a:r>
            <a:endParaRPr lang="en-US" sz="1900" dirty="0">
              <a:cs typeface="Arial" pitchFamily="34" charset="0"/>
            </a:endParaRPr>
          </a:p>
          <a:p>
            <a:pPr algn="just">
              <a:spcBef>
                <a:spcPts val="0"/>
              </a:spcBef>
              <a:spcAft>
                <a:spcPts val="0"/>
              </a:spcAft>
              <a:buFont typeface="Wingdings" pitchFamily="2" charset="2"/>
              <a:buChar char="Ø"/>
              <a:defRPr/>
            </a:pPr>
            <a:r>
              <a:rPr lang="en-US" sz="1900" b="1" dirty="0">
                <a:cs typeface="Arial" pitchFamily="34" charset="0"/>
              </a:rPr>
              <a:t>Q</a:t>
            </a:r>
            <a:r>
              <a:rPr lang="vi-VN" sz="1900" b="1" dirty="0">
                <a:cs typeface="Arial" pitchFamily="34" charset="0"/>
              </a:rPr>
              <a:t>uan điểm đạo đức</a:t>
            </a:r>
            <a:r>
              <a:rPr lang="en-US" sz="1900" b="1" dirty="0">
                <a:cs typeface="Arial" pitchFamily="34" charset="0"/>
              </a:rPr>
              <a:t> </a:t>
            </a:r>
            <a:r>
              <a:rPr lang="en-US" sz="1900" dirty="0" err="1">
                <a:cs typeface="Arial" pitchFamily="34" charset="0"/>
              </a:rPr>
              <a:t>khi</a:t>
            </a:r>
            <a:r>
              <a:rPr lang="en-US" sz="1900" dirty="0">
                <a:cs typeface="Arial" pitchFamily="34" charset="0"/>
              </a:rPr>
              <a:t> </a:t>
            </a:r>
            <a:r>
              <a:rPr lang="vi-VN" sz="1900" dirty="0">
                <a:cs typeface="Arial" pitchFamily="34" charset="0"/>
              </a:rPr>
              <a:t>chọn hàng hóa </a:t>
            </a:r>
            <a:r>
              <a:rPr lang="en-US" sz="1900" dirty="0">
                <a:cs typeface="Arial" pitchFamily="34" charset="0"/>
              </a:rPr>
              <a:t>(</a:t>
            </a:r>
            <a:r>
              <a:rPr lang="vi-VN" sz="1900" dirty="0">
                <a:cs typeface="Arial" pitchFamily="34" charset="0"/>
              </a:rPr>
              <a:t>phân chia thu nhập công bằng cho người lao động, điều kiện lao động phù hợp, không lạm dụng </a:t>
            </a:r>
            <a:r>
              <a:rPr lang="vi-VN" sz="1900" dirty="0" smtClean="0">
                <a:cs typeface="Arial" pitchFamily="34" charset="0"/>
              </a:rPr>
              <a:t>trẻ </a:t>
            </a:r>
            <a:r>
              <a:rPr lang="vi-VN" sz="1900" dirty="0">
                <a:cs typeface="Arial" pitchFamily="34" charset="0"/>
              </a:rPr>
              <a:t>em…</a:t>
            </a:r>
            <a:r>
              <a:rPr lang="en-US" sz="1900" dirty="0">
                <a:cs typeface="Arial" pitchFamily="34" charset="0"/>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47</a:t>
            </a:fld>
            <a:endParaRPr lang="en-US" dirty="0"/>
          </a:p>
        </p:txBody>
      </p:sp>
      <p:sp>
        <p:nvSpPr>
          <p:cNvPr id="7" name="Title 6">
            <a:extLst>
              <a:ext uri="{FF2B5EF4-FFF2-40B4-BE49-F238E27FC236}">
                <a16:creationId xmlns="" xmlns:a16="http://schemas.microsoft.com/office/drawing/2014/main" id="{18EC89B7-3FAE-8848-B799-5DA3932AB94C}"/>
              </a:ext>
            </a:extLst>
          </p:cNvPr>
          <p:cNvSpPr txBox="1">
            <a:spLocks/>
          </p:cNvSpPr>
          <p:nvPr/>
        </p:nvSpPr>
        <p:spPr>
          <a:xfrm>
            <a:off x="1066800" y="0"/>
            <a:ext cx="7498080" cy="914400"/>
          </a:xfrm>
          <a:prstGeom prst="rect">
            <a:avLst/>
          </a:prstGeom>
        </p:spPr>
        <p:txBody>
          <a:bodyPr anchor="ctr">
            <a:norm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4.2 </a:t>
            </a:r>
            <a:r>
              <a:rPr lang="vi-VN" sz="2400" b="1" dirty="0"/>
              <a:t>Xu hướng tiêu thụ của EU về một số sản phẩm lợi thế của tỉnh Thái Nguyên (1/2)</a:t>
            </a:r>
            <a:endParaRPr lang="en-US" sz="2400" b="1" dirty="0"/>
          </a:p>
        </p:txBody>
      </p:sp>
      <p:sp>
        <p:nvSpPr>
          <p:cNvPr id="8" name="Rectangle 7">
            <a:extLst>
              <a:ext uri="{FF2B5EF4-FFF2-40B4-BE49-F238E27FC236}">
                <a16:creationId xmlns="" xmlns:a16="http://schemas.microsoft.com/office/drawing/2014/main" id="{B34E59CF-2758-5444-9950-B1E63DB38E89}"/>
              </a:ext>
            </a:extLst>
          </p:cNvPr>
          <p:cNvSpPr>
            <a:spLocks/>
          </p:cNvSpPr>
          <p:nvPr/>
        </p:nvSpPr>
        <p:spPr>
          <a:xfrm>
            <a:off x="1005840" y="864513"/>
            <a:ext cx="516636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Xu hướng tiêu thụ chè của thị trường EU</a:t>
            </a:r>
          </a:p>
        </p:txBody>
      </p:sp>
    </p:spTree>
  </p:cSld>
  <p:clrMapOvr>
    <a:masterClrMapping/>
  </p:clrMapOvr>
  <p:transition>
    <p:split orient="ver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371600"/>
            <a:ext cx="5867399" cy="5238750"/>
          </a:xfrm>
        </p:spPr>
        <p:txBody>
          <a:bodyPr>
            <a:noAutofit/>
          </a:bodyPr>
          <a:lstStyle/>
          <a:p>
            <a:pPr algn="just">
              <a:spcBef>
                <a:spcPts val="0"/>
              </a:spcBef>
              <a:spcAft>
                <a:spcPts val="0"/>
              </a:spcAft>
              <a:buFont typeface="Wingdings" pitchFamily="2" charset="2"/>
              <a:buChar char="Ø"/>
            </a:pPr>
            <a:r>
              <a:rPr lang="en-US" sz="1850" dirty="0">
                <a:cs typeface="Arial" pitchFamily="34" charset="0"/>
              </a:rPr>
              <a:t>Theo IFOAM, 2014: </a:t>
            </a:r>
            <a:r>
              <a:rPr lang="en-US" sz="1850" dirty="0" err="1">
                <a:cs typeface="Arial" pitchFamily="34" charset="0"/>
              </a:rPr>
              <a:t>Châu</a:t>
            </a:r>
            <a:r>
              <a:rPr lang="en-US" sz="1850" dirty="0">
                <a:cs typeface="Arial" pitchFamily="34" charset="0"/>
              </a:rPr>
              <a:t> </a:t>
            </a:r>
            <a:r>
              <a:rPr lang="en-US" sz="1850" dirty="0" err="1">
                <a:cs typeface="Arial" pitchFamily="34" charset="0"/>
              </a:rPr>
              <a:t>Âu</a:t>
            </a:r>
            <a:r>
              <a:rPr lang="en-US" sz="1850" dirty="0">
                <a:cs typeface="Arial" pitchFamily="34" charset="0"/>
              </a:rPr>
              <a:t> </a:t>
            </a:r>
            <a:r>
              <a:rPr lang="en-US" sz="1850" dirty="0" err="1">
                <a:cs typeface="Arial" pitchFamily="34" charset="0"/>
              </a:rPr>
              <a:t>là</a:t>
            </a:r>
            <a:r>
              <a:rPr lang="en-US" sz="1850" dirty="0">
                <a:cs typeface="Arial" pitchFamily="34" charset="0"/>
              </a:rPr>
              <a:t> </a:t>
            </a:r>
            <a:r>
              <a:rPr lang="en-US" sz="1850" b="1" dirty="0" err="1">
                <a:cs typeface="Arial" pitchFamily="34" charset="0"/>
              </a:rPr>
              <a:t>thị</a:t>
            </a:r>
            <a:r>
              <a:rPr lang="en-US" sz="1850" b="1" dirty="0">
                <a:cs typeface="Arial" pitchFamily="34" charset="0"/>
              </a:rPr>
              <a:t> </a:t>
            </a:r>
            <a:r>
              <a:rPr lang="en-US" sz="1850" b="1" dirty="0" err="1">
                <a:cs typeface="Arial" pitchFamily="34" charset="0"/>
              </a:rPr>
              <a:t>trường</a:t>
            </a:r>
            <a:r>
              <a:rPr lang="en-US" sz="1850" b="1" dirty="0">
                <a:cs typeface="Arial" pitchFamily="34" charset="0"/>
              </a:rPr>
              <a:t> </a:t>
            </a:r>
            <a:r>
              <a:rPr lang="en-US" sz="1850" b="1" dirty="0" err="1">
                <a:cs typeface="Arial" pitchFamily="34" charset="0"/>
              </a:rPr>
              <a:t>sản</a:t>
            </a:r>
            <a:r>
              <a:rPr lang="en-US" sz="1850" b="1" dirty="0">
                <a:cs typeface="Arial" pitchFamily="34" charset="0"/>
              </a:rPr>
              <a:t> </a:t>
            </a:r>
            <a:r>
              <a:rPr lang="en-US" sz="1850" b="1" dirty="0" err="1">
                <a:cs typeface="Arial" pitchFamily="34" charset="0"/>
              </a:rPr>
              <a:t>phẩm</a:t>
            </a:r>
            <a:r>
              <a:rPr lang="en-US" sz="1850" b="1" dirty="0">
                <a:cs typeface="Arial" pitchFamily="34" charset="0"/>
              </a:rPr>
              <a:t> </a:t>
            </a:r>
            <a:r>
              <a:rPr lang="en-US" sz="1850" b="1" dirty="0" err="1">
                <a:cs typeface="Arial" pitchFamily="34" charset="0"/>
              </a:rPr>
              <a:t>hữu</a:t>
            </a:r>
            <a:r>
              <a:rPr lang="en-US" sz="1850" b="1" dirty="0">
                <a:cs typeface="Arial" pitchFamily="34" charset="0"/>
              </a:rPr>
              <a:t> </a:t>
            </a:r>
            <a:r>
              <a:rPr lang="en-US" sz="1850" b="1" dirty="0" err="1">
                <a:cs typeface="Arial" pitchFamily="34" charset="0"/>
              </a:rPr>
              <a:t>cơ</a:t>
            </a:r>
            <a:r>
              <a:rPr lang="en-US" sz="1850" b="1" dirty="0">
                <a:cs typeface="Arial" pitchFamily="34" charset="0"/>
              </a:rPr>
              <a:t> </a:t>
            </a:r>
            <a:r>
              <a:rPr lang="en-US" sz="1850" b="1" dirty="0" err="1">
                <a:cs typeface="Arial" pitchFamily="34" charset="0"/>
              </a:rPr>
              <a:t>lớn</a:t>
            </a:r>
            <a:r>
              <a:rPr lang="en-US" sz="1850" b="1" dirty="0">
                <a:cs typeface="Arial" pitchFamily="34" charset="0"/>
              </a:rPr>
              <a:t> </a:t>
            </a:r>
            <a:r>
              <a:rPr lang="en-US" sz="1850" b="1" dirty="0" err="1">
                <a:cs typeface="Arial" pitchFamily="34" charset="0"/>
              </a:rPr>
              <a:t>nhất</a:t>
            </a:r>
            <a:r>
              <a:rPr lang="en-US" sz="1850" b="1" dirty="0">
                <a:cs typeface="Arial" pitchFamily="34" charset="0"/>
              </a:rPr>
              <a:t> </a:t>
            </a:r>
            <a:r>
              <a:rPr lang="en-US" sz="1850" b="1" dirty="0" err="1">
                <a:cs typeface="Arial" pitchFamily="34" charset="0"/>
              </a:rPr>
              <a:t>thế</a:t>
            </a:r>
            <a:r>
              <a:rPr lang="en-US" sz="1850" b="1" dirty="0">
                <a:cs typeface="Arial" pitchFamily="34" charset="0"/>
              </a:rPr>
              <a:t> </a:t>
            </a:r>
            <a:r>
              <a:rPr lang="en-US" sz="1850" b="1" dirty="0" err="1">
                <a:cs typeface="Arial" pitchFamily="34" charset="0"/>
              </a:rPr>
              <a:t>giới</a:t>
            </a:r>
            <a:r>
              <a:rPr lang="en-US" sz="1850" dirty="0">
                <a:cs typeface="Arial" pitchFamily="34" charset="0"/>
              </a:rPr>
              <a:t>, </a:t>
            </a:r>
            <a:r>
              <a:rPr lang="en-US" sz="1850" dirty="0" err="1">
                <a:cs typeface="Arial" pitchFamily="34" charset="0"/>
              </a:rPr>
              <a:t>trong</a:t>
            </a:r>
            <a:r>
              <a:rPr lang="en-US" sz="1850" dirty="0">
                <a:cs typeface="Arial" pitchFamily="34" charset="0"/>
              </a:rPr>
              <a:t> </a:t>
            </a:r>
            <a:r>
              <a:rPr lang="en-US" sz="1850" dirty="0" err="1">
                <a:cs typeface="Arial" pitchFamily="34" charset="0"/>
              </a:rPr>
              <a:t>đó</a:t>
            </a:r>
            <a:r>
              <a:rPr lang="en-US" sz="1850" dirty="0">
                <a:cs typeface="Arial" pitchFamily="34" charset="0"/>
              </a:rPr>
              <a:t> </a:t>
            </a:r>
            <a:r>
              <a:rPr lang="en-US" sz="1850" dirty="0" err="1">
                <a:cs typeface="Arial" pitchFamily="34" charset="0"/>
              </a:rPr>
              <a:t>Đức</a:t>
            </a:r>
            <a:r>
              <a:rPr lang="en-US" sz="1850" dirty="0">
                <a:cs typeface="Arial" pitchFamily="34" charset="0"/>
              </a:rPr>
              <a:t> 7,9 </a:t>
            </a:r>
            <a:r>
              <a:rPr lang="en-US" sz="1850" dirty="0" err="1">
                <a:cs typeface="Arial" pitchFamily="34" charset="0"/>
              </a:rPr>
              <a:t>tỷ</a:t>
            </a:r>
            <a:r>
              <a:rPr lang="en-US" sz="1850" dirty="0">
                <a:cs typeface="Arial" pitchFamily="34" charset="0"/>
              </a:rPr>
              <a:t>, </a:t>
            </a:r>
            <a:r>
              <a:rPr lang="en-US" sz="1850" dirty="0" err="1">
                <a:cs typeface="Arial" pitchFamily="34" charset="0"/>
              </a:rPr>
              <a:t>Pháp</a:t>
            </a:r>
            <a:r>
              <a:rPr lang="en-US" sz="1850" dirty="0">
                <a:cs typeface="Arial" pitchFamily="34" charset="0"/>
              </a:rPr>
              <a:t> 4,8 </a:t>
            </a:r>
            <a:r>
              <a:rPr lang="en-US" sz="1850" dirty="0" err="1">
                <a:cs typeface="Arial" pitchFamily="34" charset="0"/>
              </a:rPr>
              <a:t>tỷ</a:t>
            </a:r>
            <a:r>
              <a:rPr lang="en-US" sz="1850" dirty="0">
                <a:cs typeface="Arial" pitchFamily="34" charset="0"/>
              </a:rPr>
              <a:t>, </a:t>
            </a:r>
            <a:r>
              <a:rPr lang="en-US" sz="1850" dirty="0" err="1">
                <a:cs typeface="Arial" pitchFamily="34" charset="0"/>
              </a:rPr>
              <a:t>các</a:t>
            </a:r>
            <a:r>
              <a:rPr lang="en-US" sz="1850" dirty="0">
                <a:cs typeface="Arial" pitchFamily="34" charset="0"/>
              </a:rPr>
              <a:t> </a:t>
            </a:r>
            <a:r>
              <a:rPr lang="en-US" sz="1850" dirty="0" err="1">
                <a:cs typeface="Arial" pitchFamily="34" charset="0"/>
              </a:rPr>
              <a:t>nước</a:t>
            </a:r>
            <a:r>
              <a:rPr lang="en-US" sz="1850" dirty="0">
                <a:cs typeface="Arial" pitchFamily="34" charset="0"/>
              </a:rPr>
              <a:t> Anh, Italia, </a:t>
            </a:r>
            <a:r>
              <a:rPr lang="en-US" sz="1850" dirty="0" err="1">
                <a:cs typeface="Arial" pitchFamily="34" charset="0"/>
              </a:rPr>
              <a:t>Bỉ</a:t>
            </a:r>
            <a:r>
              <a:rPr lang="en-US" sz="1850" dirty="0">
                <a:cs typeface="Arial" pitchFamily="34" charset="0"/>
              </a:rPr>
              <a:t>, </a:t>
            </a:r>
            <a:r>
              <a:rPr lang="en-US" sz="1850" dirty="0" err="1">
                <a:cs typeface="Arial" pitchFamily="34" charset="0"/>
              </a:rPr>
              <a:t>Thụy</a:t>
            </a:r>
            <a:r>
              <a:rPr lang="en-US" sz="1850" dirty="0">
                <a:cs typeface="Arial" pitchFamily="34" charset="0"/>
              </a:rPr>
              <a:t> </a:t>
            </a:r>
            <a:r>
              <a:rPr lang="en-US" sz="1850" dirty="0" err="1">
                <a:cs typeface="Arial" pitchFamily="34" charset="0"/>
              </a:rPr>
              <a:t>Điển</a:t>
            </a:r>
            <a:r>
              <a:rPr lang="en-US" sz="1850" dirty="0">
                <a:cs typeface="Arial" pitchFamily="34" charset="0"/>
              </a:rPr>
              <a:t>, </a:t>
            </a:r>
            <a:r>
              <a:rPr lang="en-US" sz="1850" dirty="0" err="1">
                <a:cs typeface="Arial" pitchFamily="34" charset="0"/>
              </a:rPr>
              <a:t>Áo</a:t>
            </a:r>
            <a:r>
              <a:rPr lang="en-US" sz="1850" dirty="0">
                <a:cs typeface="Arial" pitchFamily="34" charset="0"/>
              </a:rPr>
              <a:t> </a:t>
            </a:r>
            <a:r>
              <a:rPr lang="en-US" sz="1850" dirty="0" err="1">
                <a:cs typeface="Arial" pitchFamily="34" charset="0"/>
              </a:rPr>
              <a:t>mỗi</a:t>
            </a:r>
            <a:r>
              <a:rPr lang="en-US" sz="1850" dirty="0">
                <a:cs typeface="Arial" pitchFamily="34" charset="0"/>
              </a:rPr>
              <a:t> </a:t>
            </a:r>
            <a:r>
              <a:rPr lang="en-US" sz="1850" dirty="0" err="1">
                <a:cs typeface="Arial" pitchFamily="34" charset="0"/>
              </a:rPr>
              <a:t>nước</a:t>
            </a:r>
            <a:r>
              <a:rPr lang="en-US" sz="1850" dirty="0">
                <a:cs typeface="Arial" pitchFamily="34" charset="0"/>
              </a:rPr>
              <a:t> </a:t>
            </a:r>
            <a:r>
              <a:rPr lang="en-US" sz="1850" dirty="0" err="1">
                <a:cs typeface="Arial" pitchFamily="34" charset="0"/>
              </a:rPr>
              <a:t>từ</a:t>
            </a:r>
            <a:r>
              <a:rPr lang="en-US" sz="1850" dirty="0">
                <a:cs typeface="Arial" pitchFamily="34" charset="0"/>
              </a:rPr>
              <a:t> 1-2,5 </a:t>
            </a:r>
            <a:r>
              <a:rPr lang="en-US" sz="1850" dirty="0" err="1">
                <a:cs typeface="Arial" pitchFamily="34" charset="0"/>
              </a:rPr>
              <a:t>tỷ</a:t>
            </a:r>
            <a:r>
              <a:rPr lang="en-US" sz="1850" dirty="0">
                <a:cs typeface="Arial" pitchFamily="34" charset="0"/>
              </a:rPr>
              <a:t> USD/</a:t>
            </a:r>
            <a:r>
              <a:rPr lang="en-US" sz="1850" dirty="0" err="1">
                <a:cs typeface="Arial" pitchFamily="34" charset="0"/>
              </a:rPr>
              <a:t>năm</a:t>
            </a:r>
            <a:r>
              <a:rPr lang="en-US" sz="1850" dirty="0">
                <a:cs typeface="Arial" pitchFamily="34" charset="0"/>
              </a:rPr>
              <a:t>… </a:t>
            </a:r>
          </a:p>
          <a:p>
            <a:pPr algn="just">
              <a:spcBef>
                <a:spcPts val="0"/>
              </a:spcBef>
              <a:spcAft>
                <a:spcPts val="0"/>
              </a:spcAft>
              <a:buFont typeface="Wingdings" pitchFamily="2" charset="2"/>
              <a:buChar char="Ø"/>
            </a:pPr>
            <a:r>
              <a:rPr lang="en-US" sz="1850" dirty="0" err="1">
                <a:cs typeface="Arial" pitchFamily="34" charset="0"/>
              </a:rPr>
              <a:t>Ngày</a:t>
            </a:r>
            <a:r>
              <a:rPr lang="en-US" sz="1850" dirty="0">
                <a:cs typeface="Arial" pitchFamily="34" charset="0"/>
              </a:rPr>
              <a:t> 28/6/2007 EC </a:t>
            </a:r>
            <a:r>
              <a:rPr lang="en-US" sz="1850" dirty="0" err="1">
                <a:cs typeface="Arial" pitchFamily="34" charset="0"/>
              </a:rPr>
              <a:t>đã</a:t>
            </a:r>
            <a:r>
              <a:rPr lang="en-US" sz="1850" dirty="0">
                <a:cs typeface="Arial" pitchFamily="34" charset="0"/>
              </a:rPr>
              <a:t> ban </a:t>
            </a:r>
            <a:r>
              <a:rPr lang="en-US" sz="1850" dirty="0" err="1">
                <a:cs typeface="Arial" pitchFamily="34" charset="0"/>
              </a:rPr>
              <a:t>hành</a:t>
            </a:r>
            <a:r>
              <a:rPr lang="en-US" sz="1850" dirty="0">
                <a:cs typeface="Arial" pitchFamily="34" charset="0"/>
              </a:rPr>
              <a:t> </a:t>
            </a:r>
            <a:r>
              <a:rPr lang="en-US" sz="1850" b="1" dirty="0" err="1">
                <a:cs typeface="Arial" pitchFamily="34" charset="0"/>
              </a:rPr>
              <a:t>Quy</a:t>
            </a:r>
            <a:r>
              <a:rPr lang="en-US" sz="1850" b="1" dirty="0">
                <a:cs typeface="Arial" pitchFamily="34" charset="0"/>
              </a:rPr>
              <a:t> </a:t>
            </a:r>
            <a:r>
              <a:rPr lang="en-US" sz="1850" b="1" dirty="0" err="1">
                <a:cs typeface="Arial" pitchFamily="34" charset="0"/>
              </a:rPr>
              <a:t>định</a:t>
            </a:r>
            <a:r>
              <a:rPr lang="en-US" sz="1850" b="1" dirty="0">
                <a:cs typeface="Arial" pitchFamily="34" charset="0"/>
              </a:rPr>
              <a:t> </a:t>
            </a:r>
            <a:r>
              <a:rPr lang="en-US" sz="1850" b="1" dirty="0" err="1">
                <a:cs typeface="Arial" pitchFamily="34" charset="0"/>
              </a:rPr>
              <a:t>sản</a:t>
            </a:r>
            <a:r>
              <a:rPr lang="en-US" sz="1850" b="1" dirty="0">
                <a:cs typeface="Arial" pitchFamily="34" charset="0"/>
              </a:rPr>
              <a:t> </a:t>
            </a:r>
            <a:r>
              <a:rPr lang="en-US" sz="1850" b="1" dirty="0" err="1">
                <a:cs typeface="Arial" pitchFamily="34" charset="0"/>
              </a:rPr>
              <a:t>xuất</a:t>
            </a:r>
            <a:r>
              <a:rPr lang="en-US" sz="1850" b="1" dirty="0">
                <a:cs typeface="Arial" pitchFamily="34" charset="0"/>
              </a:rPr>
              <a:t> </a:t>
            </a:r>
            <a:r>
              <a:rPr lang="en-US" sz="1850" b="1" dirty="0" err="1">
                <a:cs typeface="Arial" pitchFamily="34" charset="0"/>
              </a:rPr>
              <a:t>và</a:t>
            </a:r>
            <a:r>
              <a:rPr lang="en-US" sz="1850" b="1" dirty="0">
                <a:cs typeface="Arial" pitchFamily="34" charset="0"/>
              </a:rPr>
              <a:t> </a:t>
            </a:r>
            <a:r>
              <a:rPr lang="en-US" sz="1850" b="1" dirty="0" err="1">
                <a:cs typeface="Arial" pitchFamily="34" charset="0"/>
              </a:rPr>
              <a:t>dán</a:t>
            </a:r>
            <a:r>
              <a:rPr lang="en-US" sz="1850" b="1" dirty="0">
                <a:cs typeface="Arial" pitchFamily="34" charset="0"/>
              </a:rPr>
              <a:t> </a:t>
            </a:r>
            <a:r>
              <a:rPr lang="en-US" sz="1850" b="1" dirty="0" err="1">
                <a:cs typeface="Arial" pitchFamily="34" charset="0"/>
              </a:rPr>
              <a:t>nhãn</a:t>
            </a:r>
            <a:r>
              <a:rPr lang="en-US" sz="1850" b="1" dirty="0">
                <a:cs typeface="Arial" pitchFamily="34" charset="0"/>
              </a:rPr>
              <a:t> </a:t>
            </a:r>
            <a:r>
              <a:rPr lang="en-US" sz="1850" b="1" dirty="0" err="1">
                <a:cs typeface="Arial" pitchFamily="34" charset="0"/>
              </a:rPr>
              <a:t>sản</a:t>
            </a:r>
            <a:r>
              <a:rPr lang="en-US" sz="1850" b="1" dirty="0">
                <a:cs typeface="Arial" pitchFamily="34" charset="0"/>
              </a:rPr>
              <a:t> </a:t>
            </a:r>
            <a:r>
              <a:rPr lang="en-US" sz="1850" b="1" dirty="0" err="1">
                <a:cs typeface="Arial" pitchFamily="34" charset="0"/>
              </a:rPr>
              <a:t>phẩm</a:t>
            </a:r>
            <a:r>
              <a:rPr lang="en-US" sz="1850" b="1" dirty="0">
                <a:cs typeface="Arial" pitchFamily="34" charset="0"/>
              </a:rPr>
              <a:t> </a:t>
            </a:r>
            <a:r>
              <a:rPr lang="en-US" sz="1850" b="1" dirty="0" err="1">
                <a:cs typeface="Arial" pitchFamily="34" charset="0"/>
              </a:rPr>
              <a:t>hữu</a:t>
            </a:r>
            <a:r>
              <a:rPr lang="en-US" sz="1850" b="1" dirty="0">
                <a:cs typeface="Arial" pitchFamily="34" charset="0"/>
              </a:rPr>
              <a:t> </a:t>
            </a:r>
            <a:r>
              <a:rPr lang="en-US" sz="1850" b="1" dirty="0" err="1">
                <a:cs typeface="Arial" pitchFamily="34" charset="0"/>
              </a:rPr>
              <a:t>cơ</a:t>
            </a:r>
            <a:r>
              <a:rPr lang="en-US" sz="1850" b="1" dirty="0">
                <a:cs typeface="Arial" pitchFamily="34" charset="0"/>
              </a:rPr>
              <a:t> </a:t>
            </a:r>
            <a:r>
              <a:rPr lang="en-US" sz="1850" dirty="0" err="1">
                <a:cs typeface="Arial" pitchFamily="34" charset="0"/>
              </a:rPr>
              <a:t>thay</a:t>
            </a:r>
            <a:r>
              <a:rPr lang="en-US" sz="1850" dirty="0">
                <a:cs typeface="Arial" pitchFamily="34" charset="0"/>
              </a:rPr>
              <a:t> </a:t>
            </a:r>
            <a:r>
              <a:rPr lang="en-US" sz="1850" dirty="0" err="1">
                <a:cs typeface="Arial" pitchFamily="34" charset="0"/>
              </a:rPr>
              <a:t>thế</a:t>
            </a:r>
            <a:r>
              <a:rPr lang="en-US" sz="1850" dirty="0">
                <a:cs typeface="Arial" pitchFamily="34" charset="0"/>
              </a:rPr>
              <a:t> </a:t>
            </a:r>
            <a:r>
              <a:rPr lang="en-US" sz="1850" dirty="0" err="1">
                <a:cs typeface="Arial" pitchFamily="34" charset="0"/>
              </a:rPr>
              <a:t>quy</a:t>
            </a:r>
            <a:r>
              <a:rPr lang="en-US" sz="1850" dirty="0">
                <a:cs typeface="Arial" pitchFamily="34" charset="0"/>
              </a:rPr>
              <a:t> </a:t>
            </a:r>
            <a:r>
              <a:rPr lang="en-US" sz="1850" dirty="0" err="1">
                <a:cs typeface="Arial" pitchFamily="34" charset="0"/>
              </a:rPr>
              <a:t>định</a:t>
            </a:r>
            <a:r>
              <a:rPr lang="en-US" sz="1850" dirty="0">
                <a:cs typeface="Arial" pitchFamily="34" charset="0"/>
              </a:rPr>
              <a:t> </a:t>
            </a:r>
            <a:r>
              <a:rPr lang="en-US" sz="1850" dirty="0" err="1">
                <a:cs typeface="Arial" pitchFamily="34" charset="0"/>
              </a:rPr>
              <a:t>năm</a:t>
            </a:r>
            <a:r>
              <a:rPr lang="en-US" sz="1850" dirty="0">
                <a:cs typeface="Arial" pitchFamily="34" charset="0"/>
              </a:rPr>
              <a:t> 1991. </a:t>
            </a:r>
            <a:r>
              <a:rPr lang="en-US" sz="1850" dirty="0" err="1">
                <a:cs typeface="Arial" pitchFamily="34" charset="0"/>
              </a:rPr>
              <a:t>Là</a:t>
            </a:r>
            <a:r>
              <a:rPr lang="en-US" sz="1850" dirty="0">
                <a:cs typeface="Arial" pitchFamily="34" charset="0"/>
              </a:rPr>
              <a:t> </a:t>
            </a:r>
            <a:r>
              <a:rPr lang="en-US" sz="1850" dirty="0" err="1">
                <a:cs typeface="Arial" pitchFamily="34" charset="0"/>
              </a:rPr>
              <a:t>một</a:t>
            </a:r>
            <a:r>
              <a:rPr lang="en-US" sz="1850" dirty="0">
                <a:cs typeface="Arial" pitchFamily="34" charset="0"/>
              </a:rPr>
              <a:t> </a:t>
            </a:r>
            <a:r>
              <a:rPr lang="en-US" sz="1850" dirty="0" err="1">
                <a:cs typeface="Arial" pitchFamily="34" charset="0"/>
              </a:rPr>
              <a:t>trong</a:t>
            </a:r>
            <a:r>
              <a:rPr lang="en-US" sz="1850" dirty="0">
                <a:cs typeface="Arial" pitchFamily="34" charset="0"/>
              </a:rPr>
              <a:t> </a:t>
            </a:r>
            <a:r>
              <a:rPr lang="en-US" sz="1850" dirty="0" err="1">
                <a:cs typeface="Arial" pitchFamily="34" charset="0"/>
              </a:rPr>
              <a:t>những</a:t>
            </a:r>
            <a:r>
              <a:rPr lang="en-US" sz="1850" dirty="0">
                <a:cs typeface="Arial" pitchFamily="34" charset="0"/>
              </a:rPr>
              <a:t> </a:t>
            </a:r>
            <a:r>
              <a:rPr lang="en-US" sz="1850" dirty="0" err="1">
                <a:cs typeface="Arial" pitchFamily="34" charset="0"/>
              </a:rPr>
              <a:t>tiêu</a:t>
            </a:r>
            <a:r>
              <a:rPr lang="en-US" sz="1850" dirty="0">
                <a:cs typeface="Arial" pitchFamily="34" charset="0"/>
              </a:rPr>
              <a:t> </a:t>
            </a:r>
            <a:r>
              <a:rPr lang="en-US" sz="1850" dirty="0" err="1">
                <a:cs typeface="Arial" pitchFamily="34" charset="0"/>
              </a:rPr>
              <a:t>chuẩn</a:t>
            </a:r>
            <a:r>
              <a:rPr lang="en-US" sz="1850" dirty="0">
                <a:cs typeface="Arial" pitchFamily="34" charset="0"/>
              </a:rPr>
              <a:t> </a:t>
            </a:r>
            <a:r>
              <a:rPr lang="en-US" sz="1850" dirty="0" err="1">
                <a:cs typeface="Arial" pitchFamily="34" charset="0"/>
              </a:rPr>
              <a:t>hữu</a:t>
            </a:r>
            <a:r>
              <a:rPr lang="en-US" sz="1850" dirty="0">
                <a:cs typeface="Arial" pitchFamily="34" charset="0"/>
              </a:rPr>
              <a:t> </a:t>
            </a:r>
            <a:r>
              <a:rPr lang="en-US" sz="1850" dirty="0" err="1">
                <a:cs typeface="Arial" pitchFamily="34" charset="0"/>
              </a:rPr>
              <a:t>cơ</a:t>
            </a:r>
            <a:r>
              <a:rPr lang="en-US" sz="1850" dirty="0">
                <a:cs typeface="Arial" pitchFamily="34" charset="0"/>
              </a:rPr>
              <a:t> </a:t>
            </a:r>
            <a:r>
              <a:rPr lang="en-US" sz="1850" dirty="0" err="1">
                <a:cs typeface="Arial" pitchFamily="34" charset="0"/>
              </a:rPr>
              <a:t>nghiêm</a:t>
            </a:r>
            <a:r>
              <a:rPr lang="en-US" sz="1850" dirty="0">
                <a:cs typeface="Arial" pitchFamily="34" charset="0"/>
              </a:rPr>
              <a:t> </a:t>
            </a:r>
            <a:r>
              <a:rPr lang="en-US" sz="1850" dirty="0" err="1">
                <a:cs typeface="Arial" pitchFamily="34" charset="0"/>
              </a:rPr>
              <a:t>ngặt</a:t>
            </a:r>
            <a:r>
              <a:rPr lang="en-US" sz="1850" dirty="0">
                <a:cs typeface="Arial" pitchFamily="34" charset="0"/>
              </a:rPr>
              <a:t> </a:t>
            </a:r>
            <a:r>
              <a:rPr lang="en-US" sz="1850" dirty="0" err="1">
                <a:cs typeface="Arial" pitchFamily="34" charset="0"/>
              </a:rPr>
              <a:t>nhất</a:t>
            </a:r>
            <a:r>
              <a:rPr lang="en-US" sz="1850" dirty="0">
                <a:cs typeface="Arial" pitchFamily="34" charset="0"/>
              </a:rPr>
              <a:t> </a:t>
            </a:r>
            <a:r>
              <a:rPr lang="en-US" sz="1850" dirty="0" err="1">
                <a:cs typeface="Arial" pitchFamily="34" charset="0"/>
              </a:rPr>
              <a:t>thế</a:t>
            </a:r>
            <a:r>
              <a:rPr lang="en-US" sz="1850" dirty="0">
                <a:cs typeface="Arial" pitchFamily="34" charset="0"/>
              </a:rPr>
              <a:t> </a:t>
            </a:r>
            <a:r>
              <a:rPr lang="en-US" sz="1850" dirty="0" err="1">
                <a:cs typeface="Arial" pitchFamily="34" charset="0"/>
              </a:rPr>
              <a:t>giới</a:t>
            </a:r>
            <a:r>
              <a:rPr lang="en-US" sz="1850" dirty="0">
                <a:cs typeface="Arial" pitchFamily="34" charset="0"/>
              </a:rPr>
              <a:t>.</a:t>
            </a:r>
          </a:p>
          <a:p>
            <a:pPr algn="just">
              <a:spcBef>
                <a:spcPts val="0"/>
              </a:spcBef>
              <a:spcAft>
                <a:spcPts val="0"/>
              </a:spcAft>
              <a:buFont typeface="Wingdings" pitchFamily="2" charset="2"/>
              <a:buChar char="Ø"/>
            </a:pPr>
            <a:r>
              <a:rPr lang="en-US" sz="1850" b="1" dirty="0" err="1">
                <a:cs typeface="Arial" pitchFamily="34" charset="0"/>
              </a:rPr>
              <a:t>Tất</a:t>
            </a:r>
            <a:r>
              <a:rPr lang="en-US" sz="1850" b="1" dirty="0">
                <a:cs typeface="Arial" pitchFamily="34" charset="0"/>
              </a:rPr>
              <a:t> </a:t>
            </a:r>
            <a:r>
              <a:rPr lang="en-US" sz="1850" b="1" dirty="0" err="1">
                <a:cs typeface="Arial" pitchFamily="34" charset="0"/>
              </a:rPr>
              <a:t>cả</a:t>
            </a:r>
            <a:r>
              <a:rPr lang="en-US" sz="1850" b="1" dirty="0">
                <a:cs typeface="Arial" pitchFamily="34" charset="0"/>
              </a:rPr>
              <a:t> </a:t>
            </a:r>
            <a:r>
              <a:rPr lang="en-US" sz="1850" b="1" dirty="0" err="1">
                <a:cs typeface="Arial" pitchFamily="34" charset="0"/>
              </a:rPr>
              <a:t>sản</a:t>
            </a:r>
            <a:r>
              <a:rPr lang="en-US" sz="1850" b="1" dirty="0">
                <a:cs typeface="Arial" pitchFamily="34" charset="0"/>
              </a:rPr>
              <a:t> </a:t>
            </a:r>
            <a:r>
              <a:rPr lang="en-US" sz="1850" b="1" dirty="0" err="1">
                <a:cs typeface="Arial" pitchFamily="34" charset="0"/>
              </a:rPr>
              <a:t>phẩm</a:t>
            </a:r>
            <a:r>
              <a:rPr lang="en-US" sz="1850" b="1" dirty="0">
                <a:cs typeface="Arial" pitchFamily="34" charset="0"/>
              </a:rPr>
              <a:t> </a:t>
            </a:r>
            <a:r>
              <a:rPr lang="en-US" sz="1850" b="1" dirty="0" err="1">
                <a:cs typeface="Arial" pitchFamily="34" charset="0"/>
              </a:rPr>
              <a:t>hữu</a:t>
            </a:r>
            <a:r>
              <a:rPr lang="en-US" sz="1850" b="1" dirty="0">
                <a:cs typeface="Arial" pitchFamily="34" charset="0"/>
              </a:rPr>
              <a:t> </a:t>
            </a:r>
            <a:r>
              <a:rPr lang="en-US" sz="1850" b="1" dirty="0" err="1">
                <a:cs typeface="Arial" pitchFamily="34" charset="0"/>
              </a:rPr>
              <a:t>cơ</a:t>
            </a:r>
            <a:r>
              <a:rPr lang="en-US" sz="1850" b="1" dirty="0">
                <a:cs typeface="Arial" pitchFamily="34" charset="0"/>
              </a:rPr>
              <a:t> </a:t>
            </a:r>
            <a:r>
              <a:rPr lang="en-US" sz="1850" dirty="0" err="1">
                <a:cs typeface="Arial" pitchFamily="34" charset="0"/>
              </a:rPr>
              <a:t>trên</a:t>
            </a:r>
            <a:r>
              <a:rPr lang="en-US" sz="1850" dirty="0">
                <a:cs typeface="Arial" pitchFamily="34" charset="0"/>
              </a:rPr>
              <a:t> </a:t>
            </a:r>
            <a:r>
              <a:rPr lang="en-US" sz="1850" dirty="0" err="1">
                <a:cs typeface="Arial" pitchFamily="34" charset="0"/>
              </a:rPr>
              <a:t>thị</a:t>
            </a:r>
            <a:r>
              <a:rPr lang="en-US" sz="1850" dirty="0">
                <a:cs typeface="Arial" pitchFamily="34" charset="0"/>
              </a:rPr>
              <a:t> </a:t>
            </a:r>
            <a:r>
              <a:rPr lang="en-US" sz="1850" dirty="0" err="1">
                <a:cs typeface="Arial" pitchFamily="34" charset="0"/>
              </a:rPr>
              <a:t>trường</a:t>
            </a:r>
            <a:r>
              <a:rPr lang="en-US" sz="1850" dirty="0">
                <a:cs typeface="Arial" pitchFamily="34" charset="0"/>
              </a:rPr>
              <a:t> EU </a:t>
            </a:r>
            <a:r>
              <a:rPr lang="en-US" sz="1850" dirty="0" err="1">
                <a:cs typeface="Arial" pitchFamily="34" charset="0"/>
              </a:rPr>
              <a:t>phải</a:t>
            </a:r>
            <a:r>
              <a:rPr lang="en-US" sz="1850" dirty="0">
                <a:cs typeface="Arial" pitchFamily="34" charset="0"/>
              </a:rPr>
              <a:t> </a:t>
            </a:r>
            <a:r>
              <a:rPr lang="en-US" sz="1850" dirty="0" err="1">
                <a:cs typeface="Arial" pitchFamily="34" charset="0"/>
              </a:rPr>
              <a:t>được</a:t>
            </a:r>
            <a:r>
              <a:rPr lang="en-US" sz="1850" dirty="0">
                <a:cs typeface="Arial" pitchFamily="34" charset="0"/>
              </a:rPr>
              <a:t> </a:t>
            </a:r>
            <a:r>
              <a:rPr lang="en-US" sz="1850" b="1" dirty="0" err="1">
                <a:cs typeface="Arial" pitchFamily="34" charset="0"/>
              </a:rPr>
              <a:t>chứng</a:t>
            </a:r>
            <a:r>
              <a:rPr lang="en-US" sz="1850" b="1" dirty="0">
                <a:cs typeface="Arial" pitchFamily="34" charset="0"/>
              </a:rPr>
              <a:t> </a:t>
            </a:r>
            <a:r>
              <a:rPr lang="en-US" sz="1850" b="1" dirty="0" err="1">
                <a:cs typeface="Arial" pitchFamily="34" charset="0"/>
              </a:rPr>
              <a:t>nhận</a:t>
            </a:r>
            <a:r>
              <a:rPr lang="en-US" sz="1850" b="1" dirty="0">
                <a:cs typeface="Arial" pitchFamily="34" charset="0"/>
              </a:rPr>
              <a:t> </a:t>
            </a:r>
            <a:r>
              <a:rPr lang="en-US" sz="1850" b="1" dirty="0" err="1">
                <a:cs typeface="Arial" pitchFamily="34" charset="0"/>
              </a:rPr>
              <a:t>của</a:t>
            </a:r>
            <a:r>
              <a:rPr lang="en-US" sz="1850" b="1" dirty="0">
                <a:cs typeface="Arial" pitchFamily="34" charset="0"/>
              </a:rPr>
              <a:t> </a:t>
            </a:r>
            <a:r>
              <a:rPr lang="en-US" sz="1850" b="1" dirty="0" err="1">
                <a:cs typeface="Arial" pitchFamily="34" charset="0"/>
              </a:rPr>
              <a:t>bên</a:t>
            </a:r>
            <a:r>
              <a:rPr lang="en-US" sz="1850" b="1" dirty="0">
                <a:cs typeface="Arial" pitchFamily="34" charset="0"/>
              </a:rPr>
              <a:t> </a:t>
            </a:r>
            <a:r>
              <a:rPr lang="en-US" sz="1850" b="1" dirty="0" err="1">
                <a:cs typeface="Arial" pitchFamily="34" charset="0"/>
              </a:rPr>
              <a:t>thứ</a:t>
            </a:r>
            <a:r>
              <a:rPr lang="en-US" sz="1850" b="1" dirty="0">
                <a:cs typeface="Arial" pitchFamily="34" charset="0"/>
              </a:rPr>
              <a:t> 3</a:t>
            </a:r>
            <a:r>
              <a:rPr lang="en-US" sz="1850" dirty="0">
                <a:cs typeface="Arial" pitchFamily="34" charset="0"/>
              </a:rPr>
              <a:t> </a:t>
            </a:r>
            <a:r>
              <a:rPr lang="en-US" sz="1850" dirty="0" err="1">
                <a:cs typeface="Arial" pitchFamily="34" charset="0"/>
              </a:rPr>
              <a:t>và</a:t>
            </a:r>
            <a:r>
              <a:rPr lang="en-US" sz="1850" dirty="0">
                <a:cs typeface="Arial" pitchFamily="34" charset="0"/>
              </a:rPr>
              <a:t> </a:t>
            </a:r>
            <a:r>
              <a:rPr lang="en-US" sz="1850" dirty="0" err="1">
                <a:cs typeface="Arial" pitchFamily="34" charset="0"/>
              </a:rPr>
              <a:t>găn</a:t>
            </a:r>
            <a:r>
              <a:rPr lang="en-US" sz="1850" dirty="0">
                <a:cs typeface="Arial" pitchFamily="34" charset="0"/>
              </a:rPr>
              <a:t> </a:t>
            </a:r>
            <a:r>
              <a:rPr lang="en-US" sz="1850" dirty="0" err="1">
                <a:cs typeface="Arial" pitchFamily="34" charset="0"/>
              </a:rPr>
              <a:t>nhãn</a:t>
            </a:r>
            <a:r>
              <a:rPr lang="en-US" sz="1850" dirty="0">
                <a:cs typeface="Arial" pitchFamily="34" charset="0"/>
              </a:rPr>
              <a:t> </a:t>
            </a:r>
            <a:r>
              <a:rPr lang="en-US" sz="1850" dirty="0" err="1">
                <a:cs typeface="Arial" pitchFamily="34" charset="0"/>
              </a:rPr>
              <a:t>theo</a:t>
            </a:r>
            <a:r>
              <a:rPr lang="en-US" sz="1850" dirty="0">
                <a:cs typeface="Arial" pitchFamily="34" charset="0"/>
              </a:rPr>
              <a:t> </a:t>
            </a:r>
            <a:r>
              <a:rPr lang="en-US" sz="1850" dirty="0" err="1">
                <a:cs typeface="Arial" pitchFamily="34" charset="0"/>
              </a:rPr>
              <a:t>quy</a:t>
            </a:r>
            <a:r>
              <a:rPr lang="en-US" sz="1850" dirty="0">
                <a:cs typeface="Arial" pitchFamily="34" charset="0"/>
              </a:rPr>
              <a:t> </a:t>
            </a:r>
            <a:r>
              <a:rPr lang="en-US" sz="1850" dirty="0" err="1">
                <a:cs typeface="Arial" pitchFamily="34" charset="0"/>
              </a:rPr>
              <a:t>định</a:t>
            </a:r>
            <a:r>
              <a:rPr lang="en-US" sz="1850" dirty="0">
                <a:cs typeface="Arial" pitchFamily="34" charset="0"/>
              </a:rPr>
              <a:t>.</a:t>
            </a:r>
          </a:p>
          <a:p>
            <a:pPr algn="just">
              <a:spcBef>
                <a:spcPts val="0"/>
              </a:spcBef>
              <a:spcAft>
                <a:spcPts val="0"/>
              </a:spcAft>
              <a:buFont typeface="Wingdings" pitchFamily="2" charset="2"/>
              <a:buChar char="Ø"/>
            </a:pPr>
            <a:r>
              <a:rPr lang="en-US" sz="1850" b="1" dirty="0">
                <a:cs typeface="Arial" pitchFamily="34" charset="0"/>
              </a:rPr>
              <a:t>M</a:t>
            </a:r>
            <a:r>
              <a:rPr lang="nl-NL" sz="1850" b="1" dirty="0" err="1"/>
              <a:t>ột</a:t>
            </a:r>
            <a:r>
              <a:rPr lang="nl-NL" sz="1850" b="1" dirty="0"/>
              <a:t> số sản phẩm </a:t>
            </a:r>
            <a:r>
              <a:rPr lang="nl-NL" sz="1850" b="1" dirty="0" err="1"/>
              <a:t>hữu</a:t>
            </a:r>
            <a:r>
              <a:rPr lang="nl-NL" sz="1850" b="1" dirty="0"/>
              <a:t> </a:t>
            </a:r>
            <a:r>
              <a:rPr lang="nl-NL" sz="1850" b="1" dirty="0" err="1"/>
              <a:t>cơ</a:t>
            </a:r>
            <a:r>
              <a:rPr lang="nl-NL" sz="1850" b="1" dirty="0"/>
              <a:t> </a:t>
            </a:r>
            <a:r>
              <a:rPr lang="nl-NL" sz="1850" b="1" dirty="0" err="1"/>
              <a:t>của</a:t>
            </a:r>
            <a:r>
              <a:rPr lang="nl-NL" sz="1850" b="1" dirty="0"/>
              <a:t> </a:t>
            </a:r>
            <a:r>
              <a:rPr lang="nl-NL" sz="1850" b="1" dirty="0" err="1"/>
              <a:t>Việt</a:t>
            </a:r>
            <a:r>
              <a:rPr lang="nl-NL" sz="1850" b="1" dirty="0"/>
              <a:t> Nam đã được EU chứng nhận </a:t>
            </a:r>
            <a:r>
              <a:rPr lang="nl-NL" sz="1850" dirty="0"/>
              <a:t>chè, điều, gia vị, tinh dầu và đã xuất khẩu vào châu Âu (Ecolink-Ecomart sản xuất chè Shan Tuyết, …)</a:t>
            </a:r>
            <a:endParaRPr lang="en-US" sz="1850" dirty="0">
              <a:cs typeface="Arial" pitchFamily="34" charset="0"/>
            </a:endParaRPr>
          </a:p>
        </p:txBody>
      </p:sp>
      <p:sp>
        <p:nvSpPr>
          <p:cNvPr id="4" name="Date Placeholder 3"/>
          <p:cNvSpPr>
            <a:spLocks noGrp="1"/>
          </p:cNvSpPr>
          <p:nvPr>
            <p:ph type="dt" sz="half" idx="2"/>
          </p:nvPr>
        </p:nvSpPr>
        <p:spPr/>
        <p:txBody>
          <a:bodyPr/>
          <a:lstStyle/>
          <a:p>
            <a:pPr algn="l"/>
            <a:r>
              <a:rPr lang="en-US" i="1" dirty="0" err="1"/>
              <a:t>Đỗ</a:t>
            </a:r>
            <a:r>
              <a:rPr lang="en-US" i="1" dirty="0"/>
              <a:t> </a:t>
            </a:r>
            <a:r>
              <a:rPr lang="en-US" i="1" dirty="0" err="1"/>
              <a:t>Tuyết</a:t>
            </a:r>
            <a:r>
              <a:rPr lang="en-US" i="1" dirty="0"/>
              <a:t> Mai</a:t>
            </a:r>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48</a:t>
            </a:fld>
            <a:endParaRPr lang="en-US" dirty="0"/>
          </a:p>
        </p:txBody>
      </p:sp>
      <p:sp>
        <p:nvSpPr>
          <p:cNvPr id="9" name="Title 6">
            <a:extLst>
              <a:ext uri="{FF2B5EF4-FFF2-40B4-BE49-F238E27FC236}">
                <a16:creationId xmlns="" xmlns:a16="http://schemas.microsoft.com/office/drawing/2014/main" id="{62B5F271-FD96-5040-A4D4-4C6A07D48589}"/>
              </a:ext>
            </a:extLst>
          </p:cNvPr>
          <p:cNvSpPr txBox="1">
            <a:spLocks/>
          </p:cNvSpPr>
          <p:nvPr/>
        </p:nvSpPr>
        <p:spPr>
          <a:xfrm>
            <a:off x="1066800" y="0"/>
            <a:ext cx="7498080" cy="914400"/>
          </a:xfrm>
          <a:prstGeom prst="rect">
            <a:avLst/>
          </a:prstGeom>
        </p:spPr>
        <p:txBody>
          <a:bodyPr anchor="ctr">
            <a:norm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r>
              <a:rPr lang="en-US" sz="2400" b="1" dirty="0"/>
              <a:t>4.2 </a:t>
            </a:r>
            <a:r>
              <a:rPr lang="vi-VN" sz="2400" b="1" dirty="0"/>
              <a:t>Xu hướng tiêu thụ của EU về một số sản phẩm lợi thế của tỉnh Thái Nguyên (2/2)</a:t>
            </a:r>
            <a:endParaRPr lang="en-US" sz="2400" b="1" dirty="0"/>
          </a:p>
        </p:txBody>
      </p:sp>
      <p:sp>
        <p:nvSpPr>
          <p:cNvPr id="10" name="Rectangle 9">
            <a:extLst>
              <a:ext uri="{FF2B5EF4-FFF2-40B4-BE49-F238E27FC236}">
                <a16:creationId xmlns="" xmlns:a16="http://schemas.microsoft.com/office/drawing/2014/main" id="{5C8D1525-4AB8-F94B-B632-5F560A7FC63B}"/>
              </a:ext>
            </a:extLst>
          </p:cNvPr>
          <p:cNvSpPr>
            <a:spLocks/>
          </p:cNvSpPr>
          <p:nvPr/>
        </p:nvSpPr>
        <p:spPr>
          <a:xfrm>
            <a:off x="1005840" y="864513"/>
            <a:ext cx="6766560" cy="430887"/>
          </a:xfrm>
          <a:prstGeom prst="rect">
            <a:avLst/>
          </a:prstGeom>
          <a:solidFill>
            <a:schemeClr val="accent3">
              <a:lumMod val="20000"/>
              <a:lumOff val="80000"/>
            </a:schemeClr>
          </a:solidFill>
        </p:spPr>
        <p:txBody>
          <a:bodyPr wrap="square">
            <a:spAutoFit/>
          </a:bodyPr>
          <a:lstStyle/>
          <a:p>
            <a:r>
              <a:rPr lang="vi-VN" sz="2200" b="1" dirty="0">
                <a:solidFill>
                  <a:schemeClr val="bg2">
                    <a:lumMod val="25000"/>
                  </a:schemeClr>
                </a:solidFill>
                <a:latin typeface="Times New Roman" pitchFamily="18" charset="0"/>
                <a:cs typeface="Times New Roman" pitchFamily="18" charset="0"/>
              </a:rPr>
              <a:t>Xu hướng tiêu thụ sản phẩm hữu cơ của thị trường EU</a:t>
            </a:r>
          </a:p>
        </p:txBody>
      </p:sp>
      <p:pic>
        <p:nvPicPr>
          <p:cNvPr id="7" name="Picture 6" descr="A picture containing food&#10;&#10;Description automatically generated">
            <a:extLst>
              <a:ext uri="{FF2B5EF4-FFF2-40B4-BE49-F238E27FC236}">
                <a16:creationId xmlns="" xmlns:a16="http://schemas.microsoft.com/office/drawing/2014/main" id="{067BA44C-8E10-1041-B882-0492C8CFAF24}"/>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5810" t="-3738" r="43342" b="7919"/>
          <a:stretch/>
        </p:blipFill>
        <p:spPr>
          <a:xfrm rot="5400000">
            <a:off x="7185437" y="4394788"/>
            <a:ext cx="1559970" cy="2204756"/>
          </a:xfrm>
          <a:prstGeom prst="rect">
            <a:avLst/>
          </a:prstGeom>
        </p:spPr>
      </p:pic>
      <p:pic>
        <p:nvPicPr>
          <p:cNvPr id="11" name="Picture 10" descr="A picture containing table, sitting, food, book&#10;&#10;Description automatically generated">
            <a:extLst>
              <a:ext uri="{FF2B5EF4-FFF2-40B4-BE49-F238E27FC236}">
                <a16:creationId xmlns="" xmlns:a16="http://schemas.microsoft.com/office/drawing/2014/main" id="{B5B294D2-1F44-1543-BFA8-CA4E3CAE8AD3}"/>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7297" r="1346" b="6937"/>
          <a:stretch/>
        </p:blipFill>
        <p:spPr>
          <a:xfrm rot="5400000">
            <a:off x="6286397" y="1920013"/>
            <a:ext cx="3285280" cy="2142075"/>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848600" cy="4800600"/>
          </a:xfrm>
        </p:spPr>
        <p:txBody>
          <a:bodyPr>
            <a:noAutofit/>
          </a:bodyPr>
          <a:lstStyle/>
          <a:p>
            <a:pPr algn="just">
              <a:spcBef>
                <a:spcPts val="0"/>
              </a:spcBef>
              <a:spcAft>
                <a:spcPts val="0"/>
              </a:spcAft>
              <a:buClr>
                <a:srgbClr val="00B050"/>
              </a:buClr>
              <a:buFont typeface="Arial Unicode MS" panose="020B0604020202020204" pitchFamily="34" charset="-128"/>
              <a:buChar char="✓"/>
            </a:pPr>
            <a:r>
              <a:rPr lang="en-US" sz="2000" dirty="0" err="1"/>
              <a:t>Tận</a:t>
            </a:r>
            <a:r>
              <a:rPr lang="en-US" sz="2000" dirty="0"/>
              <a:t> </a:t>
            </a:r>
            <a:r>
              <a:rPr lang="en-US" sz="2000" dirty="0" err="1"/>
              <a:t>dụng</a:t>
            </a:r>
            <a:r>
              <a:rPr lang="en-US" sz="2000" dirty="0"/>
              <a:t> </a:t>
            </a:r>
            <a:r>
              <a:rPr lang="en-US" sz="2000" dirty="0" err="1"/>
              <a:t>lợi</a:t>
            </a:r>
            <a:r>
              <a:rPr lang="en-US" sz="2000" dirty="0"/>
              <a:t> </a:t>
            </a:r>
            <a:r>
              <a:rPr lang="en-US" sz="2000" dirty="0" err="1"/>
              <a:t>thế</a:t>
            </a:r>
            <a:r>
              <a:rPr lang="en-US" sz="2000" dirty="0"/>
              <a:t> </a:t>
            </a:r>
            <a:r>
              <a:rPr lang="en-US" sz="2000" dirty="0" err="1"/>
              <a:t>có</a:t>
            </a:r>
            <a:r>
              <a:rPr lang="en-US" sz="2000" dirty="0"/>
              <a:t> </a:t>
            </a:r>
            <a:r>
              <a:rPr lang="en-US" sz="2000" dirty="0" err="1"/>
              <a:t>sản</a:t>
            </a:r>
            <a:r>
              <a:rPr lang="en-US" sz="2000" dirty="0"/>
              <a:t> </a:t>
            </a:r>
            <a:r>
              <a:rPr lang="en-US" sz="2000" dirty="0" err="1"/>
              <a:t>phẩm</a:t>
            </a:r>
            <a:r>
              <a:rPr lang="en-US" sz="2000" dirty="0"/>
              <a:t> </a:t>
            </a:r>
            <a:r>
              <a:rPr lang="en-US" sz="2000" dirty="0" err="1"/>
              <a:t>được</a:t>
            </a:r>
            <a:r>
              <a:rPr lang="en-US" sz="2000" dirty="0"/>
              <a:t> EU </a:t>
            </a:r>
            <a:r>
              <a:rPr lang="en-US" sz="2000" dirty="0" err="1"/>
              <a:t>bảo</a:t>
            </a:r>
            <a:r>
              <a:rPr lang="en-US" sz="2000" dirty="0"/>
              <a:t> </a:t>
            </a:r>
            <a:r>
              <a:rPr lang="en-US" sz="2000" dirty="0" err="1"/>
              <a:t>hộ</a:t>
            </a:r>
            <a:r>
              <a:rPr lang="en-US" sz="2000" dirty="0"/>
              <a:t> </a:t>
            </a:r>
            <a:r>
              <a:rPr lang="en-US" sz="2000" dirty="0" err="1"/>
              <a:t>chỉ</a:t>
            </a:r>
            <a:r>
              <a:rPr lang="en-US" sz="2000" dirty="0"/>
              <a:t> </a:t>
            </a:r>
            <a:r>
              <a:rPr lang="en-US" sz="2000" dirty="0" err="1"/>
              <a:t>dẫn</a:t>
            </a:r>
            <a:r>
              <a:rPr lang="en-US" sz="2000" dirty="0"/>
              <a:t> </a:t>
            </a:r>
            <a:r>
              <a:rPr lang="en-US" sz="2000" dirty="0" err="1"/>
              <a:t>địa</a:t>
            </a:r>
            <a:r>
              <a:rPr lang="en-US" sz="2000" dirty="0"/>
              <a:t> </a:t>
            </a:r>
            <a:r>
              <a:rPr lang="en-US" sz="2000" dirty="0" err="1"/>
              <a:t>lý</a:t>
            </a:r>
            <a:r>
              <a:rPr lang="en-US" sz="2000" dirty="0"/>
              <a:t> </a:t>
            </a:r>
            <a:r>
              <a:rPr lang="en-US" sz="2000" dirty="0" err="1"/>
              <a:t>là</a:t>
            </a:r>
            <a:r>
              <a:rPr lang="en-US" sz="2000" dirty="0"/>
              <a:t> </a:t>
            </a:r>
            <a:r>
              <a:rPr lang="en-US" sz="2000" dirty="0" err="1"/>
              <a:t>chè</a:t>
            </a:r>
            <a:r>
              <a:rPr lang="en-US" sz="2000" dirty="0"/>
              <a:t> </a:t>
            </a:r>
            <a:r>
              <a:rPr lang="en-US" sz="2000" dirty="0" err="1"/>
              <a:t>Tân</a:t>
            </a:r>
            <a:r>
              <a:rPr lang="en-US" sz="2000" dirty="0"/>
              <a:t> </a:t>
            </a:r>
            <a:r>
              <a:rPr lang="en-US" sz="2000" dirty="0" err="1"/>
              <a:t>Cương</a:t>
            </a:r>
            <a:r>
              <a:rPr lang="en-US" sz="2000" dirty="0"/>
              <a:t>, </a:t>
            </a:r>
            <a:r>
              <a:rPr lang="en-US" sz="2000" dirty="0" err="1"/>
              <a:t>cần</a:t>
            </a:r>
            <a:r>
              <a:rPr lang="en-US" sz="2000" dirty="0"/>
              <a:t> </a:t>
            </a:r>
            <a:r>
              <a:rPr lang="en-US" sz="2000" dirty="0" err="1"/>
              <a:t>giữ</a:t>
            </a:r>
            <a:r>
              <a:rPr lang="en-US" sz="2000" dirty="0"/>
              <a:t> </a:t>
            </a:r>
            <a:r>
              <a:rPr lang="en-US" sz="2000" dirty="0" err="1"/>
              <a:t>vững</a:t>
            </a:r>
            <a:r>
              <a:rPr lang="en-US" sz="2000" dirty="0"/>
              <a:t> </a:t>
            </a:r>
            <a:r>
              <a:rPr lang="en-US" sz="2000" dirty="0" err="1"/>
              <a:t>chất</a:t>
            </a:r>
            <a:r>
              <a:rPr lang="en-US" sz="2000" dirty="0"/>
              <a:t> </a:t>
            </a:r>
            <a:r>
              <a:rPr lang="en-US" sz="2000" dirty="0" err="1"/>
              <a:t>lượng</a:t>
            </a:r>
            <a:r>
              <a:rPr lang="en-US" sz="2000" dirty="0"/>
              <a:t>, </a:t>
            </a:r>
            <a:r>
              <a:rPr lang="en-US" sz="2000" dirty="0" err="1" smtClean="0"/>
              <a:t>mở</a:t>
            </a:r>
            <a:r>
              <a:rPr lang="en-US" sz="2000" dirty="0" smtClean="0"/>
              <a:t> </a:t>
            </a:r>
            <a:r>
              <a:rPr lang="en-US" sz="2000" dirty="0" err="1"/>
              <a:t>rộng</a:t>
            </a:r>
            <a:r>
              <a:rPr lang="en-US" sz="2000" dirty="0"/>
              <a:t> </a:t>
            </a:r>
            <a:r>
              <a:rPr lang="en-US" sz="2000" dirty="0" err="1"/>
              <a:t>và</a:t>
            </a:r>
            <a:r>
              <a:rPr lang="en-US" sz="2000" dirty="0"/>
              <a:t> </a:t>
            </a:r>
            <a:r>
              <a:rPr lang="en-US" sz="2000" dirty="0" err="1"/>
              <a:t>thâm</a:t>
            </a:r>
            <a:r>
              <a:rPr lang="en-US" sz="2000" dirty="0"/>
              <a:t> </a:t>
            </a:r>
            <a:r>
              <a:rPr lang="en-US" sz="2000" dirty="0" err="1" smtClean="0"/>
              <a:t>nhập</a:t>
            </a:r>
            <a:r>
              <a:rPr lang="en-US" sz="2000" dirty="0" smtClean="0"/>
              <a:t> </a:t>
            </a:r>
            <a:r>
              <a:rPr lang="en-US" sz="2000" dirty="0" err="1" smtClean="0"/>
              <a:t>sâu</a:t>
            </a:r>
            <a:r>
              <a:rPr lang="en-US" sz="2000" dirty="0" smtClean="0"/>
              <a:t> </a:t>
            </a:r>
            <a:r>
              <a:rPr lang="en-US" sz="2000" dirty="0" err="1" smtClean="0"/>
              <a:t>hơn</a:t>
            </a:r>
            <a:r>
              <a:rPr lang="en-US" sz="2000" dirty="0" smtClean="0"/>
              <a:t> </a:t>
            </a:r>
            <a:r>
              <a:rPr lang="en-US" sz="2000" dirty="0" err="1" smtClean="0"/>
              <a:t>vào</a:t>
            </a:r>
            <a:r>
              <a:rPr lang="en-US" sz="2000" dirty="0" smtClean="0"/>
              <a:t> </a:t>
            </a:r>
            <a:r>
              <a:rPr lang="en-US" sz="2000" dirty="0" err="1" smtClean="0"/>
              <a:t>các</a:t>
            </a:r>
            <a:r>
              <a:rPr lang="en-US" sz="2000" dirty="0" smtClean="0"/>
              <a:t> </a:t>
            </a:r>
            <a:r>
              <a:rPr lang="en-US" sz="2000" dirty="0" err="1"/>
              <a:t>thị</a:t>
            </a:r>
            <a:r>
              <a:rPr lang="en-US" sz="2000" dirty="0"/>
              <a:t> </a:t>
            </a:r>
            <a:r>
              <a:rPr lang="en-US" sz="2000" dirty="0" err="1" smtClean="0"/>
              <a:t>trường</a:t>
            </a:r>
            <a:r>
              <a:rPr lang="en-US" sz="2000" dirty="0" smtClean="0"/>
              <a:t> </a:t>
            </a:r>
            <a:r>
              <a:rPr lang="en-US" sz="2000" dirty="0" err="1" smtClean="0"/>
              <a:t>châu</a:t>
            </a:r>
            <a:r>
              <a:rPr lang="en-US" sz="2000" dirty="0" smtClean="0"/>
              <a:t> </a:t>
            </a:r>
            <a:r>
              <a:rPr lang="en-US" sz="2000" dirty="0" err="1" smtClean="0"/>
              <a:t>Âu</a:t>
            </a:r>
            <a:r>
              <a:rPr lang="en-US" sz="2000" dirty="0" smtClean="0"/>
              <a:t> </a:t>
            </a:r>
            <a:r>
              <a:rPr lang="en-US" sz="2000" dirty="0" err="1"/>
              <a:t>theo</a:t>
            </a:r>
            <a:r>
              <a:rPr lang="en-US" sz="2000" dirty="0"/>
              <a:t> </a:t>
            </a:r>
            <a:r>
              <a:rPr lang="en-US" sz="2000" dirty="0" err="1"/>
              <a:t>xu</a:t>
            </a:r>
            <a:r>
              <a:rPr lang="en-US" sz="2000" dirty="0"/>
              <a:t> </a:t>
            </a:r>
            <a:r>
              <a:rPr lang="en-US" sz="2000" dirty="0" err="1"/>
              <a:t>hướng</a:t>
            </a:r>
            <a:r>
              <a:rPr lang="en-US" sz="2000" dirty="0"/>
              <a:t> </a:t>
            </a:r>
            <a:r>
              <a:rPr lang="en-US" sz="2000" dirty="0" err="1"/>
              <a:t>tiêu</a:t>
            </a:r>
            <a:r>
              <a:rPr lang="en-US" sz="2000" dirty="0"/>
              <a:t> </a:t>
            </a:r>
            <a:r>
              <a:rPr lang="en-US" sz="2000" dirty="0" err="1" smtClean="0"/>
              <a:t>dùng</a:t>
            </a:r>
            <a:r>
              <a:rPr lang="en-US" sz="2000" dirty="0" smtClean="0"/>
              <a:t> </a:t>
            </a:r>
            <a:r>
              <a:rPr lang="en-US" sz="2000" dirty="0" err="1" smtClean="0"/>
              <a:t>chè</a:t>
            </a:r>
            <a:r>
              <a:rPr lang="en-US" sz="2000" dirty="0" smtClean="0"/>
              <a:t> </a:t>
            </a:r>
            <a:r>
              <a:rPr lang="en-US" sz="2000" dirty="0" err="1"/>
              <a:t>của</a:t>
            </a:r>
            <a:r>
              <a:rPr lang="en-US" sz="2000" dirty="0"/>
              <a:t> EU </a:t>
            </a:r>
            <a:r>
              <a:rPr lang="en-US" sz="2000" dirty="0" err="1"/>
              <a:t>để</a:t>
            </a:r>
            <a:r>
              <a:rPr lang="en-US" sz="2000" dirty="0"/>
              <a:t> </a:t>
            </a:r>
            <a:r>
              <a:rPr lang="en-US" sz="2000" dirty="0" err="1"/>
              <a:t>nâng</a:t>
            </a:r>
            <a:r>
              <a:rPr lang="en-US" sz="2000" dirty="0"/>
              <a:t> </a:t>
            </a:r>
            <a:r>
              <a:rPr lang="en-US" sz="2000" dirty="0" err="1"/>
              <a:t>cao</a:t>
            </a:r>
            <a:r>
              <a:rPr lang="en-US" sz="2000" dirty="0"/>
              <a:t> </a:t>
            </a:r>
            <a:r>
              <a:rPr lang="en-US" sz="2000" dirty="0" err="1"/>
              <a:t>giá</a:t>
            </a:r>
            <a:r>
              <a:rPr lang="en-US" sz="2000" dirty="0"/>
              <a:t> </a:t>
            </a:r>
            <a:r>
              <a:rPr lang="en-US" sz="2000" dirty="0" err="1"/>
              <a:t>trị</a:t>
            </a:r>
            <a:r>
              <a:rPr lang="en-US" sz="2000" dirty="0"/>
              <a:t> </a:t>
            </a:r>
            <a:r>
              <a:rPr lang="en-US" sz="2000" dirty="0" err="1"/>
              <a:t>gia</a:t>
            </a:r>
            <a:r>
              <a:rPr lang="en-US" sz="2000" dirty="0"/>
              <a:t> </a:t>
            </a:r>
            <a:r>
              <a:rPr lang="en-US" sz="2000" dirty="0" err="1"/>
              <a:t>tăng</a:t>
            </a:r>
            <a:r>
              <a:rPr lang="en-US" sz="2000" dirty="0"/>
              <a:t> </a:t>
            </a:r>
            <a:r>
              <a:rPr lang="en-US" sz="2000" dirty="0" err="1"/>
              <a:t>của</a:t>
            </a:r>
            <a:r>
              <a:rPr lang="en-US" sz="2000" dirty="0"/>
              <a:t> </a:t>
            </a:r>
            <a:r>
              <a:rPr lang="en-US" sz="2000" dirty="0" err="1"/>
              <a:t>sản</a:t>
            </a:r>
            <a:r>
              <a:rPr lang="en-US" sz="2000" dirty="0"/>
              <a:t> </a:t>
            </a:r>
            <a:r>
              <a:rPr lang="en-US" sz="2000" dirty="0" err="1"/>
              <a:t>phẩm</a:t>
            </a:r>
            <a:r>
              <a:rPr lang="en-US" sz="2000" dirty="0"/>
              <a:t>.</a:t>
            </a:r>
          </a:p>
          <a:p>
            <a:pPr algn="just">
              <a:spcBef>
                <a:spcPts val="0"/>
              </a:spcBef>
              <a:spcAft>
                <a:spcPts val="0"/>
              </a:spcAft>
              <a:buClr>
                <a:srgbClr val="00B050"/>
              </a:buClr>
              <a:buFont typeface="Arial Unicode MS" panose="020B0604020202020204" pitchFamily="34" charset="-128"/>
              <a:buChar char="✓"/>
            </a:pPr>
            <a:r>
              <a:rPr lang="en-US" sz="2000" dirty="0" err="1"/>
              <a:t>Nên</a:t>
            </a:r>
            <a:r>
              <a:rPr lang="en-US" sz="2000" dirty="0"/>
              <a:t> </a:t>
            </a:r>
            <a:r>
              <a:rPr lang="en-US" sz="2000" dirty="0" err="1"/>
              <a:t>xây</a:t>
            </a:r>
            <a:r>
              <a:rPr lang="en-US" sz="2000" dirty="0"/>
              <a:t> </a:t>
            </a:r>
            <a:r>
              <a:rPr lang="en-US" sz="2000" dirty="0" err="1"/>
              <a:t>dựng</a:t>
            </a:r>
            <a:r>
              <a:rPr lang="en-US" sz="2000" dirty="0"/>
              <a:t> </a:t>
            </a:r>
            <a:r>
              <a:rPr lang="en-US" sz="2000" dirty="0" err="1"/>
              <a:t>một</a:t>
            </a:r>
            <a:r>
              <a:rPr lang="en-US" sz="2000" dirty="0"/>
              <a:t> </a:t>
            </a:r>
            <a:r>
              <a:rPr lang="en-US" sz="2000" dirty="0" err="1"/>
              <a:t>số</a:t>
            </a:r>
            <a:r>
              <a:rPr lang="en-US" sz="2000" dirty="0"/>
              <a:t> qui </a:t>
            </a:r>
            <a:r>
              <a:rPr lang="en-US" sz="2000" dirty="0" err="1"/>
              <a:t>trình</a:t>
            </a:r>
            <a:r>
              <a:rPr lang="en-US" sz="2000" dirty="0"/>
              <a:t>  </a:t>
            </a:r>
            <a:r>
              <a:rPr lang="en-US" sz="2000" dirty="0" err="1"/>
              <a:t>sản</a:t>
            </a:r>
            <a:r>
              <a:rPr lang="en-US" sz="2000" dirty="0"/>
              <a:t> </a:t>
            </a:r>
            <a:r>
              <a:rPr lang="en-US" sz="2000" dirty="0" err="1"/>
              <a:t>xuất</a:t>
            </a:r>
            <a:r>
              <a:rPr lang="en-US" sz="2000" dirty="0"/>
              <a:t>  </a:t>
            </a:r>
            <a:r>
              <a:rPr lang="en-US" sz="2000" dirty="0" err="1"/>
              <a:t>hữu</a:t>
            </a:r>
            <a:r>
              <a:rPr lang="en-US" sz="2000" dirty="0"/>
              <a:t> </a:t>
            </a:r>
            <a:r>
              <a:rPr lang="en-US" sz="2000" dirty="0" err="1"/>
              <a:t>cơ</a:t>
            </a:r>
            <a:r>
              <a:rPr lang="en-US" sz="2000" dirty="0"/>
              <a:t> </a:t>
            </a:r>
            <a:r>
              <a:rPr lang="en-US" sz="2000" dirty="0" err="1"/>
              <a:t>đối</a:t>
            </a:r>
            <a:r>
              <a:rPr lang="en-US" sz="2000" dirty="0"/>
              <a:t> </a:t>
            </a:r>
            <a:r>
              <a:rPr lang="en-US" sz="2000" dirty="0" err="1"/>
              <a:t>với</a:t>
            </a:r>
            <a:r>
              <a:rPr lang="en-US" sz="2000" dirty="0"/>
              <a:t> </a:t>
            </a:r>
            <a:r>
              <a:rPr lang="en-US" sz="2000" dirty="0" err="1"/>
              <a:t>sản</a:t>
            </a:r>
            <a:r>
              <a:rPr lang="en-US" sz="2000" dirty="0"/>
              <a:t> </a:t>
            </a:r>
            <a:r>
              <a:rPr lang="en-US" sz="2000" dirty="0" err="1"/>
              <a:t>phẩm</a:t>
            </a:r>
            <a:r>
              <a:rPr lang="en-US" sz="2000" dirty="0"/>
              <a:t> </a:t>
            </a:r>
            <a:r>
              <a:rPr lang="en-US" sz="2000" dirty="0" err="1"/>
              <a:t>chủ</a:t>
            </a:r>
            <a:r>
              <a:rPr lang="en-US" sz="2000" dirty="0"/>
              <a:t> </a:t>
            </a:r>
            <a:r>
              <a:rPr lang="en-US" sz="2000" dirty="0" err="1"/>
              <a:t>lực</a:t>
            </a:r>
            <a:r>
              <a:rPr lang="en-US" sz="2000" dirty="0"/>
              <a:t> </a:t>
            </a:r>
            <a:r>
              <a:rPr lang="en-US" sz="2000" dirty="0" err="1"/>
              <a:t>như</a:t>
            </a:r>
            <a:r>
              <a:rPr lang="en-US" sz="2000" dirty="0"/>
              <a:t> </a:t>
            </a:r>
            <a:r>
              <a:rPr lang="en-US" sz="2000" dirty="0" err="1"/>
              <a:t>chè</a:t>
            </a:r>
            <a:r>
              <a:rPr lang="en-US" sz="2000" dirty="0"/>
              <a:t>, </a:t>
            </a:r>
            <a:r>
              <a:rPr lang="en-US" sz="2000" dirty="0" err="1"/>
              <a:t>quế</a:t>
            </a:r>
            <a:r>
              <a:rPr lang="en-US" sz="2000" dirty="0"/>
              <a:t>, </a:t>
            </a:r>
            <a:r>
              <a:rPr lang="en-US" sz="2000" dirty="0" err="1"/>
              <a:t>dược</a:t>
            </a:r>
            <a:r>
              <a:rPr lang="en-US" sz="2000" dirty="0"/>
              <a:t> </a:t>
            </a:r>
            <a:r>
              <a:rPr lang="en-US" sz="2000" dirty="0" err="1"/>
              <a:t>liệu</a:t>
            </a:r>
            <a:r>
              <a:rPr lang="en-US" sz="2000" dirty="0"/>
              <a:t> </a:t>
            </a:r>
            <a:r>
              <a:rPr lang="en-US" sz="2000" dirty="0" err="1"/>
              <a:t>dưới</a:t>
            </a:r>
            <a:r>
              <a:rPr lang="en-US" sz="2000" dirty="0"/>
              <a:t> </a:t>
            </a:r>
            <a:r>
              <a:rPr lang="en-US" sz="2000" dirty="0" err="1"/>
              <a:t>tán</a:t>
            </a:r>
            <a:r>
              <a:rPr lang="en-US" sz="2000" dirty="0"/>
              <a:t> </a:t>
            </a:r>
            <a:r>
              <a:rPr lang="en-US" sz="2000" dirty="0" err="1"/>
              <a:t>rừng</a:t>
            </a:r>
            <a:r>
              <a:rPr lang="en-US" sz="2000" dirty="0"/>
              <a:t> </a:t>
            </a:r>
            <a:r>
              <a:rPr lang="en-US" sz="2000" dirty="0" err="1"/>
              <a:t>theo</a:t>
            </a:r>
            <a:r>
              <a:rPr lang="en-US" sz="2000" dirty="0"/>
              <a:t> </a:t>
            </a:r>
            <a:r>
              <a:rPr lang="en-US" sz="2000" dirty="0" err="1"/>
              <a:t>tiêu</a:t>
            </a:r>
            <a:r>
              <a:rPr lang="en-US" sz="2000" dirty="0"/>
              <a:t> </a:t>
            </a:r>
            <a:r>
              <a:rPr lang="en-US" sz="2000" dirty="0" err="1"/>
              <a:t>chuẩn</a:t>
            </a:r>
            <a:r>
              <a:rPr lang="en-US" sz="2000" dirty="0"/>
              <a:t> EU qui </a:t>
            </a:r>
            <a:r>
              <a:rPr lang="en-US" sz="2000" dirty="0" err="1"/>
              <a:t>định</a:t>
            </a:r>
            <a:r>
              <a:rPr lang="en-US" sz="2000" dirty="0"/>
              <a:t> </a:t>
            </a:r>
            <a:r>
              <a:rPr lang="en-US" sz="2000" dirty="0" err="1"/>
              <a:t>vì</a:t>
            </a:r>
            <a:r>
              <a:rPr lang="en-US" sz="2000" dirty="0"/>
              <a:t> </a:t>
            </a:r>
            <a:r>
              <a:rPr lang="en-US" sz="2000" dirty="0" err="1"/>
              <a:t>đây</a:t>
            </a:r>
            <a:r>
              <a:rPr lang="en-US" sz="2000" dirty="0"/>
              <a:t> </a:t>
            </a:r>
            <a:r>
              <a:rPr lang="en-US" sz="2000" dirty="0" err="1"/>
              <a:t>là</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rất</a:t>
            </a:r>
            <a:r>
              <a:rPr lang="en-US" sz="2000" dirty="0"/>
              <a:t> </a:t>
            </a:r>
            <a:r>
              <a:rPr lang="en-US" sz="2000" dirty="0" err="1"/>
              <a:t>có</a:t>
            </a:r>
            <a:r>
              <a:rPr lang="en-US" sz="2000" dirty="0"/>
              <a:t> </a:t>
            </a:r>
            <a:r>
              <a:rPr lang="en-US" sz="2000" dirty="0" err="1"/>
              <a:t>tiềm</a:t>
            </a:r>
            <a:r>
              <a:rPr lang="en-US" sz="2000" dirty="0"/>
              <a:t> </a:t>
            </a:r>
            <a:r>
              <a:rPr lang="en-US" sz="2000" dirty="0" err="1" smtClean="0"/>
              <a:t>năng</a:t>
            </a:r>
            <a:r>
              <a:rPr lang="en-US" sz="2000" dirty="0" smtClean="0"/>
              <a:t> </a:t>
            </a:r>
            <a:r>
              <a:rPr lang="en-US" sz="2000" dirty="0" err="1" smtClean="0"/>
              <a:t>tại</a:t>
            </a:r>
            <a:r>
              <a:rPr lang="en-US" sz="2000" dirty="0" smtClean="0"/>
              <a:t> </a:t>
            </a:r>
            <a:r>
              <a:rPr lang="en-US" sz="2000" dirty="0" err="1"/>
              <a:t>thị</a:t>
            </a:r>
            <a:r>
              <a:rPr lang="en-US" sz="2000" dirty="0"/>
              <a:t> </a:t>
            </a:r>
            <a:r>
              <a:rPr lang="en-US" sz="2000" dirty="0" err="1" smtClean="0"/>
              <a:t>trường</a:t>
            </a:r>
            <a:r>
              <a:rPr lang="en-US" sz="2000" dirty="0" smtClean="0"/>
              <a:t> </a:t>
            </a:r>
            <a:r>
              <a:rPr lang="en-US" sz="2000" dirty="0" err="1" smtClean="0"/>
              <a:t>này</a:t>
            </a:r>
            <a:r>
              <a:rPr lang="en-US" sz="2000" dirty="0" smtClean="0"/>
              <a:t>.</a:t>
            </a:r>
            <a:endParaRPr lang="en-US" sz="2000" dirty="0"/>
          </a:p>
          <a:p>
            <a:pPr algn="just">
              <a:spcBef>
                <a:spcPts val="0"/>
              </a:spcBef>
              <a:spcAft>
                <a:spcPts val="0"/>
              </a:spcAft>
              <a:buClr>
                <a:srgbClr val="00B050"/>
              </a:buClr>
              <a:buFont typeface="Arial Unicode MS" panose="020B0604020202020204" pitchFamily="34" charset="-128"/>
              <a:buChar char="✓"/>
            </a:pPr>
            <a:r>
              <a:rPr lang="en-US" sz="2000" dirty="0" err="1"/>
              <a:t>Đối</a:t>
            </a:r>
            <a:r>
              <a:rPr lang="en-US" sz="2000" dirty="0"/>
              <a:t> </a:t>
            </a:r>
            <a:r>
              <a:rPr lang="en-US" sz="2000" dirty="0" err="1"/>
              <a:t>với</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chủ</a:t>
            </a:r>
            <a:r>
              <a:rPr lang="en-US" sz="2000" dirty="0"/>
              <a:t> </a:t>
            </a:r>
            <a:r>
              <a:rPr lang="en-US" sz="2000" dirty="0" err="1"/>
              <a:t>lực</a:t>
            </a:r>
            <a:r>
              <a:rPr lang="en-US" sz="2000" dirty="0"/>
              <a:t> </a:t>
            </a:r>
            <a:r>
              <a:rPr lang="en-US" sz="2000" dirty="0" err="1"/>
              <a:t>khác</a:t>
            </a:r>
            <a:r>
              <a:rPr lang="en-US" sz="2000" dirty="0"/>
              <a:t> </a:t>
            </a:r>
            <a:r>
              <a:rPr lang="en-US" sz="2000" dirty="0" err="1"/>
              <a:t>cần</a:t>
            </a:r>
            <a:r>
              <a:rPr lang="en-US" sz="2000" dirty="0"/>
              <a:t> </a:t>
            </a:r>
            <a:r>
              <a:rPr lang="en-US" sz="2000" dirty="0" err="1"/>
              <a:t>tuân</a:t>
            </a:r>
            <a:r>
              <a:rPr lang="en-US" sz="2000" dirty="0"/>
              <a:t> </a:t>
            </a:r>
            <a:r>
              <a:rPr lang="en-US" sz="2000" dirty="0" err="1"/>
              <a:t>thủ</a:t>
            </a:r>
            <a:r>
              <a:rPr lang="en-US" sz="2000" dirty="0"/>
              <a:t> </a:t>
            </a:r>
            <a:r>
              <a:rPr lang="en-US" sz="2000" dirty="0" err="1" smtClean="0"/>
              <a:t>quy</a:t>
            </a:r>
            <a:r>
              <a:rPr lang="en-US" sz="2000" dirty="0" smtClean="0"/>
              <a:t> </a:t>
            </a:r>
            <a:r>
              <a:rPr lang="en-US" sz="2000" dirty="0" err="1"/>
              <a:t>trình</a:t>
            </a:r>
            <a:r>
              <a:rPr lang="en-US" sz="2000" dirty="0"/>
              <a:t> </a:t>
            </a:r>
            <a:r>
              <a:rPr lang="en-US" sz="2000" dirty="0" err="1"/>
              <a:t>sản</a:t>
            </a:r>
            <a:r>
              <a:rPr lang="en-US" sz="2000" dirty="0"/>
              <a:t> </a:t>
            </a:r>
            <a:r>
              <a:rPr lang="en-US" sz="2000" dirty="0" err="1"/>
              <a:t>xuất</a:t>
            </a:r>
            <a:r>
              <a:rPr lang="en-US" sz="2000" dirty="0"/>
              <a:t> </a:t>
            </a:r>
            <a:r>
              <a:rPr lang="en-US" sz="2000" dirty="0" err="1"/>
              <a:t>theo</a:t>
            </a:r>
            <a:r>
              <a:rPr lang="en-US" sz="2000" dirty="0"/>
              <a:t> </a:t>
            </a:r>
            <a:r>
              <a:rPr lang="en-US" sz="2000" dirty="0" err="1"/>
              <a:t>VietGAP</a:t>
            </a:r>
            <a:r>
              <a:rPr lang="en-US" sz="2000" dirty="0"/>
              <a:t> </a:t>
            </a:r>
            <a:r>
              <a:rPr lang="en-US" sz="2000" dirty="0" err="1"/>
              <a:t>tiến</a:t>
            </a:r>
            <a:r>
              <a:rPr lang="en-US" sz="2000" dirty="0"/>
              <a:t> </a:t>
            </a:r>
            <a:r>
              <a:rPr lang="en-US" sz="2000" dirty="0" err="1"/>
              <a:t>tới</a:t>
            </a:r>
            <a:r>
              <a:rPr lang="en-US" sz="2000" dirty="0"/>
              <a:t> </a:t>
            </a:r>
            <a:r>
              <a:rPr lang="en-US" sz="2000" dirty="0" err="1"/>
              <a:t>GobalGAP</a:t>
            </a:r>
            <a:r>
              <a:rPr lang="en-US" sz="2000" dirty="0"/>
              <a:t> (</a:t>
            </a:r>
            <a:r>
              <a:rPr lang="en-US" sz="2000" dirty="0" err="1"/>
              <a:t>nếu</a:t>
            </a:r>
            <a:r>
              <a:rPr lang="en-US" sz="2000" dirty="0"/>
              <a:t> </a:t>
            </a:r>
            <a:r>
              <a:rPr lang="en-US" sz="2000" dirty="0" err="1"/>
              <a:t>có</a:t>
            </a:r>
            <a:r>
              <a:rPr lang="en-US" sz="2000" dirty="0"/>
              <a:t> </a:t>
            </a:r>
            <a:r>
              <a:rPr lang="en-US" sz="2000" dirty="0" err="1"/>
              <a:t>thể</a:t>
            </a:r>
            <a:r>
              <a:rPr lang="en-US" sz="2000" dirty="0"/>
              <a:t>) </a:t>
            </a:r>
          </a:p>
          <a:p>
            <a:pPr algn="just">
              <a:spcBef>
                <a:spcPts val="0"/>
              </a:spcBef>
              <a:spcAft>
                <a:spcPts val="0"/>
              </a:spcAft>
              <a:buClr>
                <a:srgbClr val="00B050"/>
              </a:buClr>
              <a:buFont typeface="Arial Unicode MS" panose="020B0604020202020204" pitchFamily="34" charset="-128"/>
              <a:buChar char="✓"/>
            </a:pPr>
            <a:r>
              <a:rPr lang="en-US" sz="2000" dirty="0" err="1"/>
              <a:t>Tổ</a:t>
            </a:r>
            <a:r>
              <a:rPr lang="en-US" sz="2000" dirty="0"/>
              <a:t> </a:t>
            </a:r>
            <a:r>
              <a:rPr lang="en-US" sz="2000" dirty="0" err="1"/>
              <a:t>chức</a:t>
            </a:r>
            <a:r>
              <a:rPr lang="en-US" sz="2000" dirty="0"/>
              <a:t> </a:t>
            </a:r>
            <a:r>
              <a:rPr lang="en-US" sz="2000" dirty="0" err="1"/>
              <a:t>lại</a:t>
            </a:r>
            <a:r>
              <a:rPr lang="en-US" sz="2000" dirty="0"/>
              <a:t> </a:t>
            </a:r>
            <a:r>
              <a:rPr lang="en-US" sz="2000" dirty="0" err="1"/>
              <a:t>sản</a:t>
            </a:r>
            <a:r>
              <a:rPr lang="en-US" sz="2000" dirty="0"/>
              <a:t> </a:t>
            </a:r>
            <a:r>
              <a:rPr lang="en-US" sz="2000" dirty="0" err="1"/>
              <a:t>xuất</a:t>
            </a:r>
            <a:r>
              <a:rPr lang="en-US" sz="2000" dirty="0"/>
              <a:t> </a:t>
            </a:r>
            <a:r>
              <a:rPr lang="en-US" sz="2000" dirty="0" err="1"/>
              <a:t>theo</a:t>
            </a:r>
            <a:r>
              <a:rPr lang="en-US" sz="2000" dirty="0"/>
              <a:t> </a:t>
            </a:r>
            <a:r>
              <a:rPr lang="en-US" sz="2000" dirty="0" err="1"/>
              <a:t>liên</a:t>
            </a:r>
            <a:r>
              <a:rPr lang="en-US" sz="2000" dirty="0"/>
              <a:t> </a:t>
            </a:r>
            <a:r>
              <a:rPr lang="en-US" sz="2000" dirty="0" err="1"/>
              <a:t>kết</a:t>
            </a:r>
            <a:r>
              <a:rPr lang="en-US" sz="2000" dirty="0"/>
              <a:t> </a:t>
            </a:r>
            <a:r>
              <a:rPr lang="en-US" sz="2000" dirty="0" err="1"/>
              <a:t>chuỗi</a:t>
            </a:r>
            <a:r>
              <a:rPr lang="en-US" sz="2000" dirty="0"/>
              <a:t> </a:t>
            </a:r>
            <a:r>
              <a:rPr lang="en-US" sz="2000" dirty="0" err="1"/>
              <a:t>giá</a:t>
            </a:r>
            <a:r>
              <a:rPr lang="en-US" sz="2000" dirty="0"/>
              <a:t> </a:t>
            </a:r>
            <a:r>
              <a:rPr lang="en-US" sz="2000" dirty="0" err="1"/>
              <a:t>trị</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chủ</a:t>
            </a:r>
            <a:r>
              <a:rPr lang="en-US" sz="2000" dirty="0"/>
              <a:t> </a:t>
            </a:r>
            <a:r>
              <a:rPr lang="en-US" sz="2000" dirty="0" err="1"/>
              <a:t>lực</a:t>
            </a:r>
            <a:r>
              <a:rPr lang="en-US" sz="2000" dirty="0"/>
              <a:t> </a:t>
            </a:r>
            <a:r>
              <a:rPr lang="en-US" sz="2000" dirty="0" err="1"/>
              <a:t>của</a:t>
            </a:r>
            <a:r>
              <a:rPr lang="en-US" sz="2000" dirty="0"/>
              <a:t> </a:t>
            </a:r>
            <a:r>
              <a:rPr lang="en-US" sz="2000" dirty="0" err="1"/>
              <a:t>tỉnh</a:t>
            </a:r>
            <a:r>
              <a:rPr lang="en-US" sz="2000" dirty="0"/>
              <a:t>  </a:t>
            </a:r>
            <a:r>
              <a:rPr lang="en-US" sz="2000" dirty="0" err="1"/>
              <a:t>trong</a:t>
            </a:r>
            <a:r>
              <a:rPr lang="en-US" sz="2000" dirty="0"/>
              <a:t> </a:t>
            </a:r>
            <a:r>
              <a:rPr lang="en-US" sz="2000" dirty="0" err="1"/>
              <a:t>đó</a:t>
            </a:r>
            <a:r>
              <a:rPr lang="en-US" sz="2000" dirty="0"/>
              <a:t> </a:t>
            </a:r>
            <a:r>
              <a:rPr lang="en-US" sz="2000" dirty="0" smtClean="0"/>
              <a:t> </a:t>
            </a:r>
            <a:r>
              <a:rPr lang="en-US" sz="2000" dirty="0" err="1" smtClean="0"/>
              <a:t>lấy</a:t>
            </a:r>
            <a:r>
              <a:rPr lang="en-US" sz="2000" dirty="0" smtClean="0"/>
              <a:t> </a:t>
            </a:r>
            <a:r>
              <a:rPr lang="en-US" sz="2000" dirty="0" err="1" smtClean="0"/>
              <a:t>doanh</a:t>
            </a:r>
            <a:r>
              <a:rPr lang="en-US" sz="2000" dirty="0" smtClean="0"/>
              <a:t> </a:t>
            </a:r>
            <a:r>
              <a:rPr lang="en-US" sz="2000" dirty="0" err="1"/>
              <a:t>nghiệp</a:t>
            </a:r>
            <a:r>
              <a:rPr lang="en-US" sz="2000" dirty="0"/>
              <a:t> </a:t>
            </a:r>
            <a:r>
              <a:rPr lang="en-US" sz="2000" dirty="0" err="1"/>
              <a:t>nông</a:t>
            </a:r>
            <a:r>
              <a:rPr lang="en-US" sz="2000" dirty="0"/>
              <a:t> </a:t>
            </a:r>
            <a:r>
              <a:rPr lang="en-US" sz="2000" dirty="0" err="1"/>
              <a:t>nghiệp</a:t>
            </a:r>
            <a:r>
              <a:rPr lang="en-US" sz="2000" dirty="0"/>
              <a:t> </a:t>
            </a:r>
            <a:r>
              <a:rPr lang="en-US" sz="2000" dirty="0" err="1"/>
              <a:t>làm</a:t>
            </a:r>
            <a:r>
              <a:rPr lang="en-US" sz="2000" dirty="0"/>
              <a:t> </a:t>
            </a:r>
            <a:r>
              <a:rPr lang="en-US" sz="2000" dirty="0" err="1"/>
              <a:t>đầu</a:t>
            </a:r>
            <a:r>
              <a:rPr lang="en-US" sz="2000" dirty="0"/>
              <a:t> </a:t>
            </a:r>
            <a:r>
              <a:rPr lang="en-US" sz="2000" dirty="0" err="1"/>
              <a:t>tàu</a:t>
            </a:r>
            <a:endParaRPr lang="en-US" sz="2000" dirty="0"/>
          </a:p>
          <a:p>
            <a:pPr algn="just">
              <a:spcBef>
                <a:spcPts val="0"/>
              </a:spcBef>
              <a:spcAft>
                <a:spcPts val="0"/>
              </a:spcAft>
              <a:buClr>
                <a:srgbClr val="00B050"/>
              </a:buClr>
              <a:buFont typeface="Arial Unicode MS" panose="020B0604020202020204" pitchFamily="34" charset="-128"/>
              <a:buChar char="✓"/>
            </a:pPr>
            <a:r>
              <a:rPr lang="en-US" sz="2000" dirty="0" err="1"/>
              <a:t>Xây</a:t>
            </a:r>
            <a:r>
              <a:rPr lang="en-US" sz="2000" dirty="0"/>
              <a:t> </a:t>
            </a:r>
            <a:r>
              <a:rPr lang="en-US" sz="2000" dirty="0" err="1"/>
              <a:t>dựng</a:t>
            </a:r>
            <a:r>
              <a:rPr lang="en-US" sz="2000" dirty="0"/>
              <a:t> </a:t>
            </a:r>
            <a:r>
              <a:rPr lang="en-US" sz="2000" dirty="0" err="1"/>
              <a:t>một</a:t>
            </a:r>
            <a:r>
              <a:rPr lang="en-US" sz="2000" dirty="0"/>
              <a:t> </a:t>
            </a:r>
            <a:r>
              <a:rPr lang="en-US" sz="2000" dirty="0" err="1"/>
              <a:t>số</a:t>
            </a:r>
            <a:r>
              <a:rPr lang="en-US" sz="2000" dirty="0"/>
              <a:t> </a:t>
            </a:r>
            <a:r>
              <a:rPr lang="en-US" sz="2000" dirty="0" err="1"/>
              <a:t>mô</a:t>
            </a:r>
            <a:r>
              <a:rPr lang="en-US" sz="2000" dirty="0"/>
              <a:t> </a:t>
            </a:r>
            <a:r>
              <a:rPr lang="en-US" sz="2000" dirty="0" err="1"/>
              <a:t>hình</a:t>
            </a:r>
            <a:r>
              <a:rPr lang="en-US" sz="2000" dirty="0"/>
              <a:t> </a:t>
            </a:r>
            <a:r>
              <a:rPr lang="en-US" sz="2000" dirty="0" err="1"/>
              <a:t>sản</a:t>
            </a:r>
            <a:r>
              <a:rPr lang="en-US" sz="2000" dirty="0"/>
              <a:t> </a:t>
            </a:r>
            <a:r>
              <a:rPr lang="en-US" sz="2000" dirty="0" err="1"/>
              <a:t>xuất</a:t>
            </a:r>
            <a:r>
              <a:rPr lang="en-US" sz="2000" dirty="0"/>
              <a:t> </a:t>
            </a:r>
            <a:r>
              <a:rPr lang="en-US" sz="2000" dirty="0" err="1"/>
              <a:t>hữu</a:t>
            </a:r>
            <a:r>
              <a:rPr lang="en-US" sz="2000" dirty="0"/>
              <a:t> </a:t>
            </a:r>
            <a:r>
              <a:rPr lang="en-US" sz="2000" dirty="0" err="1"/>
              <a:t>cơ</a:t>
            </a:r>
            <a:r>
              <a:rPr lang="en-US" sz="2000" dirty="0"/>
              <a:t> </a:t>
            </a:r>
            <a:r>
              <a:rPr lang="en-US" sz="2000" dirty="0" err="1"/>
              <a:t>đối</a:t>
            </a:r>
            <a:r>
              <a:rPr lang="en-US" sz="2000" dirty="0"/>
              <a:t> </a:t>
            </a:r>
            <a:r>
              <a:rPr lang="en-US" sz="2000" dirty="0" err="1"/>
              <a:t>với</a:t>
            </a:r>
            <a:r>
              <a:rPr lang="en-US" sz="2000" dirty="0"/>
              <a:t>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có</a:t>
            </a:r>
            <a:r>
              <a:rPr lang="en-US" sz="2000" dirty="0"/>
              <a:t> </a:t>
            </a:r>
            <a:r>
              <a:rPr lang="en-US" sz="2000" dirty="0" err="1"/>
              <a:t>lợi</a:t>
            </a:r>
            <a:r>
              <a:rPr lang="en-US" sz="2000" dirty="0"/>
              <a:t> </a:t>
            </a:r>
            <a:r>
              <a:rPr lang="en-US" sz="2000" dirty="0" err="1"/>
              <a:t>thế</a:t>
            </a:r>
            <a:r>
              <a:rPr lang="en-US" sz="2000" dirty="0"/>
              <a:t> </a:t>
            </a:r>
            <a:r>
              <a:rPr lang="en-US" sz="2000" dirty="0" err="1"/>
              <a:t>như</a:t>
            </a:r>
            <a:r>
              <a:rPr lang="en-US" sz="2000" dirty="0"/>
              <a:t> </a:t>
            </a:r>
            <a:r>
              <a:rPr lang="en-US" sz="2000" dirty="0" err="1"/>
              <a:t>chè</a:t>
            </a:r>
            <a:r>
              <a:rPr lang="en-US" sz="2000" dirty="0"/>
              <a:t>, </a:t>
            </a:r>
            <a:r>
              <a:rPr lang="en-US" sz="2000" dirty="0" err="1"/>
              <a:t>gà</a:t>
            </a:r>
            <a:r>
              <a:rPr lang="en-US" sz="2000" dirty="0"/>
              <a:t>, </a:t>
            </a:r>
            <a:r>
              <a:rPr lang="en-US" sz="2000" dirty="0" err="1"/>
              <a:t>gạo</a:t>
            </a:r>
            <a:r>
              <a:rPr lang="en-US" sz="2000" dirty="0"/>
              <a:t> </a:t>
            </a:r>
            <a:r>
              <a:rPr lang="en-US" sz="2000" dirty="0" err="1"/>
              <a:t>đặc</a:t>
            </a:r>
            <a:r>
              <a:rPr lang="en-US" sz="2000" dirty="0"/>
              <a:t> </a:t>
            </a:r>
            <a:r>
              <a:rPr lang="en-US" sz="2000" dirty="0" err="1"/>
              <a:t>sản</a:t>
            </a:r>
            <a:r>
              <a:rPr lang="en-US" sz="2000" dirty="0"/>
              <a:t> </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49</a:t>
            </a:fld>
            <a:endParaRPr lang="en-US" dirty="0"/>
          </a:p>
        </p:txBody>
      </p:sp>
      <p:sp>
        <p:nvSpPr>
          <p:cNvPr id="9" name="Title 6">
            <a:extLst>
              <a:ext uri="{FF2B5EF4-FFF2-40B4-BE49-F238E27FC236}">
                <a16:creationId xmlns="" xmlns:a16="http://schemas.microsoft.com/office/drawing/2014/main" id="{2934A5CD-2F66-E14C-B0CC-4FF51EBE7D29}"/>
              </a:ext>
            </a:extLst>
          </p:cNvPr>
          <p:cNvSpPr txBox="1">
            <a:spLocks/>
          </p:cNvSpPr>
          <p:nvPr/>
        </p:nvSpPr>
        <p:spPr>
          <a:xfrm>
            <a:off x="1066800" y="76200"/>
            <a:ext cx="7498080" cy="914400"/>
          </a:xfrm>
          <a:prstGeom prst="rect">
            <a:avLst/>
          </a:prstGeom>
        </p:spPr>
        <p:txBody>
          <a:bodyPr anchor="ctr">
            <a:norm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pPr lvl="0"/>
            <a:r>
              <a:rPr lang="en-US" sz="2400" b="1" dirty="0"/>
              <a:t>4.3 </a:t>
            </a:r>
            <a:r>
              <a:rPr lang="en-US" sz="2400" b="1" dirty="0" err="1"/>
              <a:t>Một</a:t>
            </a:r>
            <a:r>
              <a:rPr lang="en-US" sz="2400" b="1" dirty="0"/>
              <a:t> </a:t>
            </a:r>
            <a:r>
              <a:rPr lang="en-US" sz="2400" b="1" dirty="0" err="1"/>
              <a:t>số</a:t>
            </a:r>
            <a:r>
              <a:rPr lang="en-US" sz="2400" b="1" dirty="0"/>
              <a:t> </a:t>
            </a:r>
            <a:r>
              <a:rPr lang="en-GB" sz="2400" b="1" dirty="0" err="1"/>
              <a:t>gợi</a:t>
            </a:r>
            <a:r>
              <a:rPr lang="en-GB" sz="2400" b="1" dirty="0"/>
              <a:t> ý </a:t>
            </a:r>
            <a:r>
              <a:rPr lang="en-GB" sz="2400" b="1" dirty="0" err="1"/>
              <a:t>đối</a:t>
            </a:r>
            <a:r>
              <a:rPr lang="en-GB" sz="2400" b="1" dirty="0"/>
              <a:t> </a:t>
            </a:r>
            <a:r>
              <a:rPr lang="en-GB" sz="2400" b="1" dirty="0" err="1"/>
              <a:t>với</a:t>
            </a:r>
            <a:r>
              <a:rPr lang="en-GB" sz="2400" b="1" dirty="0"/>
              <a:t> </a:t>
            </a:r>
            <a:r>
              <a:rPr lang="en-GB" sz="2400" b="1" dirty="0" err="1"/>
              <a:t>Nông</a:t>
            </a:r>
            <a:r>
              <a:rPr lang="en-GB" sz="2400" b="1" dirty="0"/>
              <a:t> </a:t>
            </a:r>
            <a:r>
              <a:rPr lang="en-GB" sz="2400" b="1" dirty="0" err="1"/>
              <a:t>Nghiệp</a:t>
            </a:r>
            <a:r>
              <a:rPr lang="en-GB" sz="2400" b="1" dirty="0"/>
              <a:t> </a:t>
            </a:r>
            <a:r>
              <a:rPr lang="en-GB" sz="2400" b="1" dirty="0" err="1"/>
              <a:t>Thái</a:t>
            </a:r>
            <a:r>
              <a:rPr lang="en-GB" sz="2400" b="1" dirty="0"/>
              <a:t> </a:t>
            </a:r>
            <a:r>
              <a:rPr lang="en-GB" sz="2400" b="1" dirty="0" err="1"/>
              <a:t>Nguyên</a:t>
            </a:r>
            <a:r>
              <a:rPr lang="en-GB" sz="2400" b="1" dirty="0"/>
              <a:t> (1/2)</a:t>
            </a:r>
            <a:endParaRPr lang="en-US" sz="2400" b="1" dirty="0"/>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1A8CEE2-65BE-9742-B3E0-D5DD0598CDD2}"/>
              </a:ext>
            </a:extLst>
          </p:cNvPr>
          <p:cNvGrpSpPr/>
          <p:nvPr/>
        </p:nvGrpSpPr>
        <p:grpSpPr>
          <a:xfrm>
            <a:off x="914400" y="1397000"/>
            <a:ext cx="7848600" cy="4165600"/>
            <a:chOff x="914400" y="1397000"/>
            <a:chExt cx="7848600" cy="4165600"/>
          </a:xfrm>
        </p:grpSpPr>
        <p:graphicFrame>
          <p:nvGraphicFramePr>
            <p:cNvPr id="9" name="Diagram 8">
              <a:extLst>
                <a:ext uri="{FF2B5EF4-FFF2-40B4-BE49-F238E27FC236}">
                  <a16:creationId xmlns="" xmlns:a16="http://schemas.microsoft.com/office/drawing/2014/main" id="{1D854536-A8D5-D14F-AB37-EA9A4DB6A1D2}"/>
                </a:ext>
              </a:extLst>
            </p:cNvPr>
            <p:cNvGraphicFramePr/>
            <p:nvPr>
              <p:extLst>
                <p:ext uri="{D42A27DB-BD31-4B8C-83A1-F6EECF244321}">
                  <p14:modId xmlns="" xmlns:p14="http://schemas.microsoft.com/office/powerpoint/2010/main" val="2154601014"/>
                </p:ext>
              </p:extLst>
            </p:nvPr>
          </p:nvGraphicFramePr>
          <p:xfrm>
            <a:off x="914400" y="1397000"/>
            <a:ext cx="7848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 xmlns:a16="http://schemas.microsoft.com/office/drawing/2014/main" id="{C85361E5-0286-FE46-8879-D66FAE175AC8}"/>
                </a:ext>
              </a:extLst>
            </p:cNvPr>
            <p:cNvSpPr txBox="1"/>
            <p:nvPr/>
          </p:nvSpPr>
          <p:spPr>
            <a:xfrm>
              <a:off x="990600" y="1778913"/>
              <a:ext cx="838200" cy="430887"/>
            </a:xfrm>
            <a:prstGeom prst="rect">
              <a:avLst/>
            </a:prstGeom>
            <a:noFill/>
          </p:spPr>
          <p:txBody>
            <a:bodyPr wrap="square" rtlCol="0">
              <a:spAutoFit/>
            </a:bodyPr>
            <a:lstStyle/>
            <a:p>
              <a:r>
                <a:rPr lang="en-US" sz="2200" b="1" dirty="0">
                  <a:solidFill>
                    <a:schemeClr val="accent1">
                      <a:lumMod val="25000"/>
                    </a:schemeClr>
                  </a:solidFill>
                </a:rPr>
                <a:t>1.2.1</a:t>
              </a:r>
            </a:p>
          </p:txBody>
        </p:sp>
      </p:gr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5</a:t>
            </a:fld>
            <a:endParaRPr lang="en-US" dirty="0"/>
          </a:p>
        </p:txBody>
      </p:sp>
      <p:sp>
        <p:nvSpPr>
          <p:cNvPr id="7" name="Rectangle 6"/>
          <p:cNvSpPr/>
          <p:nvPr/>
        </p:nvSpPr>
        <p:spPr>
          <a:xfrm>
            <a:off x="1066800" y="304800"/>
            <a:ext cx="5225726" cy="461665"/>
          </a:xfrm>
          <a:prstGeom prst="rect">
            <a:avLst/>
          </a:prstGeom>
        </p:spPr>
        <p:txBody>
          <a:bodyPr wrap="none">
            <a:spAutoFit/>
          </a:bodyPr>
          <a:lstStyle/>
          <a:p>
            <a:pPr>
              <a:spcBef>
                <a:spcPts val="0"/>
              </a:spcBef>
              <a:spcAft>
                <a:spcPts val="0"/>
              </a:spcAft>
              <a:buNone/>
            </a:pPr>
            <a:r>
              <a:rPr lang="en-US" sz="2400" b="1" dirty="0"/>
              <a:t>1.2 </a:t>
            </a:r>
            <a:r>
              <a:rPr lang="en-US" sz="2400" b="1" dirty="0" err="1"/>
              <a:t>Một</a:t>
            </a:r>
            <a:r>
              <a:rPr lang="en-US" sz="2400" b="1" dirty="0"/>
              <a:t> </a:t>
            </a:r>
            <a:r>
              <a:rPr lang="en-US" sz="2400" b="1" dirty="0" err="1"/>
              <a:t>số</a:t>
            </a:r>
            <a:r>
              <a:rPr lang="en-US" sz="2400" b="1" dirty="0"/>
              <a:t> </a:t>
            </a:r>
            <a:r>
              <a:rPr lang="en-US" sz="2400" b="1" dirty="0" err="1"/>
              <a:t>nội</a:t>
            </a:r>
            <a:r>
              <a:rPr lang="en-US" sz="2400" b="1" dirty="0"/>
              <a:t> dung </a:t>
            </a:r>
            <a:r>
              <a:rPr lang="en-US" sz="2400" b="1" dirty="0" err="1"/>
              <a:t>chính</a:t>
            </a:r>
            <a:r>
              <a:rPr lang="en-US" sz="2400" b="1" dirty="0"/>
              <a:t> </a:t>
            </a:r>
            <a:r>
              <a:rPr lang="en-US" sz="2400" b="1" dirty="0" err="1"/>
              <a:t>của</a:t>
            </a:r>
            <a:r>
              <a:rPr lang="en-US" sz="2400" b="1" dirty="0"/>
              <a:t> EVFTA</a:t>
            </a:r>
          </a:p>
        </p:txBody>
      </p:sp>
      <p:sp>
        <p:nvSpPr>
          <p:cNvPr id="14" name="TextBox 13">
            <a:extLst>
              <a:ext uri="{FF2B5EF4-FFF2-40B4-BE49-F238E27FC236}">
                <a16:creationId xmlns="" xmlns:a16="http://schemas.microsoft.com/office/drawing/2014/main" id="{D4CF93A8-3971-DD46-AEE8-DEB4C3052B6B}"/>
              </a:ext>
            </a:extLst>
          </p:cNvPr>
          <p:cNvSpPr txBox="1"/>
          <p:nvPr/>
        </p:nvSpPr>
        <p:spPr>
          <a:xfrm>
            <a:off x="1371600" y="2769513"/>
            <a:ext cx="838200" cy="430887"/>
          </a:xfrm>
          <a:prstGeom prst="rect">
            <a:avLst/>
          </a:prstGeom>
          <a:noFill/>
        </p:spPr>
        <p:txBody>
          <a:bodyPr wrap="square" rtlCol="0">
            <a:spAutoFit/>
          </a:bodyPr>
          <a:lstStyle/>
          <a:p>
            <a:r>
              <a:rPr lang="en-US" sz="2200" b="1" dirty="0">
                <a:solidFill>
                  <a:schemeClr val="accent1">
                    <a:lumMod val="25000"/>
                  </a:schemeClr>
                </a:solidFill>
              </a:rPr>
              <a:t>1.2.2</a:t>
            </a:r>
          </a:p>
        </p:txBody>
      </p:sp>
      <p:sp>
        <p:nvSpPr>
          <p:cNvPr id="15" name="TextBox 14">
            <a:extLst>
              <a:ext uri="{FF2B5EF4-FFF2-40B4-BE49-F238E27FC236}">
                <a16:creationId xmlns="" xmlns:a16="http://schemas.microsoft.com/office/drawing/2014/main" id="{122D1C4C-71D3-3A42-8EE8-1461E65B3EE1}"/>
              </a:ext>
            </a:extLst>
          </p:cNvPr>
          <p:cNvSpPr txBox="1"/>
          <p:nvPr/>
        </p:nvSpPr>
        <p:spPr>
          <a:xfrm>
            <a:off x="1371600" y="3760113"/>
            <a:ext cx="838200" cy="430887"/>
          </a:xfrm>
          <a:prstGeom prst="rect">
            <a:avLst/>
          </a:prstGeom>
          <a:noFill/>
        </p:spPr>
        <p:txBody>
          <a:bodyPr wrap="square" rtlCol="0">
            <a:spAutoFit/>
          </a:bodyPr>
          <a:lstStyle/>
          <a:p>
            <a:r>
              <a:rPr lang="en-US" sz="2200" b="1" dirty="0">
                <a:solidFill>
                  <a:schemeClr val="accent1">
                    <a:lumMod val="25000"/>
                  </a:schemeClr>
                </a:solidFill>
              </a:rPr>
              <a:t>1.2.3</a:t>
            </a:r>
          </a:p>
        </p:txBody>
      </p:sp>
      <p:sp>
        <p:nvSpPr>
          <p:cNvPr id="16" name="TextBox 15">
            <a:extLst>
              <a:ext uri="{FF2B5EF4-FFF2-40B4-BE49-F238E27FC236}">
                <a16:creationId xmlns="" xmlns:a16="http://schemas.microsoft.com/office/drawing/2014/main" id="{A56ED743-A15C-1A4E-A130-096F410C850C}"/>
              </a:ext>
            </a:extLst>
          </p:cNvPr>
          <p:cNvSpPr txBox="1"/>
          <p:nvPr/>
        </p:nvSpPr>
        <p:spPr>
          <a:xfrm>
            <a:off x="990600" y="4674513"/>
            <a:ext cx="838200" cy="430887"/>
          </a:xfrm>
          <a:prstGeom prst="rect">
            <a:avLst/>
          </a:prstGeom>
          <a:noFill/>
        </p:spPr>
        <p:txBody>
          <a:bodyPr wrap="square" rtlCol="0">
            <a:spAutoFit/>
          </a:bodyPr>
          <a:lstStyle/>
          <a:p>
            <a:r>
              <a:rPr lang="en-US" sz="2200" b="1" dirty="0">
                <a:solidFill>
                  <a:schemeClr val="accent1">
                    <a:lumMod val="25000"/>
                  </a:schemeClr>
                </a:solidFill>
              </a:rPr>
              <a:t>1.2.4</a:t>
            </a:r>
          </a:p>
        </p:txBody>
      </p:sp>
    </p:spTree>
  </p:cSld>
  <p:clrMapOvr>
    <a:masterClrMapping/>
  </p:clrMapOvr>
  <p:transition>
    <p:split orient="vert"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4800600"/>
          </a:xfrm>
        </p:spPr>
        <p:txBody>
          <a:bodyPr>
            <a:noAutofit/>
          </a:bodyPr>
          <a:lstStyle/>
          <a:p>
            <a:pPr algn="just">
              <a:spcBef>
                <a:spcPts val="0"/>
              </a:spcBef>
              <a:spcAft>
                <a:spcPts val="0"/>
              </a:spcAft>
              <a:buClr>
                <a:srgbClr val="00B050"/>
              </a:buClr>
              <a:buFont typeface="Lucida Grande" panose="020B0600040502020204" pitchFamily="34" charset="0"/>
              <a:buChar char="✓"/>
            </a:pPr>
            <a:r>
              <a:rPr lang="en-US" sz="2000" dirty="0" err="1"/>
              <a:t>Tăng</a:t>
            </a:r>
            <a:r>
              <a:rPr lang="en-US" sz="2000" dirty="0"/>
              <a:t> </a:t>
            </a:r>
            <a:r>
              <a:rPr lang="en-US" sz="2000" dirty="0" err="1"/>
              <a:t>cường</a:t>
            </a:r>
            <a:r>
              <a:rPr lang="en-US" sz="2000" dirty="0"/>
              <a:t> </a:t>
            </a:r>
            <a:r>
              <a:rPr lang="en-US" sz="2000" dirty="0" err="1"/>
              <a:t>thu</a:t>
            </a:r>
            <a:r>
              <a:rPr lang="en-US" sz="2000" dirty="0"/>
              <a:t> </a:t>
            </a:r>
            <a:r>
              <a:rPr lang="en-US" sz="2000" dirty="0" err="1"/>
              <a:t>hút</a:t>
            </a:r>
            <a:r>
              <a:rPr lang="en-US" sz="2000" dirty="0"/>
              <a:t> </a:t>
            </a:r>
            <a:r>
              <a:rPr lang="en-US" sz="2000" dirty="0" err="1"/>
              <a:t>đầu</a:t>
            </a:r>
            <a:r>
              <a:rPr lang="en-US" sz="2000" dirty="0"/>
              <a:t> </a:t>
            </a:r>
            <a:r>
              <a:rPr lang="en-US" sz="2000" dirty="0" err="1"/>
              <a:t>tư</a:t>
            </a:r>
            <a:r>
              <a:rPr lang="en-US" sz="2000" dirty="0"/>
              <a:t> </a:t>
            </a:r>
            <a:r>
              <a:rPr lang="en-US" sz="2000" dirty="0" err="1"/>
              <a:t>đặc</a:t>
            </a:r>
            <a:r>
              <a:rPr lang="en-US" sz="2000" dirty="0"/>
              <a:t> </a:t>
            </a:r>
            <a:r>
              <a:rPr lang="en-US" sz="2000" dirty="0" err="1"/>
              <a:t>biệt</a:t>
            </a:r>
            <a:r>
              <a:rPr lang="en-US" sz="2000" dirty="0"/>
              <a:t> </a:t>
            </a:r>
            <a:r>
              <a:rPr lang="en-US" sz="2000" dirty="0" err="1"/>
              <a:t>là</a:t>
            </a:r>
            <a:r>
              <a:rPr lang="en-US" sz="2000" dirty="0"/>
              <a:t> </a:t>
            </a:r>
            <a:r>
              <a:rPr lang="en-US" sz="2000" dirty="0" err="1"/>
              <a:t>các</a:t>
            </a:r>
            <a:r>
              <a:rPr lang="en-US" sz="2000" dirty="0"/>
              <a:t> </a:t>
            </a:r>
            <a:r>
              <a:rPr lang="en-US" sz="2000" dirty="0" err="1"/>
              <a:t>doanh</a:t>
            </a:r>
            <a:r>
              <a:rPr lang="en-US" sz="2000" dirty="0"/>
              <a:t> </a:t>
            </a:r>
            <a:r>
              <a:rPr lang="en-US" sz="2000" dirty="0" err="1"/>
              <a:t>nghiệp</a:t>
            </a:r>
            <a:r>
              <a:rPr lang="en-US" sz="2000" dirty="0"/>
              <a:t> </a:t>
            </a:r>
            <a:r>
              <a:rPr lang="en-US" sz="2000" dirty="0" err="1"/>
              <a:t>có</a:t>
            </a:r>
            <a:r>
              <a:rPr lang="en-US" sz="2000" dirty="0"/>
              <a:t> </a:t>
            </a:r>
            <a:r>
              <a:rPr lang="en-US" sz="2000" dirty="0" err="1"/>
              <a:t>tiềm</a:t>
            </a:r>
            <a:r>
              <a:rPr lang="en-US" sz="2000" dirty="0"/>
              <a:t> </a:t>
            </a:r>
            <a:r>
              <a:rPr lang="en-US" sz="2000" dirty="0" err="1"/>
              <a:t>năng</a:t>
            </a:r>
            <a:r>
              <a:rPr lang="en-US" sz="2000" dirty="0"/>
              <a:t> </a:t>
            </a:r>
            <a:r>
              <a:rPr lang="en-US" sz="2000" dirty="0" err="1"/>
              <a:t>để</a:t>
            </a:r>
            <a:r>
              <a:rPr lang="en-US" sz="2000" dirty="0"/>
              <a:t> </a:t>
            </a:r>
            <a:r>
              <a:rPr lang="en-US" sz="2000" dirty="0" err="1"/>
              <a:t>tiếp</a:t>
            </a:r>
            <a:r>
              <a:rPr lang="en-US" sz="2000" dirty="0"/>
              <a:t> </a:t>
            </a:r>
            <a:r>
              <a:rPr lang="en-US" sz="2000" dirty="0" err="1"/>
              <a:t>cận</a:t>
            </a:r>
            <a:r>
              <a:rPr lang="en-US" sz="2000" dirty="0"/>
              <a:t> </a:t>
            </a:r>
            <a:r>
              <a:rPr lang="en-US" sz="2000" dirty="0" err="1"/>
              <a:t>công</a:t>
            </a:r>
            <a:r>
              <a:rPr lang="en-US" sz="2000" dirty="0"/>
              <a:t> </a:t>
            </a:r>
            <a:r>
              <a:rPr lang="en-US" sz="2000" dirty="0" err="1"/>
              <a:t>nghệ</a:t>
            </a:r>
            <a:r>
              <a:rPr lang="en-US" sz="2000" dirty="0"/>
              <a:t> </a:t>
            </a:r>
            <a:r>
              <a:rPr lang="en-US" sz="2000" dirty="0" err="1"/>
              <a:t>tiến</a:t>
            </a:r>
            <a:r>
              <a:rPr lang="en-US" sz="2000" dirty="0"/>
              <a:t> </a:t>
            </a:r>
            <a:r>
              <a:rPr lang="en-US" sz="2000" dirty="0" err="1"/>
              <a:t>tiến</a:t>
            </a:r>
            <a:r>
              <a:rPr lang="en-US" sz="2000" dirty="0"/>
              <a:t> </a:t>
            </a:r>
            <a:r>
              <a:rPr lang="en-US" sz="2000" dirty="0" err="1"/>
              <a:t>từ</a:t>
            </a:r>
            <a:r>
              <a:rPr lang="en-US" sz="2000" dirty="0"/>
              <a:t> EU </a:t>
            </a:r>
            <a:r>
              <a:rPr lang="en-US" sz="2000" dirty="0" err="1"/>
              <a:t>về</a:t>
            </a:r>
            <a:r>
              <a:rPr lang="en-US" sz="2000" dirty="0"/>
              <a:t> </a:t>
            </a:r>
            <a:r>
              <a:rPr lang="en-US" sz="2000" dirty="0" err="1"/>
              <a:t>bảo</a:t>
            </a:r>
            <a:r>
              <a:rPr lang="en-US" sz="2000" dirty="0"/>
              <a:t> </a:t>
            </a:r>
            <a:r>
              <a:rPr lang="en-US" sz="2000" dirty="0" err="1"/>
              <a:t>quản</a:t>
            </a:r>
            <a:r>
              <a:rPr lang="en-US" sz="2000" dirty="0"/>
              <a:t> </a:t>
            </a:r>
            <a:r>
              <a:rPr lang="en-US" sz="2000" dirty="0" err="1"/>
              <a:t>chế</a:t>
            </a:r>
            <a:r>
              <a:rPr lang="en-US" sz="2000" dirty="0"/>
              <a:t> </a:t>
            </a:r>
            <a:r>
              <a:rPr lang="en-US" sz="2000" dirty="0" err="1"/>
              <a:t>biến</a:t>
            </a:r>
            <a:r>
              <a:rPr lang="en-US" sz="2000" dirty="0"/>
              <a:t> </a:t>
            </a:r>
            <a:r>
              <a:rPr lang="en-US" sz="2000" dirty="0" err="1"/>
              <a:t>nông</a:t>
            </a:r>
            <a:r>
              <a:rPr lang="en-US" sz="2000" dirty="0"/>
              <a:t> </a:t>
            </a:r>
            <a:r>
              <a:rPr lang="en-US" sz="2000" dirty="0" err="1"/>
              <a:t>sản</a:t>
            </a:r>
            <a:r>
              <a:rPr lang="en-US" sz="2000" dirty="0"/>
              <a:t> </a:t>
            </a:r>
            <a:r>
              <a:rPr lang="en-US" sz="2000" dirty="0" err="1"/>
              <a:t>sau</a:t>
            </a:r>
            <a:r>
              <a:rPr lang="en-US" sz="2000" dirty="0"/>
              <a:t> </a:t>
            </a:r>
            <a:r>
              <a:rPr lang="en-US" sz="2000" dirty="0" err="1"/>
              <a:t>thu</a:t>
            </a:r>
            <a:r>
              <a:rPr lang="en-US" sz="2000" dirty="0"/>
              <a:t> </a:t>
            </a:r>
            <a:r>
              <a:rPr lang="en-US" sz="2000" dirty="0" err="1"/>
              <a:t>hoạch</a:t>
            </a:r>
            <a:r>
              <a:rPr lang="en-US" sz="2000" dirty="0"/>
              <a:t> </a:t>
            </a:r>
            <a:r>
              <a:rPr lang="en-US" sz="2000" dirty="0" err="1"/>
              <a:t>để</a:t>
            </a:r>
            <a:r>
              <a:rPr lang="en-US" sz="2000" dirty="0"/>
              <a:t> </a:t>
            </a:r>
            <a:r>
              <a:rPr lang="en-US" sz="2000" dirty="0" err="1"/>
              <a:t>nâng</a:t>
            </a:r>
            <a:r>
              <a:rPr lang="en-US" sz="2000" dirty="0"/>
              <a:t> </a:t>
            </a:r>
            <a:r>
              <a:rPr lang="en-US" sz="2000" dirty="0" err="1"/>
              <a:t>cao</a:t>
            </a:r>
            <a:r>
              <a:rPr lang="en-US" sz="2000" dirty="0"/>
              <a:t> </a:t>
            </a:r>
            <a:r>
              <a:rPr lang="en-US" sz="2000" dirty="0" err="1"/>
              <a:t>giá</a:t>
            </a:r>
            <a:r>
              <a:rPr lang="en-US" sz="2000" dirty="0"/>
              <a:t> </a:t>
            </a:r>
            <a:r>
              <a:rPr lang="en-US" sz="2000" dirty="0" err="1"/>
              <a:t>trị</a:t>
            </a:r>
            <a:r>
              <a:rPr lang="en-US" sz="2000" dirty="0"/>
              <a:t> </a:t>
            </a:r>
            <a:r>
              <a:rPr lang="en-US" sz="2000" dirty="0" err="1"/>
              <a:t>gia</a:t>
            </a:r>
            <a:r>
              <a:rPr lang="en-US" sz="2000" dirty="0"/>
              <a:t> </a:t>
            </a:r>
            <a:r>
              <a:rPr lang="en-US" sz="2000" dirty="0" err="1"/>
              <a:t>tăng</a:t>
            </a:r>
            <a:r>
              <a:rPr lang="en-US" sz="2000" dirty="0"/>
              <a:t> </a:t>
            </a:r>
            <a:r>
              <a:rPr lang="en-US" sz="2000" dirty="0" err="1"/>
              <a:t>của</a:t>
            </a:r>
            <a:r>
              <a:rPr lang="en-US" sz="2000" dirty="0"/>
              <a:t> </a:t>
            </a:r>
            <a:r>
              <a:rPr lang="en-US" sz="2000" dirty="0" err="1"/>
              <a:t>sản</a:t>
            </a:r>
            <a:r>
              <a:rPr lang="en-US" sz="2000" dirty="0"/>
              <a:t> </a:t>
            </a:r>
            <a:r>
              <a:rPr lang="en-US" sz="2000" dirty="0" err="1"/>
              <a:t>phẩm</a:t>
            </a:r>
            <a:endParaRPr lang="en-US" sz="2000" dirty="0"/>
          </a:p>
          <a:p>
            <a:pPr algn="just">
              <a:spcBef>
                <a:spcPts val="0"/>
              </a:spcBef>
              <a:spcAft>
                <a:spcPts val="0"/>
              </a:spcAft>
              <a:buClr>
                <a:srgbClr val="00B050"/>
              </a:buClr>
              <a:buFont typeface="Lucida Grande" panose="020B0600040502020204" pitchFamily="34" charset="0"/>
              <a:buChar char="✓"/>
            </a:pPr>
            <a:r>
              <a:rPr lang="en-US" sz="2000" dirty="0" err="1"/>
              <a:t>Cần</a:t>
            </a:r>
            <a:r>
              <a:rPr lang="en-US" sz="2000" dirty="0"/>
              <a:t> </a:t>
            </a:r>
            <a:r>
              <a:rPr lang="en-US" sz="2000" dirty="0" err="1"/>
              <a:t>nâng</a:t>
            </a:r>
            <a:r>
              <a:rPr lang="en-US" sz="2000" dirty="0"/>
              <a:t> </a:t>
            </a:r>
            <a:r>
              <a:rPr lang="en-US" sz="2000" dirty="0" err="1"/>
              <a:t>cao</a:t>
            </a:r>
            <a:r>
              <a:rPr lang="en-US" sz="2000" dirty="0"/>
              <a:t> </a:t>
            </a:r>
            <a:r>
              <a:rPr lang="en-US" sz="2000" dirty="0" err="1"/>
              <a:t>năng</a:t>
            </a:r>
            <a:r>
              <a:rPr lang="en-US" sz="2000" dirty="0"/>
              <a:t> </a:t>
            </a:r>
            <a:r>
              <a:rPr lang="en-US" sz="2000" dirty="0" err="1"/>
              <a:t>lực</a:t>
            </a:r>
            <a:r>
              <a:rPr lang="en-US" sz="2000" dirty="0"/>
              <a:t> </a:t>
            </a:r>
            <a:r>
              <a:rPr lang="en-US" sz="2000" dirty="0" err="1"/>
              <a:t>quản</a:t>
            </a:r>
            <a:r>
              <a:rPr lang="en-US" sz="2000" dirty="0"/>
              <a:t> </a:t>
            </a:r>
            <a:r>
              <a:rPr lang="en-US" sz="2000" dirty="0" err="1"/>
              <a:t>trị</a:t>
            </a:r>
            <a:r>
              <a:rPr lang="en-US" sz="2000" dirty="0"/>
              <a:t>, </a:t>
            </a:r>
            <a:r>
              <a:rPr lang="en-US" sz="2000" dirty="0" err="1"/>
              <a:t>liên</a:t>
            </a:r>
            <a:r>
              <a:rPr lang="en-US" sz="2000" dirty="0"/>
              <a:t> </a:t>
            </a:r>
            <a:r>
              <a:rPr lang="en-US" sz="2000" dirty="0" err="1"/>
              <a:t>kết</a:t>
            </a:r>
            <a:r>
              <a:rPr lang="en-US" sz="2000" dirty="0"/>
              <a:t> </a:t>
            </a:r>
            <a:r>
              <a:rPr lang="en-US" sz="2000" dirty="0" err="1"/>
              <a:t>sản</a:t>
            </a:r>
            <a:r>
              <a:rPr lang="en-US" sz="2000" dirty="0"/>
              <a:t> </a:t>
            </a:r>
            <a:r>
              <a:rPr lang="en-US" sz="2000" dirty="0" err="1"/>
              <a:t>xuất</a:t>
            </a:r>
            <a:r>
              <a:rPr lang="en-US" sz="2000" dirty="0"/>
              <a:t> </a:t>
            </a:r>
            <a:r>
              <a:rPr lang="en-US" sz="2000" dirty="0" err="1"/>
              <a:t>của</a:t>
            </a:r>
            <a:r>
              <a:rPr lang="en-US" sz="2000" dirty="0"/>
              <a:t> </a:t>
            </a:r>
            <a:r>
              <a:rPr lang="en-US" sz="2000" dirty="0" err="1"/>
              <a:t>các</a:t>
            </a:r>
            <a:r>
              <a:rPr lang="en-US" sz="2000" dirty="0"/>
              <a:t> </a:t>
            </a:r>
            <a:r>
              <a:rPr lang="en-US" sz="2000" dirty="0" err="1"/>
              <a:t>tổ</a:t>
            </a:r>
            <a:r>
              <a:rPr lang="en-US" sz="2000" dirty="0"/>
              <a:t> </a:t>
            </a:r>
            <a:r>
              <a:rPr lang="en-US" sz="2000" dirty="0" err="1"/>
              <a:t>chức</a:t>
            </a:r>
            <a:r>
              <a:rPr lang="en-US" sz="2000" dirty="0"/>
              <a:t> </a:t>
            </a:r>
            <a:r>
              <a:rPr lang="en-US" sz="2000" dirty="0" err="1"/>
              <a:t>nông</a:t>
            </a:r>
            <a:r>
              <a:rPr lang="en-US" sz="2000" dirty="0"/>
              <a:t> </a:t>
            </a:r>
            <a:r>
              <a:rPr lang="en-US" sz="2000" dirty="0" err="1"/>
              <a:t>dân</a:t>
            </a:r>
            <a:r>
              <a:rPr lang="en-US" sz="2000" dirty="0"/>
              <a:t>, </a:t>
            </a:r>
            <a:r>
              <a:rPr lang="en-US" sz="2000" dirty="0" err="1"/>
              <a:t>hợp</a:t>
            </a:r>
            <a:r>
              <a:rPr lang="en-US" sz="2000" dirty="0"/>
              <a:t> </a:t>
            </a:r>
            <a:r>
              <a:rPr lang="en-US" sz="2000" dirty="0" err="1"/>
              <a:t>tác</a:t>
            </a:r>
            <a:r>
              <a:rPr lang="en-US" sz="2000" dirty="0"/>
              <a:t> </a:t>
            </a:r>
            <a:r>
              <a:rPr lang="en-US" sz="2000" dirty="0" err="1"/>
              <a:t>xã</a:t>
            </a:r>
            <a:r>
              <a:rPr lang="en-US" sz="2000" dirty="0"/>
              <a:t>,  </a:t>
            </a:r>
            <a:r>
              <a:rPr lang="en-US" sz="2000" dirty="0" err="1"/>
              <a:t>liên</a:t>
            </a:r>
            <a:r>
              <a:rPr lang="en-US" sz="2000" dirty="0"/>
              <a:t> minh </a:t>
            </a:r>
            <a:r>
              <a:rPr lang="en-US" sz="2000" dirty="0" err="1"/>
              <a:t>hợp</a:t>
            </a:r>
            <a:r>
              <a:rPr lang="en-US" sz="2000" dirty="0"/>
              <a:t> </a:t>
            </a:r>
            <a:r>
              <a:rPr lang="en-US" sz="2000" dirty="0" err="1"/>
              <a:t>tác</a:t>
            </a:r>
            <a:r>
              <a:rPr lang="en-US" sz="2000" dirty="0"/>
              <a:t> </a:t>
            </a:r>
            <a:r>
              <a:rPr lang="en-US" sz="2000" dirty="0" err="1"/>
              <a:t>xã</a:t>
            </a:r>
            <a:r>
              <a:rPr lang="en-US" sz="2000" dirty="0"/>
              <a:t> </a:t>
            </a:r>
            <a:r>
              <a:rPr lang="en-US" sz="2000" dirty="0" err="1"/>
              <a:t>nhất</a:t>
            </a:r>
            <a:r>
              <a:rPr lang="en-US" sz="2000" dirty="0"/>
              <a:t> </a:t>
            </a:r>
            <a:r>
              <a:rPr lang="en-US" sz="2000" dirty="0" err="1"/>
              <a:t>là</a:t>
            </a:r>
            <a:r>
              <a:rPr lang="en-US" sz="2000" dirty="0"/>
              <a:t> </a:t>
            </a:r>
            <a:r>
              <a:rPr lang="en-US" sz="2000" dirty="0" err="1"/>
              <a:t>trong</a:t>
            </a:r>
            <a:r>
              <a:rPr lang="en-US" sz="2000" dirty="0"/>
              <a:t> </a:t>
            </a:r>
            <a:r>
              <a:rPr lang="en-US" sz="2000" dirty="0" err="1"/>
              <a:t>lĩnh</a:t>
            </a:r>
            <a:r>
              <a:rPr lang="en-US" sz="2000" dirty="0"/>
              <a:t> </a:t>
            </a:r>
            <a:r>
              <a:rPr lang="en-US" sz="2000" dirty="0" err="1"/>
              <a:t>vực</a:t>
            </a:r>
            <a:r>
              <a:rPr lang="en-US" sz="2000" dirty="0"/>
              <a:t> </a:t>
            </a:r>
            <a:r>
              <a:rPr lang="en-US" sz="2000" dirty="0" err="1"/>
              <a:t>chăn</a:t>
            </a:r>
            <a:r>
              <a:rPr lang="en-US" sz="2000" dirty="0"/>
              <a:t> </a:t>
            </a:r>
            <a:r>
              <a:rPr lang="en-US" sz="2000" dirty="0" err="1"/>
              <a:t>nuôi</a:t>
            </a:r>
            <a:r>
              <a:rPr lang="en-US" sz="2000" dirty="0"/>
              <a:t> </a:t>
            </a:r>
            <a:r>
              <a:rPr lang="en-US" sz="2000" dirty="0" err="1"/>
              <a:t>trên</a:t>
            </a:r>
            <a:r>
              <a:rPr lang="en-US" sz="2000" dirty="0"/>
              <a:t> </a:t>
            </a:r>
            <a:r>
              <a:rPr lang="en-US" sz="2000" dirty="0" err="1"/>
              <a:t>thị</a:t>
            </a:r>
            <a:r>
              <a:rPr lang="en-US" sz="2000" dirty="0"/>
              <a:t> </a:t>
            </a:r>
            <a:r>
              <a:rPr lang="en-US" sz="2000" dirty="0" err="1"/>
              <a:t>trường</a:t>
            </a:r>
            <a:r>
              <a:rPr lang="en-US" sz="2000" dirty="0"/>
              <a:t> </a:t>
            </a:r>
            <a:r>
              <a:rPr lang="en-US" sz="2000" dirty="0" err="1"/>
              <a:t>nội</a:t>
            </a:r>
            <a:r>
              <a:rPr lang="en-US" sz="2000" dirty="0"/>
              <a:t> </a:t>
            </a:r>
            <a:r>
              <a:rPr lang="en-US" sz="2000" dirty="0" err="1"/>
              <a:t>địa</a:t>
            </a:r>
            <a:r>
              <a:rPr lang="en-US" sz="2000" dirty="0"/>
              <a:t> </a:t>
            </a:r>
            <a:r>
              <a:rPr lang="en-US" sz="2000" dirty="0" err="1"/>
              <a:t>bởi</a:t>
            </a:r>
            <a:r>
              <a:rPr lang="en-US" sz="2000" dirty="0"/>
              <a:t> </a:t>
            </a:r>
            <a:r>
              <a:rPr lang="en-US" sz="2000" dirty="0" err="1"/>
              <a:t>vì</a:t>
            </a:r>
            <a:r>
              <a:rPr lang="en-US" sz="2000" dirty="0"/>
              <a:t> </a:t>
            </a:r>
            <a:r>
              <a:rPr lang="en-US" sz="2000" dirty="0" err="1"/>
              <a:t>các</a:t>
            </a:r>
            <a:r>
              <a:rPr lang="en-US" sz="2000" dirty="0"/>
              <a:t> </a:t>
            </a:r>
            <a:r>
              <a:rPr lang="en-US" sz="2000" dirty="0" err="1"/>
              <a:t>mặt</a:t>
            </a:r>
            <a:r>
              <a:rPr lang="en-US" sz="2000" dirty="0"/>
              <a:t> </a:t>
            </a:r>
            <a:r>
              <a:rPr lang="en-US" sz="2000" dirty="0" err="1"/>
              <a:t>hàng</a:t>
            </a:r>
            <a:r>
              <a:rPr lang="en-US" sz="2000" dirty="0"/>
              <a:t> </a:t>
            </a:r>
            <a:r>
              <a:rPr lang="en-US" sz="2000" dirty="0" err="1"/>
              <a:t>như</a:t>
            </a:r>
            <a:r>
              <a:rPr lang="en-US" sz="2000" dirty="0"/>
              <a:t> </a:t>
            </a:r>
            <a:r>
              <a:rPr lang="en-US" sz="2000" dirty="0" err="1"/>
              <a:t>thịt</a:t>
            </a:r>
            <a:r>
              <a:rPr lang="en-US" sz="2000" dirty="0"/>
              <a:t> </a:t>
            </a:r>
            <a:r>
              <a:rPr lang="en-US" sz="2000" dirty="0" err="1"/>
              <a:t>bò</a:t>
            </a:r>
            <a:r>
              <a:rPr lang="en-US" sz="2000" dirty="0"/>
              <a:t>, </a:t>
            </a:r>
            <a:r>
              <a:rPr lang="en-US" sz="2000" dirty="0" err="1"/>
              <a:t>sữa</a:t>
            </a:r>
            <a:r>
              <a:rPr lang="en-US" sz="2000" dirty="0"/>
              <a:t>  </a:t>
            </a:r>
            <a:r>
              <a:rPr lang="en-US" sz="2000" dirty="0" err="1"/>
              <a:t>đã</a:t>
            </a:r>
            <a:r>
              <a:rPr lang="en-US" sz="2000" dirty="0"/>
              <a:t> </a:t>
            </a:r>
            <a:r>
              <a:rPr lang="en-US" sz="2000" dirty="0" err="1"/>
              <a:t>được</a:t>
            </a:r>
            <a:r>
              <a:rPr lang="en-US" sz="2000" dirty="0"/>
              <a:t> </a:t>
            </a:r>
            <a:r>
              <a:rPr lang="en-US" sz="2000" dirty="0" err="1"/>
              <a:t>Việt</a:t>
            </a:r>
            <a:r>
              <a:rPr lang="en-US" sz="2000" dirty="0"/>
              <a:t> Nam cam </a:t>
            </a:r>
            <a:r>
              <a:rPr lang="en-US" sz="2000" dirty="0" err="1"/>
              <a:t>kết</a:t>
            </a:r>
            <a:r>
              <a:rPr lang="en-US" sz="2000" dirty="0"/>
              <a:t> </a:t>
            </a:r>
            <a:r>
              <a:rPr lang="en-US" sz="2000" dirty="0" err="1"/>
              <a:t>sẽ</a:t>
            </a:r>
            <a:r>
              <a:rPr lang="en-US" sz="2000" dirty="0"/>
              <a:t> </a:t>
            </a:r>
            <a:r>
              <a:rPr lang="en-US" sz="2000" dirty="0" err="1"/>
              <a:t>cắt</a:t>
            </a:r>
            <a:r>
              <a:rPr lang="en-US" sz="2000" dirty="0"/>
              <a:t> </a:t>
            </a:r>
            <a:r>
              <a:rPr lang="en-US" sz="2000" dirty="0" err="1"/>
              <a:t>giảm</a:t>
            </a:r>
            <a:r>
              <a:rPr lang="en-US" sz="2000" dirty="0"/>
              <a:t> </a:t>
            </a:r>
            <a:r>
              <a:rPr lang="en-US" sz="2000" dirty="0" err="1"/>
              <a:t>thuế</a:t>
            </a:r>
            <a:r>
              <a:rPr lang="en-US" sz="2000" dirty="0"/>
              <a:t> </a:t>
            </a:r>
            <a:r>
              <a:rPr lang="en-US" sz="2000" dirty="0" err="1"/>
              <a:t>từ</a:t>
            </a:r>
            <a:r>
              <a:rPr lang="en-US" sz="2000" dirty="0"/>
              <a:t> 11-40% </a:t>
            </a:r>
            <a:r>
              <a:rPr lang="en-US" sz="2000" dirty="0" err="1"/>
              <a:t>về</a:t>
            </a:r>
            <a:r>
              <a:rPr lang="en-US" sz="2000" dirty="0"/>
              <a:t> 0% </a:t>
            </a:r>
            <a:r>
              <a:rPr lang="en-US" sz="2000" dirty="0" err="1"/>
              <a:t>sau</a:t>
            </a:r>
            <a:r>
              <a:rPr lang="en-US" sz="2000" dirty="0"/>
              <a:t> </a:t>
            </a:r>
            <a:r>
              <a:rPr lang="en-US" sz="2000" dirty="0" err="1"/>
              <a:t>ba</a:t>
            </a:r>
            <a:r>
              <a:rPr lang="en-US" sz="2000" dirty="0"/>
              <a:t> </a:t>
            </a:r>
            <a:r>
              <a:rPr lang="en-US" sz="2000" dirty="0" err="1"/>
              <a:t>năm</a:t>
            </a:r>
            <a:r>
              <a:rPr lang="en-US" sz="2000" dirty="0"/>
              <a:t>, </a:t>
            </a:r>
            <a:r>
              <a:rPr lang="en-US" sz="2000" dirty="0" err="1"/>
              <a:t>thịt</a:t>
            </a:r>
            <a:r>
              <a:rPr lang="en-US" sz="2000" dirty="0"/>
              <a:t> </a:t>
            </a:r>
            <a:r>
              <a:rPr lang="en-US" sz="2000" dirty="0" err="1"/>
              <a:t>gà</a:t>
            </a:r>
            <a:r>
              <a:rPr lang="en-US" sz="2000" dirty="0"/>
              <a:t> </a:t>
            </a:r>
            <a:r>
              <a:rPr lang="en-US" sz="2000" dirty="0" err="1"/>
              <a:t>và</a:t>
            </a:r>
            <a:r>
              <a:rPr lang="en-US" sz="2000" dirty="0"/>
              <a:t> </a:t>
            </a:r>
            <a:r>
              <a:rPr lang="en-US" sz="2000" dirty="0" err="1"/>
              <a:t>thịt</a:t>
            </a:r>
            <a:r>
              <a:rPr lang="en-US" sz="2000" dirty="0"/>
              <a:t> </a:t>
            </a:r>
            <a:r>
              <a:rPr lang="en-US" sz="2000" dirty="0" err="1"/>
              <a:t>lợn</a:t>
            </a:r>
            <a:r>
              <a:rPr lang="en-US" sz="2000" dirty="0"/>
              <a:t> </a:t>
            </a:r>
            <a:r>
              <a:rPr lang="en-US" sz="2000" dirty="0" err="1"/>
              <a:t>sau</a:t>
            </a:r>
            <a:r>
              <a:rPr lang="en-US" sz="2000" dirty="0"/>
              <a:t> 8-10 </a:t>
            </a:r>
            <a:r>
              <a:rPr lang="en-US" sz="2000" dirty="0" err="1"/>
              <a:t>năm</a:t>
            </a:r>
            <a:r>
              <a:rPr lang="en-US" sz="2000" dirty="0"/>
              <a:t>.</a:t>
            </a:r>
          </a:p>
          <a:p>
            <a:pPr algn="just">
              <a:spcBef>
                <a:spcPts val="0"/>
              </a:spcBef>
              <a:spcAft>
                <a:spcPts val="0"/>
              </a:spcAft>
              <a:buClr>
                <a:srgbClr val="00B050"/>
              </a:buClr>
              <a:buFont typeface="Lucida Grande" panose="020B0600040502020204" pitchFamily="34" charset="0"/>
              <a:buChar char="✓"/>
            </a:pPr>
            <a:r>
              <a:rPr lang="nl-NL" sz="2000" dirty="0"/>
              <a:t>Khi EVFTA thực thi, hàng hóa nông sản của tỉnh sẽ phải chịu sức ép rất lớn từ các hàng nông sản của Châu Âu trên chính thị trường của mình do chính sách cắt giảm thuế từ hai phía và tâm lý “sính hàng ngoại” của một bộ phận người dân có thu nhập. Do đó, cần tổ chức hiệu quả hệ thống tiêu thụ nông </a:t>
            </a:r>
            <a:r>
              <a:rPr lang="nl-NL" sz="2000" dirty="0" smtClean="0"/>
              <a:t>sản trong tỉnh.</a:t>
            </a:r>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50</a:t>
            </a:fld>
            <a:endParaRPr lang="en-US" dirty="0"/>
          </a:p>
        </p:txBody>
      </p:sp>
      <p:sp>
        <p:nvSpPr>
          <p:cNvPr id="9" name="Title 6">
            <a:extLst>
              <a:ext uri="{FF2B5EF4-FFF2-40B4-BE49-F238E27FC236}">
                <a16:creationId xmlns="" xmlns:a16="http://schemas.microsoft.com/office/drawing/2014/main" id="{25A53D5A-B79B-CF4C-8C06-494241B67C4B}"/>
              </a:ext>
            </a:extLst>
          </p:cNvPr>
          <p:cNvSpPr txBox="1">
            <a:spLocks/>
          </p:cNvSpPr>
          <p:nvPr/>
        </p:nvSpPr>
        <p:spPr>
          <a:xfrm>
            <a:off x="1066800" y="152400"/>
            <a:ext cx="7498080" cy="914400"/>
          </a:xfrm>
          <a:prstGeom prst="rect">
            <a:avLst/>
          </a:prstGeom>
        </p:spPr>
        <p:txBody>
          <a:bodyPr anchor="ctr">
            <a:normAutofit/>
          </a:bodyPr>
          <a:lst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a:lstStyle>
          <a:p>
            <a:pPr lvl="0"/>
            <a:r>
              <a:rPr lang="en-US" sz="2400" b="1" dirty="0"/>
              <a:t>4.3 </a:t>
            </a:r>
            <a:r>
              <a:rPr lang="en-US" sz="2400" b="1" dirty="0" err="1"/>
              <a:t>Một</a:t>
            </a:r>
            <a:r>
              <a:rPr lang="en-US" sz="2400" b="1" dirty="0"/>
              <a:t> </a:t>
            </a:r>
            <a:r>
              <a:rPr lang="en-US" sz="2400" b="1" dirty="0" err="1"/>
              <a:t>số</a:t>
            </a:r>
            <a:r>
              <a:rPr lang="en-US" sz="2400" b="1" dirty="0"/>
              <a:t> </a:t>
            </a:r>
            <a:r>
              <a:rPr lang="en-GB" sz="2400" b="1" dirty="0" err="1"/>
              <a:t>gợi</a:t>
            </a:r>
            <a:r>
              <a:rPr lang="en-GB" sz="2400" b="1" dirty="0"/>
              <a:t> ý </a:t>
            </a:r>
            <a:r>
              <a:rPr lang="en-GB" sz="2400" b="1" dirty="0" err="1"/>
              <a:t>đối</a:t>
            </a:r>
            <a:r>
              <a:rPr lang="en-GB" sz="2400" b="1" dirty="0"/>
              <a:t> </a:t>
            </a:r>
            <a:r>
              <a:rPr lang="en-GB" sz="2400" b="1" dirty="0" err="1"/>
              <a:t>với</a:t>
            </a:r>
            <a:r>
              <a:rPr lang="en-GB" sz="2400" b="1" dirty="0"/>
              <a:t> </a:t>
            </a:r>
            <a:r>
              <a:rPr lang="en-GB" sz="2400" b="1" dirty="0" err="1"/>
              <a:t>Nông</a:t>
            </a:r>
            <a:r>
              <a:rPr lang="en-GB" sz="2400" b="1" dirty="0"/>
              <a:t> </a:t>
            </a:r>
            <a:r>
              <a:rPr lang="en-GB" sz="2400" b="1" dirty="0" err="1"/>
              <a:t>Nghiệp</a:t>
            </a:r>
            <a:r>
              <a:rPr lang="en-GB" sz="2400" b="1" dirty="0"/>
              <a:t> </a:t>
            </a:r>
            <a:r>
              <a:rPr lang="en-GB" sz="2400" b="1" dirty="0" err="1"/>
              <a:t>Thái</a:t>
            </a:r>
            <a:r>
              <a:rPr lang="en-GB" sz="2400" b="1" dirty="0"/>
              <a:t> </a:t>
            </a:r>
            <a:r>
              <a:rPr lang="en-GB" sz="2400" b="1" dirty="0" err="1"/>
              <a:t>Nguyên</a:t>
            </a:r>
            <a:r>
              <a:rPr lang="en-GB" sz="2400" b="1" dirty="0"/>
              <a:t> (2/2)</a:t>
            </a:r>
            <a:endParaRPr lang="en-US" sz="2400" b="1" dirty="0"/>
          </a:p>
        </p:txBody>
      </p:sp>
    </p:spTree>
  </p:cSld>
  <p:clrMapOvr>
    <a:masterClrMapping/>
  </p:clrMapOvr>
  <p:transition>
    <p:split orient="ver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581400"/>
            <a:ext cx="7498080" cy="1209675"/>
          </a:xfrm>
        </p:spPr>
        <p:txBody>
          <a:bodyPr>
            <a:normAutofit/>
          </a:bodyPr>
          <a:lstStyle/>
          <a:p>
            <a:pPr>
              <a:buNone/>
            </a:pPr>
            <a:r>
              <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Xin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trân</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trọng</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cảm</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ơn</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51</a:t>
            </a:fld>
            <a:endParaRPr lang="en-US" dirty="0"/>
          </a:p>
        </p:txBody>
      </p:sp>
      <p:sp>
        <p:nvSpPr>
          <p:cNvPr id="9" name="Content Placeholder 2"/>
          <p:cNvSpPr txBox="1">
            <a:spLocks/>
          </p:cNvSpPr>
          <p:nvPr/>
        </p:nvSpPr>
        <p:spPr>
          <a:xfrm>
            <a:off x="914400" y="1066800"/>
            <a:ext cx="8229600" cy="2133600"/>
          </a:xfrm>
          <a:prstGeom prst="rect">
            <a:avLst/>
          </a:prstGeom>
        </p:spPr>
        <p:txBody>
          <a:bodyPr>
            <a:normAutofit/>
          </a:bodyPr>
          <a:lstStyle/>
          <a:p>
            <a:pPr marL="112713" marR="0" lvl="0" indent="-30163" algn="just" defTabSz="914400" rtl="0" eaLnBrk="1" fontAlgn="auto" latinLnBrk="0" hangingPunct="1">
              <a:lnSpc>
                <a:spcPct val="125000"/>
              </a:lnSpc>
              <a:spcBef>
                <a:spcPts val="600"/>
              </a:spcBef>
              <a:spcAft>
                <a:spcPts val="600"/>
              </a:spcAft>
              <a:buClr>
                <a:schemeClr val="tx1">
                  <a:lumMod val="65000"/>
                  <a:lumOff val="35000"/>
                </a:schemeClr>
              </a:buClr>
              <a:buSzPct val="80000"/>
              <a:buFont typeface="Wingdings 2"/>
              <a:buNone/>
              <a:tabLst/>
              <a:defRPr/>
            </a:pP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Tóm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lại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EVFTA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mở</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cơ</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hội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lớn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nhưng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cũng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chứa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đựng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nhiều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thách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thức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đặc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biệt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là</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sự</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tăng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cường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các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hàng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rào</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phi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thuế</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quan</a:t>
            </a:r>
            <a:r>
              <a:rPr lang="en-US" sz="2000" dirty="0" smtClean="0"/>
              <a:t> (</a:t>
            </a:r>
            <a:r>
              <a:rPr lang="en-US" sz="2000" dirty="0" err="1" smtClean="0"/>
              <a:t>rào</a:t>
            </a:r>
            <a:r>
              <a:rPr lang="en-US" sz="2000" dirty="0" smtClean="0"/>
              <a:t> </a:t>
            </a:r>
            <a:r>
              <a:rPr lang="en-US" sz="2000" dirty="0" err="1" smtClean="0"/>
              <a:t>cản</a:t>
            </a:r>
            <a:r>
              <a:rPr lang="en-US" sz="2000" dirty="0" smtClean="0"/>
              <a:t> </a:t>
            </a:r>
            <a:r>
              <a:rPr lang="en-US" sz="2000" dirty="0" err="1" smtClean="0"/>
              <a:t>kỹ</a:t>
            </a:r>
            <a:r>
              <a:rPr lang="en-US" sz="2000" dirty="0" smtClean="0"/>
              <a:t> </a:t>
            </a:r>
            <a:r>
              <a:rPr lang="en-US" sz="2000" dirty="0" err="1" smtClean="0"/>
              <a:t>thuật</a:t>
            </a:r>
            <a:r>
              <a:rPr lang="en-US" sz="2000" dirty="0" smtClean="0"/>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khi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hàng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nông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lâm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thủy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sản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thâm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nhập</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mạnh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mẽ</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vào</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thị</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trường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châu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Âu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Để</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vượt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qua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trở</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ngại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rất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cần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có</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sự</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vào</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cuộc</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đồng</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err="1" smtClean="0">
                <a:ln>
                  <a:noFill/>
                </a:ln>
                <a:solidFill>
                  <a:schemeClr val="tx1"/>
                </a:solidFill>
                <a:effectLst/>
                <a:uLnTx/>
                <a:uFillTx/>
                <a:latin typeface="+mn-lt"/>
                <a:ea typeface="+mn-ea"/>
                <a:cs typeface="+mn-cs"/>
              </a:rPr>
              <a:t>bộ</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từ</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nhiều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phía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464" algn="just" defTabSz="914400" rtl="0" eaLnBrk="1" fontAlgn="auto" latinLnBrk="0" hangingPunct="1">
              <a:lnSpc>
                <a:spcPct val="125000"/>
              </a:lnSpc>
              <a:spcBef>
                <a:spcPts val="600"/>
              </a:spcBef>
              <a:spcAft>
                <a:spcPts val="600"/>
              </a:spcAft>
              <a:buClr>
                <a:schemeClr val="tx1">
                  <a:lumMod val="65000"/>
                  <a:lumOff val="35000"/>
                </a:schemeClr>
              </a:buClr>
              <a:buSzPct val="80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just" defTabSz="914400" rtl="0" eaLnBrk="1" fontAlgn="auto" latinLnBrk="0" hangingPunct="1">
              <a:lnSpc>
                <a:spcPct val="125000"/>
              </a:lnSpc>
              <a:spcBef>
                <a:spcPts val="600"/>
              </a:spcBef>
              <a:spcAft>
                <a:spcPts val="600"/>
              </a:spcAft>
              <a:buClr>
                <a:schemeClr val="tx1">
                  <a:lumMod val="65000"/>
                  <a:lumOff val="35000"/>
                </a:schemeClr>
              </a:buClr>
              <a:buSzPct val="80000"/>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orient="ver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77200" cy="914400"/>
          </a:xfrm>
        </p:spPr>
        <p:txBody>
          <a:bodyPr>
            <a:normAutofit/>
          </a:bodyPr>
          <a:lstStyle/>
          <a:p>
            <a:r>
              <a:rPr lang="en-US" sz="2200" dirty="0" err="1" smtClean="0"/>
              <a:t>Một</a:t>
            </a:r>
            <a:r>
              <a:rPr lang="en-US" sz="2200" dirty="0" smtClean="0"/>
              <a:t> </a:t>
            </a:r>
            <a:r>
              <a:rPr lang="en-US" sz="2200" dirty="0" err="1" smtClean="0"/>
              <a:t>số</a:t>
            </a:r>
            <a:r>
              <a:rPr lang="en-US" sz="2200" dirty="0" smtClean="0"/>
              <a:t> </a:t>
            </a:r>
            <a:r>
              <a:rPr lang="en-US" sz="2200" dirty="0" err="1" smtClean="0"/>
              <a:t>đầu</a:t>
            </a:r>
            <a:r>
              <a:rPr lang="en-US" sz="2200" dirty="0" smtClean="0"/>
              <a:t> </a:t>
            </a:r>
            <a:r>
              <a:rPr lang="en-US" sz="2200" dirty="0" err="1" smtClean="0"/>
              <a:t>mối</a:t>
            </a:r>
            <a:r>
              <a:rPr lang="en-US" sz="2200" dirty="0" smtClean="0"/>
              <a:t> </a:t>
            </a:r>
            <a:r>
              <a:rPr lang="en-US" sz="2200" dirty="0" err="1" smtClean="0"/>
              <a:t>về</a:t>
            </a:r>
            <a:r>
              <a:rPr lang="en-US" sz="2200" dirty="0" smtClean="0"/>
              <a:t> </a:t>
            </a:r>
            <a:r>
              <a:rPr lang="en-US" sz="2200" dirty="0" err="1" smtClean="0"/>
              <a:t>giải</a:t>
            </a:r>
            <a:r>
              <a:rPr lang="en-US" sz="2200" dirty="0" smtClean="0"/>
              <a:t> </a:t>
            </a:r>
            <a:r>
              <a:rPr lang="en-US" sz="2200" dirty="0" err="1" smtClean="0"/>
              <a:t>quyết</a:t>
            </a:r>
            <a:r>
              <a:rPr lang="en-US" sz="2200" dirty="0" smtClean="0"/>
              <a:t> </a:t>
            </a:r>
            <a:r>
              <a:rPr lang="en-US" sz="2200" dirty="0" err="1" smtClean="0"/>
              <a:t>các</a:t>
            </a:r>
            <a:r>
              <a:rPr lang="en-US" sz="2200" dirty="0" smtClean="0"/>
              <a:t> </a:t>
            </a:r>
            <a:r>
              <a:rPr lang="en-US" sz="2200" dirty="0" err="1" smtClean="0"/>
              <a:t>rào</a:t>
            </a:r>
            <a:r>
              <a:rPr lang="en-US" sz="2200" dirty="0" smtClean="0"/>
              <a:t> </a:t>
            </a:r>
            <a:r>
              <a:rPr lang="en-US" sz="2200" dirty="0" err="1" smtClean="0"/>
              <a:t>cản</a:t>
            </a:r>
            <a:r>
              <a:rPr lang="en-US" sz="2200" dirty="0" smtClean="0"/>
              <a:t> phi </a:t>
            </a:r>
            <a:r>
              <a:rPr lang="en-US" sz="2200" dirty="0" err="1" smtClean="0"/>
              <a:t>thuế</a:t>
            </a:r>
            <a:r>
              <a:rPr lang="en-US" sz="2200" dirty="0" smtClean="0"/>
              <a:t> </a:t>
            </a:r>
            <a:r>
              <a:rPr lang="en-US" sz="2200" dirty="0" err="1" smtClean="0"/>
              <a:t>quan</a:t>
            </a:r>
            <a:r>
              <a:rPr lang="en-US" sz="2200" dirty="0" smtClean="0"/>
              <a:t> (TBT </a:t>
            </a:r>
            <a:r>
              <a:rPr lang="en-US" sz="2200" dirty="0" err="1" smtClean="0"/>
              <a:t>và</a:t>
            </a:r>
            <a:r>
              <a:rPr lang="en-US" sz="2200" dirty="0" smtClean="0"/>
              <a:t> SPS) </a:t>
            </a:r>
            <a:endParaRPr lang="en-US" sz="2200" dirty="0"/>
          </a:p>
        </p:txBody>
      </p:sp>
      <p:sp>
        <p:nvSpPr>
          <p:cNvPr id="3" name="Content Placeholder 2"/>
          <p:cNvSpPr>
            <a:spLocks noGrp="1"/>
          </p:cNvSpPr>
          <p:nvPr>
            <p:ph idx="1"/>
          </p:nvPr>
        </p:nvSpPr>
        <p:spPr>
          <a:xfrm>
            <a:off x="914400" y="1066800"/>
            <a:ext cx="7848600" cy="4800600"/>
          </a:xfrm>
        </p:spPr>
        <p:txBody>
          <a:bodyPr>
            <a:noAutofit/>
          </a:bodyPr>
          <a:lstStyle/>
          <a:p>
            <a:pPr marL="57150" indent="0" algn="just">
              <a:buNone/>
            </a:pPr>
            <a:r>
              <a:rPr lang="en-US" sz="1700" b="1" i="1" dirty="0" err="1" smtClean="0"/>
              <a:t>Văn</a:t>
            </a:r>
            <a:r>
              <a:rPr lang="en-US" sz="1700" b="1" i="1" dirty="0" smtClean="0"/>
              <a:t> </a:t>
            </a:r>
            <a:r>
              <a:rPr lang="en-US" sz="1700" b="1" i="1" dirty="0" err="1" smtClean="0"/>
              <a:t>phòng</a:t>
            </a:r>
            <a:r>
              <a:rPr lang="en-US" sz="1700" b="1" i="1" dirty="0" smtClean="0"/>
              <a:t> TBT </a:t>
            </a:r>
            <a:r>
              <a:rPr lang="en-US" sz="1700" b="1" i="1" dirty="0" err="1" smtClean="0"/>
              <a:t>Việt</a:t>
            </a:r>
            <a:r>
              <a:rPr lang="en-US" sz="1700" b="1" i="1" dirty="0" smtClean="0"/>
              <a:t> Nam:</a:t>
            </a:r>
            <a:r>
              <a:rPr lang="en-US" sz="1700" smtClean="0"/>
              <a:t> trực </a:t>
            </a:r>
            <a:r>
              <a:rPr lang="en-US" sz="1700" dirty="0" err="1" smtClean="0"/>
              <a:t>thuộc</a:t>
            </a:r>
            <a:r>
              <a:rPr lang="en-US" sz="1700" dirty="0" smtClean="0"/>
              <a:t> </a:t>
            </a:r>
            <a:r>
              <a:rPr lang="en-US" sz="1700" b="1" dirty="0" err="1" smtClean="0"/>
              <a:t>Tổng</a:t>
            </a:r>
            <a:r>
              <a:rPr lang="en-US" sz="1700" b="1" dirty="0" smtClean="0"/>
              <a:t> </a:t>
            </a:r>
            <a:r>
              <a:rPr lang="en-US" sz="1700" b="1" dirty="0" err="1" smtClean="0"/>
              <a:t>cục</a:t>
            </a:r>
            <a:r>
              <a:rPr lang="en-US" sz="1700" b="1" dirty="0" smtClean="0"/>
              <a:t> </a:t>
            </a:r>
            <a:r>
              <a:rPr lang="en-US" sz="1700" b="1" dirty="0" err="1" smtClean="0"/>
              <a:t>Tiêu</a:t>
            </a:r>
            <a:r>
              <a:rPr lang="en-US" sz="1700" b="1" dirty="0" smtClean="0"/>
              <a:t> </a:t>
            </a:r>
            <a:r>
              <a:rPr lang="en-US" sz="1700" b="1" dirty="0" err="1" smtClean="0"/>
              <a:t>chuẩn</a:t>
            </a:r>
            <a:r>
              <a:rPr lang="en-US" sz="1700" b="1" dirty="0" smtClean="0"/>
              <a:t> </a:t>
            </a:r>
            <a:r>
              <a:rPr lang="en-US" sz="1700" b="1" dirty="0" err="1" smtClean="0"/>
              <a:t>Đo</a:t>
            </a:r>
            <a:r>
              <a:rPr lang="en-US" sz="1700" b="1" dirty="0" smtClean="0"/>
              <a:t> </a:t>
            </a:r>
            <a:r>
              <a:rPr lang="en-US" sz="1700" b="1" dirty="0" err="1" smtClean="0"/>
              <a:t>lường</a:t>
            </a:r>
            <a:r>
              <a:rPr lang="en-US" sz="1700" b="1" dirty="0" smtClean="0"/>
              <a:t> </a:t>
            </a:r>
            <a:r>
              <a:rPr lang="en-US" sz="1700" b="1" dirty="0" err="1" smtClean="0"/>
              <a:t>Chất</a:t>
            </a:r>
            <a:r>
              <a:rPr lang="en-US" sz="1700" b="1" dirty="0" smtClean="0"/>
              <a:t> </a:t>
            </a:r>
            <a:r>
              <a:rPr lang="en-US" sz="1700" b="1" dirty="0" err="1" smtClean="0"/>
              <a:t>lượng</a:t>
            </a:r>
            <a:r>
              <a:rPr lang="en-US" sz="1700" dirty="0" smtClean="0"/>
              <a:t>, </a:t>
            </a:r>
            <a:r>
              <a:rPr lang="en-US" sz="1700" dirty="0" err="1" smtClean="0"/>
              <a:t>theo</a:t>
            </a:r>
            <a:r>
              <a:rPr lang="en-US" sz="1700" dirty="0" smtClean="0"/>
              <a:t> </a:t>
            </a:r>
            <a:r>
              <a:rPr lang="en-US" sz="1700" dirty="0" err="1" smtClean="0"/>
              <a:t>Quyết</a:t>
            </a:r>
            <a:r>
              <a:rPr lang="en-US" sz="1700" dirty="0" smtClean="0"/>
              <a:t> </a:t>
            </a:r>
            <a:r>
              <a:rPr lang="en-US" sz="1700" dirty="0" err="1" smtClean="0"/>
              <a:t>định</a:t>
            </a:r>
            <a:r>
              <a:rPr lang="en-US" sz="1700" dirty="0" smtClean="0"/>
              <a:t> </a:t>
            </a:r>
            <a:r>
              <a:rPr lang="en-US" sz="1700" dirty="0" err="1" smtClean="0"/>
              <a:t>số</a:t>
            </a:r>
            <a:r>
              <a:rPr lang="en-US" sz="1700" dirty="0" smtClean="0"/>
              <a:t> 356/QĐ – BKHCN) </a:t>
            </a:r>
            <a:r>
              <a:rPr lang="en-US" sz="1700" dirty="0" err="1" smtClean="0"/>
              <a:t>là</a:t>
            </a:r>
            <a:r>
              <a:rPr lang="en-US" sz="1700" dirty="0" smtClean="0"/>
              <a:t> </a:t>
            </a:r>
            <a:r>
              <a:rPr lang="en-US" sz="1700" dirty="0" err="1" smtClean="0"/>
              <a:t>đầu</a:t>
            </a:r>
            <a:r>
              <a:rPr lang="en-US" sz="1700" dirty="0" smtClean="0"/>
              <a:t> </a:t>
            </a:r>
            <a:r>
              <a:rPr lang="en-US" sz="1700" dirty="0" err="1" smtClean="0"/>
              <a:t>mối</a:t>
            </a:r>
            <a:r>
              <a:rPr lang="en-US" sz="1700" dirty="0" smtClean="0"/>
              <a:t> </a:t>
            </a:r>
            <a:r>
              <a:rPr lang="en-US" sz="1700" dirty="0" err="1" smtClean="0"/>
              <a:t>quốc</a:t>
            </a:r>
            <a:r>
              <a:rPr lang="en-US" sz="1700" dirty="0" smtClean="0"/>
              <a:t> </a:t>
            </a:r>
            <a:r>
              <a:rPr lang="en-US" sz="1700" dirty="0" err="1" smtClean="0"/>
              <a:t>gia</a:t>
            </a:r>
            <a:r>
              <a:rPr lang="en-US" sz="1700" dirty="0" smtClean="0"/>
              <a:t> </a:t>
            </a:r>
            <a:r>
              <a:rPr lang="en-US" sz="1700" dirty="0" err="1" smtClean="0"/>
              <a:t>thực</a:t>
            </a:r>
            <a:r>
              <a:rPr lang="en-US" sz="1700" dirty="0" smtClean="0"/>
              <a:t> </a:t>
            </a:r>
            <a:r>
              <a:rPr lang="en-US" sz="1700" dirty="0" err="1" smtClean="0"/>
              <a:t>hiện</a:t>
            </a:r>
            <a:r>
              <a:rPr lang="en-US" sz="1700" dirty="0" smtClean="0"/>
              <a:t> </a:t>
            </a:r>
            <a:r>
              <a:rPr lang="en-US" sz="1700" dirty="0" err="1" smtClean="0"/>
              <a:t>việc</a:t>
            </a:r>
            <a:r>
              <a:rPr lang="en-US" sz="1700" dirty="0" smtClean="0"/>
              <a:t> </a:t>
            </a:r>
            <a:r>
              <a:rPr lang="en-US" sz="1700" dirty="0" err="1" smtClean="0"/>
              <a:t>hỏi</a:t>
            </a:r>
            <a:r>
              <a:rPr lang="en-US" sz="1700" dirty="0" smtClean="0"/>
              <a:t> </a:t>
            </a:r>
            <a:r>
              <a:rPr lang="en-US" sz="1700" dirty="0" err="1" smtClean="0"/>
              <a:t>đáp</a:t>
            </a:r>
            <a:r>
              <a:rPr lang="en-US" sz="1700" dirty="0" smtClean="0"/>
              <a:t> </a:t>
            </a:r>
            <a:r>
              <a:rPr lang="en-US" sz="1700" dirty="0" err="1" smtClean="0"/>
              <a:t>và</a:t>
            </a:r>
            <a:r>
              <a:rPr lang="en-US" sz="1700" dirty="0" smtClean="0"/>
              <a:t> </a:t>
            </a:r>
            <a:r>
              <a:rPr lang="en-US" sz="1700" dirty="0" err="1" smtClean="0"/>
              <a:t>thông</a:t>
            </a:r>
            <a:r>
              <a:rPr lang="en-US" sz="1700" dirty="0" smtClean="0"/>
              <a:t> </a:t>
            </a:r>
            <a:r>
              <a:rPr lang="en-US" sz="1700" dirty="0" err="1" smtClean="0"/>
              <a:t>báo</a:t>
            </a:r>
            <a:r>
              <a:rPr lang="en-US" sz="1700" dirty="0" smtClean="0"/>
              <a:t> </a:t>
            </a:r>
            <a:r>
              <a:rPr lang="en-US" sz="1700" dirty="0" err="1" smtClean="0"/>
              <a:t>về</a:t>
            </a:r>
            <a:r>
              <a:rPr lang="en-US" sz="1700" dirty="0" smtClean="0"/>
              <a:t> </a:t>
            </a:r>
            <a:r>
              <a:rPr lang="en-US" sz="1700" dirty="0" err="1" smtClean="0"/>
              <a:t>các</a:t>
            </a:r>
            <a:r>
              <a:rPr lang="en-US" sz="1700" dirty="0" smtClean="0"/>
              <a:t> </a:t>
            </a:r>
            <a:r>
              <a:rPr lang="en-US" sz="1700" dirty="0" err="1" smtClean="0"/>
              <a:t>Quy</a:t>
            </a:r>
            <a:r>
              <a:rPr lang="en-US" sz="1700" dirty="0" smtClean="0"/>
              <a:t> </a:t>
            </a:r>
            <a:r>
              <a:rPr lang="en-US" sz="1700" dirty="0" err="1" smtClean="0"/>
              <a:t>định</a:t>
            </a:r>
            <a:r>
              <a:rPr lang="en-US" sz="1700" dirty="0" smtClean="0"/>
              <a:t> </a:t>
            </a:r>
            <a:r>
              <a:rPr lang="en-US" sz="1700" dirty="0" err="1" smtClean="0"/>
              <a:t>kỹ</a:t>
            </a:r>
            <a:r>
              <a:rPr lang="en-US" sz="1700" dirty="0" smtClean="0"/>
              <a:t> </a:t>
            </a:r>
            <a:r>
              <a:rPr lang="en-US" sz="1700" dirty="0" err="1" smtClean="0"/>
              <a:t>thuật</a:t>
            </a:r>
            <a:r>
              <a:rPr lang="en-US" sz="1700" dirty="0" smtClean="0"/>
              <a:t>, </a:t>
            </a:r>
            <a:r>
              <a:rPr lang="en-US" sz="1700" dirty="0" err="1" smtClean="0"/>
              <a:t>Tiêu</a:t>
            </a:r>
            <a:r>
              <a:rPr lang="en-US" sz="1700" dirty="0" smtClean="0"/>
              <a:t> </a:t>
            </a:r>
            <a:r>
              <a:rPr lang="en-US" sz="1700" dirty="0" err="1" smtClean="0"/>
              <a:t>chuẩn</a:t>
            </a:r>
            <a:r>
              <a:rPr lang="en-US" sz="1700" dirty="0" smtClean="0"/>
              <a:t>, </a:t>
            </a:r>
            <a:r>
              <a:rPr lang="en-US" sz="1700" dirty="0" err="1" smtClean="0"/>
              <a:t>Quy</a:t>
            </a:r>
            <a:r>
              <a:rPr lang="en-US" sz="1700" dirty="0" smtClean="0"/>
              <a:t> </a:t>
            </a:r>
            <a:r>
              <a:rPr lang="en-US" sz="1700" dirty="0" err="1" smtClean="0"/>
              <a:t>trình</a:t>
            </a:r>
            <a:r>
              <a:rPr lang="en-US" sz="1700" dirty="0" smtClean="0"/>
              <a:t> </a:t>
            </a:r>
            <a:r>
              <a:rPr lang="en-US" sz="1700" dirty="0" err="1" smtClean="0"/>
              <a:t>đánh</a:t>
            </a:r>
            <a:r>
              <a:rPr lang="en-US" sz="1700" dirty="0" smtClean="0"/>
              <a:t> </a:t>
            </a:r>
            <a:r>
              <a:rPr lang="en-US" sz="1700" dirty="0" err="1" smtClean="0"/>
              <a:t>giá</a:t>
            </a:r>
            <a:r>
              <a:rPr lang="en-US" sz="1700" dirty="0" smtClean="0"/>
              <a:t> </a:t>
            </a:r>
            <a:r>
              <a:rPr lang="en-US" sz="1700" dirty="0" err="1" smtClean="0"/>
              <a:t>sự</a:t>
            </a:r>
            <a:r>
              <a:rPr lang="en-US" sz="1700" dirty="0" smtClean="0"/>
              <a:t> </a:t>
            </a:r>
            <a:r>
              <a:rPr lang="en-US" sz="1700" dirty="0" err="1" smtClean="0"/>
              <a:t>phù</a:t>
            </a:r>
            <a:r>
              <a:rPr lang="en-US" sz="1700" dirty="0" smtClean="0"/>
              <a:t> </a:t>
            </a:r>
            <a:r>
              <a:rPr lang="en-US" sz="1700" dirty="0" err="1" smtClean="0"/>
              <a:t>hợp</a:t>
            </a:r>
            <a:r>
              <a:rPr lang="en-US" sz="1700" dirty="0" smtClean="0"/>
              <a:t> </a:t>
            </a:r>
            <a:r>
              <a:rPr lang="en-US" sz="1700" dirty="0" err="1" smtClean="0"/>
              <a:t>và</a:t>
            </a:r>
            <a:r>
              <a:rPr lang="en-US" sz="1700" dirty="0" smtClean="0"/>
              <a:t> </a:t>
            </a:r>
            <a:r>
              <a:rPr lang="en-US" sz="1700" dirty="0" err="1" smtClean="0"/>
              <a:t>các</a:t>
            </a:r>
            <a:r>
              <a:rPr lang="en-US" sz="1700" dirty="0" smtClean="0"/>
              <a:t> </a:t>
            </a:r>
            <a:r>
              <a:rPr lang="en-US" sz="1700" dirty="0" err="1" smtClean="0"/>
              <a:t>vấn</a:t>
            </a:r>
            <a:r>
              <a:rPr lang="en-US" sz="1700" dirty="0" smtClean="0"/>
              <a:t> </a:t>
            </a:r>
            <a:r>
              <a:rPr lang="en-US" sz="1700" dirty="0" err="1" smtClean="0"/>
              <a:t>đề</a:t>
            </a:r>
            <a:r>
              <a:rPr lang="en-US" sz="1700" dirty="0" smtClean="0"/>
              <a:t> </a:t>
            </a:r>
            <a:r>
              <a:rPr lang="en-US" sz="1700" dirty="0" err="1" smtClean="0"/>
              <a:t>khác</a:t>
            </a:r>
            <a:r>
              <a:rPr lang="en-US" sz="1700" dirty="0" smtClean="0"/>
              <a:t> </a:t>
            </a:r>
            <a:r>
              <a:rPr lang="en-US" sz="1700" dirty="0" err="1" smtClean="0"/>
              <a:t>liên</a:t>
            </a:r>
            <a:r>
              <a:rPr lang="en-US" sz="1700" dirty="0" smtClean="0"/>
              <a:t> </a:t>
            </a:r>
            <a:r>
              <a:rPr lang="en-US" sz="1700" dirty="0" err="1" smtClean="0"/>
              <a:t>quan</a:t>
            </a:r>
            <a:r>
              <a:rPr lang="en-US" sz="1700" dirty="0" smtClean="0"/>
              <a:t> </a:t>
            </a:r>
            <a:r>
              <a:rPr lang="en-US" sz="1700" dirty="0" err="1" smtClean="0"/>
              <a:t>đến</a:t>
            </a:r>
            <a:r>
              <a:rPr lang="en-US" sz="1700" dirty="0" smtClean="0"/>
              <a:t> </a:t>
            </a:r>
            <a:r>
              <a:rPr lang="en-US" sz="1700" dirty="0" err="1" smtClean="0"/>
              <a:t>hàng</a:t>
            </a:r>
            <a:r>
              <a:rPr lang="en-US" sz="1700" dirty="0" smtClean="0"/>
              <a:t> </a:t>
            </a:r>
            <a:r>
              <a:rPr lang="en-US" sz="1700" dirty="0" err="1" smtClean="0"/>
              <a:t>rào</a:t>
            </a:r>
            <a:r>
              <a:rPr lang="en-US" sz="1700" dirty="0" smtClean="0"/>
              <a:t> </a:t>
            </a:r>
            <a:r>
              <a:rPr lang="en-US" sz="1700" dirty="0" err="1" smtClean="0"/>
              <a:t>kỹ</a:t>
            </a:r>
            <a:r>
              <a:rPr lang="en-US" sz="1700" dirty="0" smtClean="0"/>
              <a:t> </a:t>
            </a:r>
            <a:r>
              <a:rPr lang="en-US" sz="1700" dirty="0" err="1" smtClean="0"/>
              <a:t>thuật</a:t>
            </a:r>
            <a:r>
              <a:rPr lang="en-US" sz="1700" dirty="0" smtClean="0"/>
              <a:t> </a:t>
            </a:r>
            <a:r>
              <a:rPr lang="en-US" sz="1700" dirty="0" err="1" smtClean="0"/>
              <a:t>trong</a:t>
            </a:r>
            <a:r>
              <a:rPr lang="en-US" sz="1700" dirty="0" smtClean="0"/>
              <a:t> </a:t>
            </a:r>
            <a:r>
              <a:rPr lang="en-US" sz="1700" dirty="0" err="1" smtClean="0"/>
              <a:t>thương</a:t>
            </a:r>
            <a:r>
              <a:rPr lang="en-US" sz="1700" dirty="0" smtClean="0"/>
              <a:t> </a:t>
            </a:r>
            <a:r>
              <a:rPr lang="en-US" sz="1700" dirty="0" err="1" smtClean="0"/>
              <a:t>mại</a:t>
            </a:r>
            <a:r>
              <a:rPr lang="en-US" sz="1700" dirty="0" smtClean="0"/>
              <a:t> </a:t>
            </a:r>
            <a:r>
              <a:rPr lang="en-US" sz="1700" dirty="0" err="1" smtClean="0"/>
              <a:t>theo</a:t>
            </a:r>
            <a:r>
              <a:rPr lang="en-US" sz="1700" dirty="0" smtClean="0"/>
              <a:t> </a:t>
            </a:r>
            <a:r>
              <a:rPr lang="en-US" sz="1700" dirty="0" err="1" smtClean="0"/>
              <a:t>hướng</a:t>
            </a:r>
            <a:r>
              <a:rPr lang="en-US" sz="1700" dirty="0" smtClean="0"/>
              <a:t> </a:t>
            </a:r>
            <a:r>
              <a:rPr lang="en-US" sz="1700" dirty="0" err="1" smtClean="0"/>
              <a:t>dẫn</a:t>
            </a:r>
            <a:r>
              <a:rPr lang="en-US" sz="1700" dirty="0" smtClean="0"/>
              <a:t> </a:t>
            </a:r>
            <a:r>
              <a:rPr lang="en-US" sz="1700" dirty="0" err="1" smtClean="0"/>
              <a:t>của</a:t>
            </a:r>
            <a:r>
              <a:rPr lang="en-US" sz="1700" dirty="0" smtClean="0"/>
              <a:t> </a:t>
            </a:r>
            <a:r>
              <a:rPr lang="en-US" sz="1700" dirty="0" err="1" smtClean="0"/>
              <a:t>Tổ</a:t>
            </a:r>
            <a:r>
              <a:rPr lang="en-US" sz="1700" dirty="0" smtClean="0"/>
              <a:t> </a:t>
            </a:r>
            <a:r>
              <a:rPr lang="en-US" sz="1700" dirty="0" err="1" smtClean="0"/>
              <a:t>chức</a:t>
            </a:r>
            <a:r>
              <a:rPr lang="en-US" sz="1700" dirty="0" smtClean="0"/>
              <a:t> </a:t>
            </a:r>
            <a:r>
              <a:rPr lang="en-US" sz="1700" dirty="0" err="1" smtClean="0"/>
              <a:t>thương</a:t>
            </a:r>
            <a:r>
              <a:rPr lang="en-US" sz="1700" dirty="0" smtClean="0"/>
              <a:t> </a:t>
            </a:r>
            <a:r>
              <a:rPr lang="en-US" sz="1700" dirty="0" err="1" smtClean="0"/>
              <a:t>mại</a:t>
            </a:r>
            <a:r>
              <a:rPr lang="en-US" sz="1700" dirty="0" smtClean="0"/>
              <a:t> </a:t>
            </a:r>
            <a:r>
              <a:rPr lang="en-US" sz="1700" dirty="0" err="1" smtClean="0"/>
              <a:t>thế</a:t>
            </a:r>
            <a:r>
              <a:rPr lang="en-US" sz="1700" dirty="0" smtClean="0"/>
              <a:t> </a:t>
            </a:r>
            <a:r>
              <a:rPr lang="en-US" sz="1700" err="1" smtClean="0"/>
              <a:t>giới</a:t>
            </a:r>
            <a:r>
              <a:rPr lang="en-US" sz="1700" smtClean="0"/>
              <a:t>  Các cơ quan triển khai thực hiện là Các </a:t>
            </a:r>
            <a:r>
              <a:rPr lang="en-US" sz="1700" b="1" smtClean="0"/>
              <a:t>Bộ ngành liên quan </a:t>
            </a:r>
            <a:r>
              <a:rPr lang="en-US" sz="1700" smtClean="0"/>
              <a:t>và các </a:t>
            </a:r>
            <a:r>
              <a:rPr lang="en-US" sz="1700" b="1" smtClean="0"/>
              <a:t>Sở khoa học công nghệ </a:t>
            </a:r>
            <a:r>
              <a:rPr lang="en-US" sz="1700" smtClean="0"/>
              <a:t>tại các địa phương</a:t>
            </a:r>
            <a:endParaRPr lang="en-US" sz="1700" dirty="0" smtClean="0"/>
          </a:p>
          <a:p>
            <a:pPr marL="57150" indent="0" algn="just">
              <a:buNone/>
            </a:pPr>
            <a:r>
              <a:rPr lang="en-US" sz="1700" b="1" smtClean="0"/>
              <a:t> </a:t>
            </a:r>
            <a:r>
              <a:rPr lang="en-US" sz="1700" b="1" dirty="0" err="1" smtClean="0"/>
              <a:t>Văn</a:t>
            </a:r>
            <a:r>
              <a:rPr lang="en-US" sz="1700" b="1" dirty="0" smtClean="0"/>
              <a:t> </a:t>
            </a:r>
            <a:r>
              <a:rPr lang="en-US" sz="1700" b="1" dirty="0" err="1" smtClean="0"/>
              <a:t>phòng</a:t>
            </a:r>
            <a:r>
              <a:rPr lang="en-US" sz="1700" b="1" dirty="0" smtClean="0"/>
              <a:t> SPS </a:t>
            </a:r>
            <a:r>
              <a:rPr lang="en-US" sz="1700" b="1" dirty="0" err="1" smtClean="0"/>
              <a:t>Việt</a:t>
            </a:r>
            <a:r>
              <a:rPr lang="en-US" sz="1700" b="1" dirty="0" smtClean="0"/>
              <a:t> Nam</a:t>
            </a:r>
            <a:r>
              <a:rPr lang="en-US" sz="1700" b="1" smtClean="0"/>
              <a:t>: </a:t>
            </a:r>
            <a:r>
              <a:rPr lang="en-US" sz="1700" smtClean="0"/>
              <a:t>trực thuộc </a:t>
            </a:r>
            <a:r>
              <a:rPr lang="en-US" sz="1700" b="1" smtClean="0"/>
              <a:t>Bộ Nông nghiệp và Phát triển nông thôn (MARD)</a:t>
            </a:r>
            <a:r>
              <a:rPr lang="en-US" sz="1700" smtClean="0"/>
              <a:t> (đặt trụ sở tại Cục Chế biến và Phát triển thị trường NLTS) có </a:t>
            </a:r>
            <a:r>
              <a:rPr lang="en-US" sz="1700" dirty="0" err="1" smtClean="0"/>
              <a:t>nhiệm</a:t>
            </a:r>
            <a:r>
              <a:rPr lang="en-US" sz="1700" dirty="0" smtClean="0"/>
              <a:t> </a:t>
            </a:r>
            <a:r>
              <a:rPr lang="en-US" sz="1700" dirty="0" err="1" smtClean="0"/>
              <a:t>vụ</a:t>
            </a:r>
            <a:r>
              <a:rPr lang="en-US" sz="1700" dirty="0" smtClean="0"/>
              <a:t> </a:t>
            </a:r>
            <a:r>
              <a:rPr lang="en-US" sz="1700" dirty="0" err="1" smtClean="0"/>
              <a:t>Thông</a:t>
            </a:r>
            <a:r>
              <a:rPr lang="en-US" sz="1700" dirty="0" smtClean="0"/>
              <a:t> </a:t>
            </a:r>
            <a:r>
              <a:rPr lang="en-US" sz="1700" dirty="0" err="1" smtClean="0"/>
              <a:t>báo</a:t>
            </a:r>
            <a:r>
              <a:rPr lang="en-US" sz="1700" dirty="0" smtClean="0"/>
              <a:t> </a:t>
            </a:r>
            <a:r>
              <a:rPr lang="en-US" sz="1700" dirty="0" err="1" smtClean="0"/>
              <a:t>và</a:t>
            </a:r>
            <a:r>
              <a:rPr lang="en-US" sz="1700" dirty="0" smtClean="0"/>
              <a:t> </a:t>
            </a:r>
            <a:r>
              <a:rPr lang="en-US" sz="1700" dirty="0" err="1" smtClean="0"/>
              <a:t>hỏi</a:t>
            </a:r>
            <a:r>
              <a:rPr lang="en-US" sz="1700" dirty="0" smtClean="0"/>
              <a:t> </a:t>
            </a:r>
            <a:r>
              <a:rPr lang="en-US" sz="1700" dirty="0" err="1" smtClean="0"/>
              <a:t>đáp</a:t>
            </a:r>
            <a:r>
              <a:rPr lang="en-US" sz="1700" dirty="0" smtClean="0"/>
              <a:t> </a:t>
            </a:r>
            <a:r>
              <a:rPr lang="en-US" sz="1700" dirty="0" err="1" smtClean="0"/>
              <a:t>các</a:t>
            </a:r>
            <a:r>
              <a:rPr lang="en-US" sz="1700" dirty="0" smtClean="0"/>
              <a:t> </a:t>
            </a:r>
            <a:r>
              <a:rPr lang="en-US" sz="1700" dirty="0" err="1" smtClean="0"/>
              <a:t>nội</a:t>
            </a:r>
            <a:r>
              <a:rPr lang="en-US" sz="1700" dirty="0" smtClean="0"/>
              <a:t> dung </a:t>
            </a:r>
            <a:r>
              <a:rPr lang="en-US" sz="1700" dirty="0" err="1" smtClean="0"/>
              <a:t>và</a:t>
            </a:r>
            <a:r>
              <a:rPr lang="en-US" sz="1700" dirty="0" smtClean="0"/>
              <a:t> </a:t>
            </a:r>
            <a:r>
              <a:rPr lang="en-US" sz="1700" dirty="0" err="1" smtClean="0"/>
              <a:t>quy</a:t>
            </a:r>
            <a:r>
              <a:rPr lang="en-US" sz="1700" dirty="0" smtClean="0"/>
              <a:t> </a:t>
            </a:r>
            <a:r>
              <a:rPr lang="en-US" sz="1700" dirty="0" err="1" smtClean="0"/>
              <a:t>định</a:t>
            </a:r>
            <a:r>
              <a:rPr lang="en-US" sz="1700" dirty="0" smtClean="0"/>
              <a:t> </a:t>
            </a:r>
            <a:r>
              <a:rPr lang="en-US" sz="1700" dirty="0" err="1" smtClean="0"/>
              <a:t>về</a:t>
            </a:r>
            <a:r>
              <a:rPr lang="en-US" sz="1700" dirty="0" smtClean="0"/>
              <a:t> </a:t>
            </a:r>
            <a:r>
              <a:rPr lang="en-US" sz="1700" dirty="0" err="1" smtClean="0"/>
              <a:t>vệ</a:t>
            </a:r>
            <a:r>
              <a:rPr lang="en-US" sz="1700" dirty="0" smtClean="0"/>
              <a:t> </a:t>
            </a:r>
            <a:r>
              <a:rPr lang="en-US" sz="1700" dirty="0" err="1" smtClean="0"/>
              <a:t>sinh</a:t>
            </a:r>
            <a:r>
              <a:rPr lang="en-US" sz="1700" dirty="0" smtClean="0"/>
              <a:t> an </a:t>
            </a:r>
            <a:r>
              <a:rPr lang="en-US" sz="1700" dirty="0" err="1" smtClean="0"/>
              <a:t>toàn</a:t>
            </a:r>
            <a:r>
              <a:rPr lang="en-US" sz="1700" dirty="0" smtClean="0"/>
              <a:t> </a:t>
            </a:r>
            <a:r>
              <a:rPr lang="en-US" sz="1700" dirty="0" err="1" smtClean="0"/>
              <a:t>thực</a:t>
            </a:r>
            <a:r>
              <a:rPr lang="en-US" sz="1700" dirty="0" smtClean="0"/>
              <a:t> </a:t>
            </a:r>
            <a:r>
              <a:rPr lang="en-US" sz="1700" dirty="0" err="1" smtClean="0"/>
              <a:t>phẩm</a:t>
            </a:r>
            <a:r>
              <a:rPr lang="en-US" sz="1700" dirty="0" smtClean="0"/>
              <a:t> </a:t>
            </a:r>
            <a:r>
              <a:rPr lang="en-US" sz="1700" dirty="0" err="1" smtClean="0"/>
              <a:t>và</a:t>
            </a:r>
            <a:r>
              <a:rPr lang="en-US" sz="1700" dirty="0" smtClean="0"/>
              <a:t> </a:t>
            </a:r>
            <a:r>
              <a:rPr lang="en-US" sz="1700" dirty="0" err="1" smtClean="0"/>
              <a:t>kiểm</a:t>
            </a:r>
            <a:r>
              <a:rPr lang="en-US" sz="1700" dirty="0" smtClean="0"/>
              <a:t> </a:t>
            </a:r>
            <a:r>
              <a:rPr lang="en-US" sz="1700" dirty="0" err="1" smtClean="0"/>
              <a:t>dịch</a:t>
            </a:r>
            <a:r>
              <a:rPr lang="en-US" sz="1700" dirty="0" smtClean="0"/>
              <a:t> </a:t>
            </a:r>
            <a:r>
              <a:rPr lang="en-US" sz="1700" dirty="0" err="1" smtClean="0"/>
              <a:t>động</a:t>
            </a:r>
            <a:r>
              <a:rPr lang="en-US" sz="1700" dirty="0" smtClean="0"/>
              <a:t> </a:t>
            </a:r>
            <a:r>
              <a:rPr lang="en-US" sz="1700" dirty="0" err="1" smtClean="0"/>
              <a:t>thực</a:t>
            </a:r>
            <a:r>
              <a:rPr lang="en-US" sz="1700" dirty="0" smtClean="0"/>
              <a:t> </a:t>
            </a:r>
            <a:r>
              <a:rPr lang="en-US" sz="1700" dirty="0" err="1" smtClean="0"/>
              <a:t>vật</a:t>
            </a:r>
            <a:r>
              <a:rPr lang="en-US" sz="1700" dirty="0" smtClean="0"/>
              <a:t>; </a:t>
            </a:r>
            <a:r>
              <a:rPr lang="en-US" sz="1700" dirty="0" err="1" smtClean="0"/>
              <a:t>yêu</a:t>
            </a:r>
            <a:r>
              <a:rPr lang="en-US" sz="1700" dirty="0" smtClean="0"/>
              <a:t> </a:t>
            </a:r>
            <a:r>
              <a:rPr lang="en-US" sz="1700" dirty="0" err="1" smtClean="0"/>
              <a:t>cầu</a:t>
            </a:r>
            <a:r>
              <a:rPr lang="en-US" sz="1700" dirty="0" smtClean="0"/>
              <a:t> </a:t>
            </a:r>
            <a:r>
              <a:rPr lang="en-US" sz="1700" dirty="0" err="1" smtClean="0"/>
              <a:t>các</a:t>
            </a:r>
            <a:r>
              <a:rPr lang="en-US" sz="1700" dirty="0" smtClean="0"/>
              <a:t> </a:t>
            </a:r>
            <a:r>
              <a:rPr lang="en-US" sz="1700" dirty="0" err="1" smtClean="0"/>
              <a:t>nước</a:t>
            </a:r>
            <a:r>
              <a:rPr lang="en-US" sz="1700" dirty="0" smtClean="0"/>
              <a:t> </a:t>
            </a:r>
            <a:r>
              <a:rPr lang="en-US" sz="1700" dirty="0" err="1" smtClean="0"/>
              <a:t>thành</a:t>
            </a:r>
            <a:r>
              <a:rPr lang="en-US" sz="1700" dirty="0" smtClean="0"/>
              <a:t> </a:t>
            </a:r>
            <a:r>
              <a:rPr lang="en-US" sz="1700" dirty="0" err="1" smtClean="0"/>
              <a:t>viên</a:t>
            </a:r>
            <a:r>
              <a:rPr lang="en-US" sz="1700" dirty="0" smtClean="0"/>
              <a:t> </a:t>
            </a:r>
            <a:r>
              <a:rPr lang="en-US" sz="1700" dirty="0" err="1" smtClean="0"/>
              <a:t>của</a:t>
            </a:r>
            <a:r>
              <a:rPr lang="en-US" sz="1700" dirty="0" smtClean="0"/>
              <a:t> WTO </a:t>
            </a:r>
            <a:r>
              <a:rPr lang="en-US" sz="1700" dirty="0" err="1" smtClean="0"/>
              <a:t>cung</a:t>
            </a:r>
            <a:r>
              <a:rPr lang="en-US" sz="1700" dirty="0" smtClean="0"/>
              <a:t> </a:t>
            </a:r>
            <a:r>
              <a:rPr lang="en-US" sz="1700" dirty="0" err="1" smtClean="0"/>
              <a:t>cấp</a:t>
            </a:r>
            <a:r>
              <a:rPr lang="en-US" sz="1700" dirty="0" smtClean="0"/>
              <a:t> </a:t>
            </a:r>
            <a:r>
              <a:rPr lang="en-US" sz="1700" dirty="0" err="1" smtClean="0"/>
              <a:t>thông</a:t>
            </a:r>
            <a:r>
              <a:rPr lang="en-US" sz="1700" dirty="0" smtClean="0"/>
              <a:t> tin </a:t>
            </a:r>
            <a:r>
              <a:rPr lang="en-US" sz="1700" dirty="0" err="1" smtClean="0"/>
              <a:t>về</a:t>
            </a:r>
            <a:r>
              <a:rPr lang="en-US" sz="1700" dirty="0" smtClean="0"/>
              <a:t> </a:t>
            </a:r>
            <a:r>
              <a:rPr lang="en-US" sz="1700" dirty="0" err="1" smtClean="0"/>
              <a:t>các</a:t>
            </a:r>
            <a:r>
              <a:rPr lang="en-US" sz="1700" dirty="0" smtClean="0"/>
              <a:t> </a:t>
            </a:r>
            <a:r>
              <a:rPr lang="en-US" sz="1700" dirty="0" err="1" smtClean="0"/>
              <a:t>biện</a:t>
            </a:r>
            <a:r>
              <a:rPr lang="en-US" sz="1700" dirty="0" smtClean="0"/>
              <a:t> </a:t>
            </a:r>
            <a:r>
              <a:rPr lang="en-US" sz="1700" dirty="0" err="1" smtClean="0"/>
              <a:t>pháp</a:t>
            </a:r>
            <a:r>
              <a:rPr lang="en-US" sz="1700" dirty="0" smtClean="0"/>
              <a:t>, </a:t>
            </a:r>
            <a:r>
              <a:rPr lang="en-US" sz="1700" dirty="0" err="1" smtClean="0"/>
              <a:t>thủ</a:t>
            </a:r>
            <a:r>
              <a:rPr lang="en-US" sz="1700" dirty="0" smtClean="0"/>
              <a:t> </a:t>
            </a:r>
            <a:r>
              <a:rPr lang="en-US" sz="1700" dirty="0" err="1" smtClean="0"/>
              <a:t>tục</a:t>
            </a:r>
            <a:r>
              <a:rPr lang="en-US" sz="1700" dirty="0" smtClean="0"/>
              <a:t> </a:t>
            </a:r>
            <a:r>
              <a:rPr lang="en-US" sz="1700" dirty="0" err="1" smtClean="0"/>
              <a:t>đánh</a:t>
            </a:r>
            <a:r>
              <a:rPr lang="en-US" sz="1700" dirty="0" smtClean="0"/>
              <a:t> </a:t>
            </a:r>
            <a:r>
              <a:rPr lang="en-US" sz="1700" dirty="0" err="1" smtClean="0"/>
              <a:t>giá</a:t>
            </a:r>
            <a:r>
              <a:rPr lang="en-US" sz="1700" dirty="0" smtClean="0"/>
              <a:t> </a:t>
            </a:r>
            <a:r>
              <a:rPr lang="en-US" sz="1700" dirty="0" err="1" smtClean="0"/>
              <a:t>rủi</a:t>
            </a:r>
            <a:r>
              <a:rPr lang="en-US" sz="1700" dirty="0" smtClean="0"/>
              <a:t> </a:t>
            </a:r>
            <a:r>
              <a:rPr lang="en-US" sz="1700" dirty="0" err="1" smtClean="0"/>
              <a:t>ro</a:t>
            </a:r>
            <a:r>
              <a:rPr lang="en-US" sz="1700" dirty="0" smtClean="0"/>
              <a:t>, </a:t>
            </a:r>
            <a:r>
              <a:rPr lang="en-US" sz="1700" dirty="0" err="1" smtClean="0"/>
              <a:t>về</a:t>
            </a:r>
            <a:r>
              <a:rPr lang="en-US" sz="1700" dirty="0" smtClean="0"/>
              <a:t> </a:t>
            </a:r>
            <a:r>
              <a:rPr lang="en-US" sz="1700" dirty="0" err="1" smtClean="0"/>
              <a:t>thanh</a:t>
            </a:r>
            <a:r>
              <a:rPr lang="en-US" sz="1700" dirty="0" smtClean="0"/>
              <a:t> </a:t>
            </a:r>
            <a:r>
              <a:rPr lang="en-US" sz="1700" dirty="0" err="1" smtClean="0"/>
              <a:t>tra</a:t>
            </a:r>
            <a:r>
              <a:rPr lang="en-US" sz="1700" dirty="0" smtClean="0"/>
              <a:t>, </a:t>
            </a:r>
            <a:r>
              <a:rPr lang="en-US" sz="1700" dirty="0" err="1" smtClean="0"/>
              <a:t>kiểm</a:t>
            </a:r>
            <a:r>
              <a:rPr lang="en-US" sz="1700" dirty="0" smtClean="0"/>
              <a:t> </a:t>
            </a:r>
            <a:r>
              <a:rPr lang="en-US" sz="1700" dirty="0" err="1" smtClean="0"/>
              <a:t>tra</a:t>
            </a:r>
            <a:r>
              <a:rPr lang="en-US" sz="1700" dirty="0" smtClean="0"/>
              <a:t> </a:t>
            </a:r>
            <a:r>
              <a:rPr lang="en-US" sz="1700" dirty="0" err="1" smtClean="0"/>
              <a:t>và</a:t>
            </a:r>
            <a:r>
              <a:rPr lang="en-US" sz="1700" dirty="0" smtClean="0"/>
              <a:t> </a:t>
            </a:r>
            <a:r>
              <a:rPr lang="en-US" sz="1700" dirty="0" err="1" smtClean="0"/>
              <a:t>các</a:t>
            </a:r>
            <a:r>
              <a:rPr lang="en-US" sz="1700" dirty="0" smtClean="0"/>
              <a:t> </a:t>
            </a:r>
            <a:r>
              <a:rPr lang="en-US" sz="1700" dirty="0" err="1" smtClean="0"/>
              <a:t>vấn</a:t>
            </a:r>
            <a:r>
              <a:rPr lang="en-US" sz="1700" dirty="0" smtClean="0"/>
              <a:t> </a:t>
            </a:r>
            <a:r>
              <a:rPr lang="en-US" sz="1700" dirty="0" err="1" smtClean="0"/>
              <a:t>đề</a:t>
            </a:r>
            <a:r>
              <a:rPr lang="en-US" sz="1700" dirty="0" smtClean="0"/>
              <a:t> </a:t>
            </a:r>
            <a:r>
              <a:rPr lang="en-US" sz="1700" dirty="0" err="1" smtClean="0"/>
              <a:t>liên</a:t>
            </a:r>
            <a:r>
              <a:rPr lang="en-US" sz="1700" dirty="0" smtClean="0"/>
              <a:t> </a:t>
            </a:r>
            <a:r>
              <a:rPr lang="en-US" sz="1700" dirty="0" err="1" smtClean="0"/>
              <a:t>quan</a:t>
            </a:r>
            <a:r>
              <a:rPr lang="en-US" sz="1700" dirty="0" smtClean="0"/>
              <a:t> </a:t>
            </a:r>
            <a:r>
              <a:rPr lang="en-US" sz="1700" dirty="0" err="1" smtClean="0"/>
              <a:t>khác</a:t>
            </a:r>
            <a:r>
              <a:rPr lang="en-US" sz="1700" dirty="0" smtClean="0"/>
              <a:t> </a:t>
            </a:r>
            <a:r>
              <a:rPr lang="en-US" sz="1700" dirty="0" err="1" smtClean="0"/>
              <a:t>về</a:t>
            </a:r>
            <a:r>
              <a:rPr lang="en-US" sz="1700" dirty="0" smtClean="0"/>
              <a:t> </a:t>
            </a:r>
            <a:r>
              <a:rPr lang="en-US" sz="1700" dirty="0" err="1" smtClean="0"/>
              <a:t>vệ</a:t>
            </a:r>
            <a:r>
              <a:rPr lang="en-US" sz="1700" dirty="0" smtClean="0"/>
              <a:t> </a:t>
            </a:r>
            <a:r>
              <a:rPr lang="en-US" sz="1700" dirty="0" err="1" smtClean="0"/>
              <a:t>sinh</a:t>
            </a:r>
            <a:r>
              <a:rPr lang="en-US" sz="1700" dirty="0" smtClean="0"/>
              <a:t> an </a:t>
            </a:r>
            <a:r>
              <a:rPr lang="en-US" sz="1700" dirty="0" err="1" smtClean="0"/>
              <a:t>toàn</a:t>
            </a:r>
            <a:r>
              <a:rPr lang="en-US" sz="1700" dirty="0" smtClean="0"/>
              <a:t> </a:t>
            </a:r>
            <a:r>
              <a:rPr lang="en-US" sz="1700" dirty="0" err="1" smtClean="0"/>
              <a:t>thực</a:t>
            </a:r>
            <a:r>
              <a:rPr lang="en-US" sz="1700" dirty="0" smtClean="0"/>
              <a:t> </a:t>
            </a:r>
            <a:r>
              <a:rPr lang="en-US" sz="1700" dirty="0" err="1" smtClean="0"/>
              <a:t>phẩm</a:t>
            </a:r>
            <a:r>
              <a:rPr lang="en-US" sz="1700" dirty="0" smtClean="0"/>
              <a:t> </a:t>
            </a:r>
            <a:r>
              <a:rPr lang="en-US" sz="1700" dirty="0" err="1" smtClean="0"/>
              <a:t>và</a:t>
            </a:r>
            <a:r>
              <a:rPr lang="en-US" sz="1700" dirty="0" smtClean="0"/>
              <a:t> </a:t>
            </a:r>
            <a:r>
              <a:rPr lang="en-US" sz="1700" dirty="0" err="1" smtClean="0"/>
              <a:t>kiểm</a:t>
            </a:r>
            <a:r>
              <a:rPr lang="en-US" sz="1700" dirty="0" smtClean="0"/>
              <a:t> </a:t>
            </a:r>
            <a:r>
              <a:rPr lang="en-US" sz="1700" dirty="0" err="1" smtClean="0"/>
              <a:t>dịch</a:t>
            </a:r>
            <a:r>
              <a:rPr lang="en-US" sz="1700" dirty="0" smtClean="0"/>
              <a:t> </a:t>
            </a:r>
            <a:r>
              <a:rPr lang="en-US" sz="1700" dirty="0" err="1" smtClean="0"/>
              <a:t>động</a:t>
            </a:r>
            <a:r>
              <a:rPr lang="en-US" sz="1700" dirty="0" smtClean="0"/>
              <a:t> </a:t>
            </a:r>
            <a:r>
              <a:rPr lang="en-US" sz="1700" err="1" smtClean="0"/>
              <a:t>thực</a:t>
            </a:r>
            <a:r>
              <a:rPr lang="en-US" sz="1700" smtClean="0"/>
              <a:t> vật. Cơ quan triển khai thực hiện: Đối với </a:t>
            </a:r>
            <a:r>
              <a:rPr lang="en-US" sz="1700" b="1" smtClean="0"/>
              <a:t>sản phẩm thực vật </a:t>
            </a:r>
            <a:r>
              <a:rPr lang="en-US" sz="1700" smtClean="0"/>
              <a:t>- Cục Bảo vệ Thực vật; Đối với </a:t>
            </a:r>
            <a:r>
              <a:rPr lang="en-US" sz="1700" b="1" smtClean="0"/>
              <a:t>sản phẩm động vật  </a:t>
            </a:r>
            <a:r>
              <a:rPr lang="en-US" sz="1700" smtClean="0"/>
              <a:t>– </a:t>
            </a:r>
            <a:r>
              <a:rPr lang="en-US" sz="1700" b="1" smtClean="0"/>
              <a:t>Cục Thú y</a:t>
            </a:r>
            <a:r>
              <a:rPr lang="en-US" sz="1700" smtClean="0"/>
              <a:t>; Đối với </a:t>
            </a:r>
            <a:r>
              <a:rPr lang="en-US" sz="1700" b="1" smtClean="0"/>
              <a:t>sản phẩm thủy sản</a:t>
            </a:r>
            <a:r>
              <a:rPr lang="en-US" sz="1700" smtClean="0"/>
              <a:t>: Cục Quản lý chất lượng NLS &amp; TS; Đối với </a:t>
            </a:r>
            <a:r>
              <a:rPr lang="en-US" sz="1700" b="1" smtClean="0"/>
              <a:t>sản phẩm thực phẩm</a:t>
            </a:r>
            <a:r>
              <a:rPr lang="en-US" sz="1700" smtClean="0"/>
              <a:t>: Cục ATTP (Bộ Y tế) và Vụ KHCN (Bộ Công thương)</a:t>
            </a:r>
            <a:endParaRPr lang="en-US" sz="1700" dirty="0" smtClean="0"/>
          </a:p>
          <a:p>
            <a:pPr>
              <a:buNone/>
            </a:pPr>
            <a:endParaRPr lang="en-US" sz="1700" dirty="0" smtClean="0"/>
          </a:p>
        </p:txBody>
      </p:sp>
      <p:sp>
        <p:nvSpPr>
          <p:cNvPr id="4" name="Date Placeholder 3"/>
          <p:cNvSpPr>
            <a:spLocks noGrp="1"/>
          </p:cNvSpPr>
          <p:nvPr>
            <p:ph type="dt" sz="half" idx="2"/>
          </p:nvPr>
        </p:nvSpPr>
        <p:spPr/>
        <p:txBody>
          <a:bodyPr/>
          <a:lstStyle/>
          <a:p>
            <a:pPr algn="l"/>
            <a:r>
              <a:rPr lang="en-US" i="1" dirty="0" err="1" smtClean="0"/>
              <a:t>Đỗ</a:t>
            </a:r>
            <a:r>
              <a:rPr lang="en-US" i="1" dirty="0" smtClean="0"/>
              <a:t> </a:t>
            </a:r>
            <a:r>
              <a:rPr lang="en-US" i="1" dirty="0" err="1" smtClean="0"/>
              <a:t>Tuyết</a:t>
            </a:r>
            <a:r>
              <a:rPr lang="en-US" i="1" dirty="0" smtClean="0"/>
              <a:t> Mai</a:t>
            </a:r>
            <a:endParaRPr lang="en-US" i="1" dirty="0"/>
          </a:p>
        </p:txBody>
      </p:sp>
      <p:sp>
        <p:nvSpPr>
          <p:cNvPr id="5" name="Footer Placeholder 4"/>
          <p:cNvSpPr>
            <a:spLocks noGrp="1"/>
          </p:cNvSpPr>
          <p:nvPr>
            <p:ph type="ftr" sz="quarter" idx="3"/>
          </p:nvPr>
        </p:nvSpPr>
        <p:spPr/>
        <p:txBody>
          <a:bodyPr/>
          <a:lstStyle/>
          <a:p>
            <a:r>
              <a:rPr lang="en-US" smtClean="0"/>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smtClean="0"/>
              <a:t>Trang </a:t>
            </a:r>
            <a:fld id="{0073B9D0-39C7-41F2-82A8-7A1737E90240}" type="slidenum">
              <a:rPr lang="en-US" smtClean="0"/>
              <a:pPr algn="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320" y="76200"/>
            <a:ext cx="7498080" cy="914400"/>
          </a:xfrm>
        </p:spPr>
        <p:txBody>
          <a:bodyPr>
            <a:normAutofit/>
          </a:bodyPr>
          <a:lstStyle/>
          <a:p>
            <a:r>
              <a:rPr lang="en-US" sz="2800" b="1" dirty="0" err="1"/>
              <a:t>Tài</a:t>
            </a:r>
            <a:r>
              <a:rPr lang="en-US" sz="2800" b="1" dirty="0"/>
              <a:t> </a:t>
            </a:r>
            <a:r>
              <a:rPr lang="en-US" sz="2800" b="1" dirty="0" err="1"/>
              <a:t>liệu</a:t>
            </a:r>
            <a:r>
              <a:rPr lang="en-US" sz="2800" b="1" dirty="0"/>
              <a:t> </a:t>
            </a:r>
            <a:r>
              <a:rPr lang="en-US" sz="2800" b="1" dirty="0" err="1"/>
              <a:t>tham</a:t>
            </a:r>
            <a:r>
              <a:rPr lang="en-US" sz="2800" b="1" dirty="0"/>
              <a:t> </a:t>
            </a:r>
            <a:r>
              <a:rPr lang="en-US" sz="2800" b="1" dirty="0" err="1"/>
              <a:t>khảo</a:t>
            </a:r>
            <a:r>
              <a:rPr lang="en-US" sz="2800" b="1" dirty="0"/>
              <a:t> </a:t>
            </a:r>
            <a:r>
              <a:rPr lang="en-US" sz="2800" b="1" dirty="0" err="1"/>
              <a:t>chính</a:t>
            </a:r>
            <a:endParaRPr lang="en-US" sz="2800" b="1" dirty="0"/>
          </a:p>
        </p:txBody>
      </p:sp>
      <p:sp>
        <p:nvSpPr>
          <p:cNvPr id="3" name="Content Placeholder 2"/>
          <p:cNvSpPr>
            <a:spLocks noGrp="1"/>
          </p:cNvSpPr>
          <p:nvPr>
            <p:ph idx="1"/>
          </p:nvPr>
        </p:nvSpPr>
        <p:spPr>
          <a:xfrm>
            <a:off x="1066800" y="1143000"/>
            <a:ext cx="8077200" cy="4800600"/>
          </a:xfrm>
        </p:spPr>
        <p:txBody>
          <a:bodyPr>
            <a:normAutofit fontScale="92500"/>
          </a:bodyPr>
          <a:lstStyle/>
          <a:p>
            <a:pPr>
              <a:buNone/>
            </a:pPr>
            <a:r>
              <a:rPr lang="en-US" dirty="0"/>
              <a:t>1. </a:t>
            </a:r>
            <a:r>
              <a:rPr lang="en-US" dirty="0" err="1"/>
              <a:t>Trung</a:t>
            </a:r>
            <a:r>
              <a:rPr lang="en-US" dirty="0"/>
              <a:t> </a:t>
            </a:r>
            <a:r>
              <a:rPr lang="en-US" dirty="0" err="1"/>
              <a:t>tâm</a:t>
            </a:r>
            <a:r>
              <a:rPr lang="en-US" dirty="0"/>
              <a:t> WTO </a:t>
            </a:r>
            <a:r>
              <a:rPr lang="en-US" dirty="0" err="1"/>
              <a:t>và</a:t>
            </a:r>
            <a:r>
              <a:rPr lang="en-US" dirty="0"/>
              <a:t> </a:t>
            </a:r>
            <a:r>
              <a:rPr lang="en-US" dirty="0" err="1"/>
              <a:t>Hội</a:t>
            </a:r>
            <a:r>
              <a:rPr lang="en-US" dirty="0"/>
              <a:t> </a:t>
            </a:r>
            <a:r>
              <a:rPr lang="en-US" dirty="0" err="1"/>
              <a:t>nhập</a:t>
            </a:r>
            <a:r>
              <a:rPr lang="en-US" dirty="0"/>
              <a:t>: http://www.trungtamwto.vn</a:t>
            </a:r>
          </a:p>
          <a:p>
            <a:pPr>
              <a:buNone/>
            </a:pPr>
            <a:r>
              <a:rPr lang="en-US" dirty="0"/>
              <a:t>2. </a:t>
            </a:r>
            <a:r>
              <a:rPr lang="en-US" dirty="0" err="1"/>
              <a:t>Tài</a:t>
            </a:r>
            <a:r>
              <a:rPr lang="en-US" dirty="0"/>
              <a:t> </a:t>
            </a:r>
            <a:r>
              <a:rPr lang="en-US" dirty="0" err="1"/>
              <a:t>liệu</a:t>
            </a:r>
            <a:r>
              <a:rPr lang="en-US" dirty="0"/>
              <a:t> </a:t>
            </a:r>
            <a:r>
              <a:rPr lang="en-US" dirty="0" err="1"/>
              <a:t>Hội</a:t>
            </a:r>
            <a:r>
              <a:rPr lang="en-US" dirty="0"/>
              <a:t> </a:t>
            </a:r>
            <a:r>
              <a:rPr lang="en-US" dirty="0" err="1"/>
              <a:t>nghị</a:t>
            </a:r>
            <a:r>
              <a:rPr lang="en-US" dirty="0"/>
              <a:t> </a:t>
            </a:r>
            <a:r>
              <a:rPr lang="en-US" dirty="0" err="1"/>
              <a:t>Cơ</a:t>
            </a:r>
            <a:r>
              <a:rPr lang="en-US" dirty="0"/>
              <a:t> </a:t>
            </a:r>
            <a:r>
              <a:rPr lang="en-US" dirty="0" err="1"/>
              <a:t>hội</a:t>
            </a:r>
            <a:r>
              <a:rPr lang="en-US" dirty="0"/>
              <a:t> </a:t>
            </a:r>
            <a:r>
              <a:rPr lang="en-US" dirty="0" err="1"/>
              <a:t>và</a:t>
            </a:r>
            <a:r>
              <a:rPr lang="en-US" dirty="0"/>
              <a:t> </a:t>
            </a:r>
            <a:r>
              <a:rPr lang="en-US" dirty="0" err="1"/>
              <a:t>thách</a:t>
            </a:r>
            <a:r>
              <a:rPr lang="en-US" dirty="0"/>
              <a:t> </a:t>
            </a:r>
            <a:r>
              <a:rPr lang="en-US" dirty="0" err="1"/>
              <a:t>thức</a:t>
            </a:r>
            <a:r>
              <a:rPr lang="en-US" dirty="0"/>
              <a:t> </a:t>
            </a:r>
            <a:r>
              <a:rPr lang="en-US" dirty="0" err="1"/>
              <a:t>đối</a:t>
            </a:r>
            <a:r>
              <a:rPr lang="en-US" dirty="0"/>
              <a:t> </a:t>
            </a:r>
            <a:r>
              <a:rPr lang="en-US" dirty="0" err="1"/>
              <a:t>với</a:t>
            </a:r>
            <a:r>
              <a:rPr lang="en-US" dirty="0"/>
              <a:t> </a:t>
            </a:r>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hiệp</a:t>
            </a:r>
            <a:r>
              <a:rPr lang="en-US" dirty="0"/>
              <a:t> </a:t>
            </a:r>
            <a:r>
              <a:rPr lang="en-US" dirty="0" err="1"/>
              <a:t>định</a:t>
            </a:r>
            <a:r>
              <a:rPr lang="en-US" dirty="0"/>
              <a:t> </a:t>
            </a:r>
            <a:r>
              <a:rPr lang="en-US" dirty="0" err="1"/>
              <a:t>thương</a:t>
            </a:r>
            <a:r>
              <a:rPr lang="en-US" dirty="0"/>
              <a:t> </a:t>
            </a:r>
            <a:r>
              <a:rPr lang="en-US" dirty="0" err="1"/>
              <a:t>mại</a:t>
            </a:r>
            <a:r>
              <a:rPr lang="en-US" dirty="0"/>
              <a:t> </a:t>
            </a:r>
            <a:r>
              <a:rPr lang="en-US" dirty="0" err="1"/>
              <a:t>tự</a:t>
            </a:r>
            <a:r>
              <a:rPr lang="en-US" dirty="0"/>
              <a:t> do (FTA), do </a:t>
            </a:r>
            <a:r>
              <a:rPr lang="en-US" dirty="0" err="1"/>
              <a:t>Bộ</a:t>
            </a:r>
            <a:r>
              <a:rPr lang="en-US" dirty="0"/>
              <a:t> </a:t>
            </a:r>
            <a:r>
              <a:rPr lang="en-US" dirty="0" err="1"/>
              <a:t>Nông</a:t>
            </a:r>
            <a:r>
              <a:rPr lang="en-US" dirty="0"/>
              <a:t> </a:t>
            </a:r>
            <a:r>
              <a:rPr lang="en-US" dirty="0" err="1"/>
              <a:t>nghiệp</a:t>
            </a:r>
            <a:r>
              <a:rPr lang="en-US" dirty="0"/>
              <a:t> &amp; </a:t>
            </a:r>
            <a:r>
              <a:rPr lang="en-US" dirty="0" err="1"/>
              <a:t>Phát</a:t>
            </a:r>
            <a:r>
              <a:rPr lang="en-US" dirty="0"/>
              <a:t> </a:t>
            </a:r>
            <a:r>
              <a:rPr lang="en-US" dirty="0" err="1"/>
              <a:t>triển</a:t>
            </a:r>
            <a:r>
              <a:rPr lang="en-US" dirty="0"/>
              <a:t> </a:t>
            </a:r>
            <a:r>
              <a:rPr lang="en-US" dirty="0" err="1"/>
              <a:t>nông</a:t>
            </a:r>
            <a:r>
              <a:rPr lang="en-US" dirty="0"/>
              <a:t> </a:t>
            </a:r>
            <a:r>
              <a:rPr lang="en-US" dirty="0" err="1"/>
              <a:t>thôn</a:t>
            </a:r>
            <a:r>
              <a:rPr lang="en-US" dirty="0"/>
              <a:t> </a:t>
            </a:r>
            <a:r>
              <a:rPr lang="en-US" dirty="0" err="1"/>
              <a:t>tổ</a:t>
            </a:r>
            <a:r>
              <a:rPr lang="en-US" dirty="0"/>
              <a:t> </a:t>
            </a:r>
            <a:r>
              <a:rPr lang="en-US" dirty="0" err="1"/>
              <a:t>chức</a:t>
            </a:r>
            <a:r>
              <a:rPr lang="en-US" dirty="0"/>
              <a:t> </a:t>
            </a:r>
            <a:r>
              <a:rPr lang="en-US" dirty="0" err="1"/>
              <a:t>ngày</a:t>
            </a:r>
            <a:r>
              <a:rPr lang="en-US" dirty="0"/>
              <a:t> 26/6/2019, </a:t>
            </a:r>
            <a:r>
              <a:rPr lang="en-US" dirty="0" err="1"/>
              <a:t>tại</a:t>
            </a:r>
            <a:r>
              <a:rPr lang="en-US" dirty="0"/>
              <a:t> </a:t>
            </a:r>
            <a:r>
              <a:rPr lang="en-US" dirty="0" err="1"/>
              <a:t>Hà</a:t>
            </a:r>
            <a:r>
              <a:rPr lang="en-US" dirty="0"/>
              <a:t> </a:t>
            </a:r>
            <a:r>
              <a:rPr lang="en-US" dirty="0" err="1"/>
              <a:t>Nội</a:t>
            </a:r>
            <a:r>
              <a:rPr lang="en-US" dirty="0"/>
              <a:t>.</a:t>
            </a:r>
          </a:p>
          <a:p>
            <a:pPr>
              <a:buNone/>
            </a:pPr>
            <a:r>
              <a:rPr lang="en-US" dirty="0"/>
              <a:t>3. </a:t>
            </a:r>
            <a:r>
              <a:rPr lang="en-US" dirty="0" err="1"/>
              <a:t>Trang</a:t>
            </a:r>
            <a:r>
              <a:rPr lang="en-US" dirty="0"/>
              <a:t> web </a:t>
            </a:r>
            <a:r>
              <a:rPr lang="en-US" dirty="0" err="1"/>
              <a:t>về</a:t>
            </a:r>
            <a:r>
              <a:rPr lang="en-US" dirty="0"/>
              <a:t> EVFTA </a:t>
            </a:r>
            <a:r>
              <a:rPr lang="en-US" dirty="0" err="1"/>
              <a:t>của</a:t>
            </a:r>
            <a:r>
              <a:rPr lang="en-US" dirty="0"/>
              <a:t> </a:t>
            </a:r>
            <a:r>
              <a:rPr lang="en-US" dirty="0" err="1"/>
              <a:t>Bộ</a:t>
            </a:r>
            <a:r>
              <a:rPr lang="en-US" dirty="0"/>
              <a:t> </a:t>
            </a:r>
            <a:r>
              <a:rPr lang="en-US" dirty="0" err="1"/>
              <a:t>Công</a:t>
            </a:r>
            <a:r>
              <a:rPr lang="en-US" dirty="0"/>
              <a:t> </a:t>
            </a:r>
            <a:r>
              <a:rPr lang="en-US" dirty="0" err="1"/>
              <a:t>Thương</a:t>
            </a:r>
            <a:r>
              <a:rPr lang="en-US" dirty="0"/>
              <a:t>: </a:t>
            </a:r>
            <a:r>
              <a:rPr lang="en-US" dirty="0">
                <a:hlinkClick r:id="rId3"/>
              </a:rPr>
              <a:t>http://evfta.moit.gov.vn/</a:t>
            </a:r>
            <a:endParaRPr lang="en-US" dirty="0"/>
          </a:p>
          <a:p>
            <a:pPr>
              <a:buNone/>
            </a:pPr>
            <a:r>
              <a:rPr lang="en-US" dirty="0"/>
              <a:t>4. </a:t>
            </a:r>
            <a:r>
              <a:rPr lang="en-US" dirty="0" err="1"/>
              <a:t>Báo</a:t>
            </a:r>
            <a:r>
              <a:rPr lang="en-US" dirty="0"/>
              <a:t> </a:t>
            </a:r>
            <a:r>
              <a:rPr lang="en-US" dirty="0" err="1"/>
              <a:t>cáo</a:t>
            </a:r>
            <a:r>
              <a:rPr lang="en-US" dirty="0"/>
              <a:t> </a:t>
            </a:r>
            <a:r>
              <a:rPr lang="en-US" dirty="0" err="1"/>
              <a:t>ngành</a:t>
            </a:r>
            <a:r>
              <a:rPr lang="en-US" dirty="0"/>
              <a:t> </a:t>
            </a:r>
            <a:r>
              <a:rPr lang="en-US" dirty="0" err="1"/>
              <a:t>chè</a:t>
            </a:r>
            <a:r>
              <a:rPr lang="en-US" dirty="0"/>
              <a:t> EU, </a:t>
            </a:r>
            <a:r>
              <a:rPr lang="en-US" dirty="0" err="1"/>
              <a:t>Cục</a:t>
            </a:r>
            <a:r>
              <a:rPr lang="en-US" dirty="0"/>
              <a:t> XTTM – </a:t>
            </a:r>
            <a:r>
              <a:rPr lang="en-US" dirty="0" err="1"/>
              <a:t>Mutrap</a:t>
            </a:r>
            <a:r>
              <a:rPr lang="en-US" dirty="0"/>
              <a:t> 2014</a:t>
            </a:r>
          </a:p>
          <a:p>
            <a:pPr>
              <a:buNone/>
            </a:pPr>
            <a:r>
              <a:rPr lang="en-US" dirty="0"/>
              <a:t>5. </a:t>
            </a:r>
            <a:r>
              <a:rPr lang="en-US" dirty="0" err="1"/>
              <a:t>Số</a:t>
            </a:r>
            <a:r>
              <a:rPr lang="en-US" dirty="0"/>
              <a:t> </a:t>
            </a:r>
            <a:r>
              <a:rPr lang="en-US" dirty="0" err="1"/>
              <a:t>liệu</a:t>
            </a:r>
            <a:r>
              <a:rPr lang="en-US" dirty="0"/>
              <a:t> </a:t>
            </a:r>
            <a:r>
              <a:rPr lang="en-US" dirty="0" err="1"/>
              <a:t>thống</a:t>
            </a:r>
            <a:r>
              <a:rPr lang="en-US" dirty="0"/>
              <a:t> </a:t>
            </a:r>
            <a:r>
              <a:rPr lang="en-US" dirty="0" err="1"/>
              <a:t>kê</a:t>
            </a:r>
            <a:r>
              <a:rPr lang="en-US" dirty="0"/>
              <a:t> </a:t>
            </a:r>
            <a:r>
              <a:rPr lang="en-US" dirty="0" err="1"/>
              <a:t>hải</a:t>
            </a:r>
            <a:r>
              <a:rPr lang="en-US" dirty="0"/>
              <a:t> </a:t>
            </a:r>
            <a:r>
              <a:rPr lang="en-US" dirty="0" err="1"/>
              <a:t>quan</a:t>
            </a:r>
            <a:r>
              <a:rPr lang="en-US" dirty="0"/>
              <a:t> </a:t>
            </a:r>
            <a:r>
              <a:rPr lang="en-US" dirty="0" err="1"/>
              <a:t>Việt</a:t>
            </a:r>
            <a:r>
              <a:rPr lang="en-US" dirty="0"/>
              <a:t> Nam – </a:t>
            </a:r>
            <a:r>
              <a:rPr lang="en-US" dirty="0" err="1"/>
              <a:t>Tổng</a:t>
            </a:r>
            <a:r>
              <a:rPr lang="en-US" dirty="0"/>
              <a:t> </a:t>
            </a:r>
            <a:r>
              <a:rPr lang="en-US" dirty="0" err="1"/>
              <a:t>cục</a:t>
            </a:r>
            <a:r>
              <a:rPr lang="en-US" dirty="0"/>
              <a:t> </a:t>
            </a:r>
            <a:r>
              <a:rPr lang="en-US" dirty="0" err="1"/>
              <a:t>hải</a:t>
            </a:r>
            <a:r>
              <a:rPr lang="en-US" dirty="0"/>
              <a:t> </a:t>
            </a:r>
            <a:r>
              <a:rPr lang="en-US" dirty="0" err="1"/>
              <a:t>quan</a:t>
            </a:r>
            <a:endParaRPr lang="en-US" dirty="0"/>
          </a:p>
          <a:p>
            <a:pPr>
              <a:buNone/>
            </a:pPr>
            <a:r>
              <a:rPr lang="en-US" dirty="0"/>
              <a:t>6. </a:t>
            </a:r>
            <a:r>
              <a:rPr lang="en-US" dirty="0" err="1"/>
              <a:t>Niêm</a:t>
            </a:r>
            <a:r>
              <a:rPr lang="en-US" dirty="0"/>
              <a:t> </a:t>
            </a:r>
            <a:r>
              <a:rPr lang="en-US" dirty="0" err="1"/>
              <a:t>giám</a:t>
            </a:r>
            <a:r>
              <a:rPr lang="en-US" dirty="0"/>
              <a:t> </a:t>
            </a:r>
            <a:r>
              <a:rPr lang="en-US" dirty="0" err="1"/>
              <a:t>thống</a:t>
            </a:r>
            <a:r>
              <a:rPr lang="en-US" dirty="0"/>
              <a:t> </a:t>
            </a:r>
            <a:r>
              <a:rPr lang="en-US" dirty="0" err="1"/>
              <a:t>kê</a:t>
            </a:r>
            <a:r>
              <a:rPr lang="en-US" dirty="0"/>
              <a:t> </a:t>
            </a:r>
            <a:r>
              <a:rPr lang="en-US" dirty="0" err="1"/>
              <a:t>năm</a:t>
            </a:r>
            <a:r>
              <a:rPr lang="en-US" dirty="0"/>
              <a:t> 2019 – </a:t>
            </a:r>
            <a:r>
              <a:rPr lang="en-US" dirty="0" err="1"/>
              <a:t>Tổng</a:t>
            </a:r>
            <a:r>
              <a:rPr lang="en-US" dirty="0"/>
              <a:t> </a:t>
            </a:r>
            <a:r>
              <a:rPr lang="en-US" dirty="0" err="1"/>
              <a:t>Cục</a:t>
            </a:r>
            <a:r>
              <a:rPr lang="en-US" dirty="0"/>
              <a:t> </a:t>
            </a:r>
            <a:r>
              <a:rPr lang="en-US" dirty="0" err="1"/>
              <a:t>thống</a:t>
            </a:r>
            <a:r>
              <a:rPr lang="en-US" dirty="0"/>
              <a:t> </a:t>
            </a:r>
            <a:r>
              <a:rPr lang="en-US" dirty="0" err="1"/>
              <a:t>kê</a:t>
            </a:r>
            <a:endParaRPr lang="en-US" dirty="0"/>
          </a:p>
          <a:p>
            <a:pPr>
              <a:buNone/>
            </a:pPr>
            <a:r>
              <a:rPr lang="en-US" dirty="0"/>
              <a:t>7. </a:t>
            </a:r>
            <a:r>
              <a:rPr lang="vi-VN" dirty="0"/>
              <a:t>“Chỉ dẫn địa lý – Di sản thiên nhiên và văn hóa Việt” - Cục Sở hưu trí tuệ</a:t>
            </a:r>
            <a:endParaRPr lang="en-US" dirty="0"/>
          </a:p>
          <a:p>
            <a:pPr>
              <a:buNone/>
            </a:pPr>
            <a:endParaRPr lang="en-US" dirty="0"/>
          </a:p>
          <a:p>
            <a:pPr>
              <a:buNone/>
            </a:pPr>
            <a:endParaRPr lang="en-US" b="1"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53</a:t>
            </a:fld>
            <a:endParaRPr lang="en-US" dirty="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1.2.1 </a:t>
            </a:r>
            <a:r>
              <a:rPr lang="en-US" sz="2400" b="1" dirty="0" err="1">
                <a:solidFill>
                  <a:schemeClr val="tx1"/>
                </a:solidFill>
                <a:latin typeface="Times New Roman" pitchFamily="18" charset="0"/>
                <a:cs typeface="Times New Roman" pitchFamily="18" charset="0"/>
              </a:rPr>
              <a:t>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43000" y="1600200"/>
            <a:ext cx="7802880" cy="4419600"/>
          </a:xfrm>
          <a:ln>
            <a:solidFill>
              <a:schemeClr val="bg2">
                <a:lumMod val="75000"/>
              </a:schemeClr>
            </a:solidFill>
            <a:prstDash val="dash"/>
          </a:ln>
        </p:spPr>
        <p:txBody>
          <a:bodyPr anchor="ctr">
            <a:normAutofit/>
          </a:bodyPr>
          <a:lstStyle/>
          <a:p>
            <a:pPr>
              <a:lnSpc>
                <a:spcPct val="125000"/>
              </a:lnSpc>
              <a:spcAft>
                <a:spcPts val="600"/>
              </a:spcAft>
              <a:buNone/>
            </a:pPr>
            <a:r>
              <a:rPr lang="en-US" sz="2000" b="1" dirty="0" err="1" smtClean="0">
                <a:latin typeface="Times New Roman" pitchFamily="18" charset="0"/>
                <a:cs typeface="Times New Roman" pitchFamily="18" charset="0"/>
              </a:rPr>
              <a:t>Việt</a:t>
            </a:r>
            <a:r>
              <a:rPr lang="en-US" sz="2000" b="1" dirty="0" smtClean="0">
                <a:latin typeface="Times New Roman" pitchFamily="18" charset="0"/>
                <a:cs typeface="Times New Roman" pitchFamily="18" charset="0"/>
              </a:rPr>
              <a:t> Nam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khẩu</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sang </a:t>
            </a:r>
            <a:r>
              <a:rPr lang="en-US" sz="2000" b="1" dirty="0">
                <a:latin typeface="Times New Roman" pitchFamily="18" charset="0"/>
                <a:cs typeface="Times New Roman" pitchFamily="18" charset="0"/>
              </a:rPr>
              <a:t>EU</a:t>
            </a:r>
          </a:p>
          <a:p>
            <a:pPr>
              <a:lnSpc>
                <a:spcPct val="125000"/>
              </a:lnSpc>
              <a:spcAft>
                <a:spcPts val="600"/>
              </a:spcAft>
              <a:buFont typeface="Wingdings" pitchFamily="2" charset="2"/>
              <a:buChar char="Ø"/>
            </a:pPr>
            <a:r>
              <a:rPr lang="en-US" sz="2000" b="1" dirty="0" err="1">
                <a:latin typeface="Times New Roman" pitchFamily="18" charset="0"/>
                <a:cs typeface="Times New Roman" pitchFamily="18" charset="0"/>
              </a:rPr>
              <a:t>Ngay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EVFTA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EU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xóa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khẩu</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85,6%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70,3%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sang EU. </a:t>
            </a:r>
          </a:p>
          <a:p>
            <a:pPr>
              <a:lnSpc>
                <a:spcPct val="125000"/>
              </a:lnSpc>
              <a:spcAft>
                <a:spcPts val="600"/>
              </a:spcAft>
              <a:buFont typeface="Wingdings" pitchFamily="2" charset="2"/>
              <a:buChar char="Ø"/>
            </a:pP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07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kể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EU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99,2%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dòng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99,7%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p>
          <a:p>
            <a:pPr>
              <a:lnSpc>
                <a:spcPct val="125000"/>
              </a:lnSpc>
              <a:spcAft>
                <a:spcPts val="600"/>
              </a:spcAft>
              <a:buFont typeface="Wingdings" pitchFamily="2" charset="2"/>
              <a:buChar char="Ø"/>
            </a:pP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0,3%</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EU cam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b="1" dirty="0" err="1">
                <a:latin typeface="Times New Roman" pitchFamily="18" charset="0"/>
                <a:cs typeface="Times New Roman" pitchFamily="18" charset="0"/>
              </a:rPr>
              <a:t>hạn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0%</a:t>
            </a:r>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6</a:t>
            </a:fld>
            <a:endParaRPr lang="en-US" dirty="0"/>
          </a:p>
        </p:txBody>
      </p:sp>
      <p:sp>
        <p:nvSpPr>
          <p:cNvPr id="7" name="Footer Placeholder 6"/>
          <p:cNvSpPr>
            <a:spLocks noGrp="1"/>
          </p:cNvSpPr>
          <p:nvPr>
            <p:ph type="ftr" sz="quarter" idx="3"/>
          </p:nvPr>
        </p:nvSpPr>
        <p:spPr/>
        <p:txBody>
          <a:bodyPr/>
          <a:lstStyle/>
          <a:p>
            <a:r>
              <a:rPr lang="en-US"/>
              <a:t>Nông nghiệp Việt Nam khi thực thi  EVFTA T9 -2020</a:t>
            </a:r>
            <a:endParaRPr lang="en-US" dirty="0"/>
          </a:p>
        </p:txBody>
      </p:sp>
      <p:sp>
        <p:nvSpPr>
          <p:cNvPr id="8" name="Rectangle 7"/>
          <p:cNvSpPr>
            <a:spLocks/>
          </p:cNvSpPr>
          <p:nvPr/>
        </p:nvSpPr>
        <p:spPr>
          <a:xfrm>
            <a:off x="990600" y="1143000"/>
            <a:ext cx="379476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Đối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với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hàng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rào</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thuế</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quan</a:t>
            </a:r>
            <a:r>
              <a:rPr lang="en-US" sz="2200" b="1" dirty="0">
                <a:solidFill>
                  <a:schemeClr val="bg2">
                    <a:lumMod val="25000"/>
                  </a:schemeClr>
                </a:solidFill>
                <a:latin typeface="Times New Roman" pitchFamily="18" charset="0"/>
                <a:cs typeface="Times New Roman" pitchFamily="18" charset="0"/>
              </a:rPr>
              <a:t> </a:t>
            </a:r>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7696200" cy="4724400"/>
          </a:xfrm>
          <a:ln>
            <a:solidFill>
              <a:schemeClr val="bg2">
                <a:lumMod val="75000"/>
              </a:schemeClr>
            </a:solidFill>
            <a:prstDash val="dash"/>
          </a:ln>
        </p:spPr>
        <p:txBody>
          <a:bodyPr>
            <a:normAutofit/>
          </a:bodyPr>
          <a:lstStyle/>
          <a:p>
            <a:pPr>
              <a:spcBef>
                <a:spcPts val="1200"/>
              </a:spcBef>
              <a:buNone/>
            </a:pPr>
            <a:r>
              <a:rPr lang="en-US" sz="2000" b="1" dirty="0" err="1" smtClean="0">
                <a:latin typeface="Times New Roman" pitchFamily="18" charset="0"/>
                <a:cs typeface="Times New Roman" pitchFamily="18" charset="0"/>
              </a:rPr>
              <a:t>Việt</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Nam </a:t>
            </a:r>
            <a:r>
              <a:rPr lang="en-US" sz="2000" b="1" dirty="0" err="1">
                <a:latin typeface="Times New Roman" pitchFamily="18" charset="0"/>
                <a:cs typeface="Times New Roman" pitchFamily="18" charset="0"/>
              </a:rPr>
              <a:t>nhập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khẩu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EU</a:t>
            </a:r>
          </a:p>
          <a:p>
            <a:pPr>
              <a:buFont typeface="Wingdings" pitchFamily="2" charset="2"/>
              <a:buChar char="Ø"/>
            </a:pP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cam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xóa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ngay</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48,5%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dòng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chiếm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64,5%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a:t>
            </a:r>
          </a:p>
          <a:p>
            <a:pPr>
              <a:buFont typeface="Wingdings" pitchFamily="2" charset="2"/>
              <a:buChar char="Ø"/>
            </a:pP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7 </a:t>
            </a:r>
            <a:r>
              <a:rPr lang="en-US" sz="2000" b="1"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91,8%</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đương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97,1%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EU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xóa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a:t>
            </a:r>
          </a:p>
          <a:p>
            <a:pPr>
              <a:buFont typeface="Wingdings" pitchFamily="2" charset="2"/>
              <a:buChar char="Ø"/>
            </a:pP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98,3%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dòng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99,8%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a:t>
            </a:r>
          </a:p>
          <a:p>
            <a:pPr>
              <a:buFont typeface="Wingdings" pitchFamily="2" charset="2"/>
              <a:buChar char="Ø"/>
            </a:pP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1,7%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dòng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EU,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khẩu</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hơn</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cam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WTO.</a:t>
            </a:r>
          </a:p>
          <a:p>
            <a:pPr>
              <a:buFontTx/>
              <a:buChar char="-"/>
            </a:pPr>
            <a:endParaRPr lang="en-US" sz="2000" dirty="0"/>
          </a:p>
          <a:p>
            <a:pPr>
              <a:buNone/>
            </a:pPr>
            <a:endParaRPr lang="en-US" sz="2000" dirty="0"/>
          </a:p>
          <a:p>
            <a:endParaRPr lang="en-US" sz="20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7" name="Footer Placeholder 6"/>
          <p:cNvSpPr>
            <a:spLocks noGrp="1"/>
          </p:cNvSpPr>
          <p:nvPr>
            <p:ph type="ftr" sz="quarter" idx="3"/>
          </p:nvPr>
        </p:nvSpPr>
        <p:spPr/>
        <p:txBody>
          <a:bodyPr/>
          <a:lstStyle/>
          <a:p>
            <a:r>
              <a:rPr lang="en-US" dirty="0" err="1"/>
              <a:t>Nông</a:t>
            </a:r>
            <a:r>
              <a:rPr lang="en-US" dirty="0"/>
              <a:t> </a:t>
            </a:r>
            <a:r>
              <a:rPr lang="en-US" dirty="0" err="1"/>
              <a:t>nghiệp</a:t>
            </a:r>
            <a:r>
              <a:rPr lang="en-US" dirty="0"/>
              <a:t> </a:t>
            </a:r>
            <a:r>
              <a:rPr lang="en-US" dirty="0" err="1"/>
              <a:t>Việt</a:t>
            </a:r>
            <a:r>
              <a:rPr lang="en-US" dirty="0"/>
              <a:t> Nam </a:t>
            </a:r>
            <a:r>
              <a:rPr lang="en-US" dirty="0" err="1"/>
              <a:t>khi</a:t>
            </a:r>
            <a:r>
              <a:rPr lang="en-US" dirty="0"/>
              <a:t> </a:t>
            </a:r>
            <a:r>
              <a:rPr lang="en-US" dirty="0" err="1"/>
              <a:t>thực</a:t>
            </a:r>
            <a:r>
              <a:rPr lang="en-US" dirty="0"/>
              <a:t> </a:t>
            </a:r>
            <a:r>
              <a:rPr lang="en-US" dirty="0" err="1"/>
              <a:t>thi</a:t>
            </a:r>
            <a:r>
              <a:rPr lang="en-US" dirty="0"/>
              <a:t>  EVFTA T9 -2020</a:t>
            </a:r>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7</a:t>
            </a:fld>
            <a:endParaRPr lang="en-US" dirty="0"/>
          </a:p>
        </p:txBody>
      </p:sp>
      <p:sp>
        <p:nvSpPr>
          <p:cNvPr id="10" name="Title 1"/>
          <p:cNvSpPr txBox="1">
            <a:spLocks/>
          </p:cNvSpPr>
          <p:nvPr/>
        </p:nvSpPr>
        <p:spPr>
          <a:xfrm>
            <a:off x="609600" y="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r>
            <a:br>
              <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Rectangle 8"/>
          <p:cNvSpPr>
            <a:spLocks/>
          </p:cNvSpPr>
          <p:nvPr/>
        </p:nvSpPr>
        <p:spPr>
          <a:xfrm>
            <a:off x="990600" y="1143000"/>
            <a:ext cx="402336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Đối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với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hàng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rào</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thuế</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quan</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t.t</a:t>
            </a:r>
            <a:r>
              <a:rPr lang="en-US" sz="2200" b="1" dirty="0">
                <a:solidFill>
                  <a:schemeClr val="bg2">
                    <a:lumMod val="25000"/>
                  </a:schemeClr>
                </a:solidFill>
                <a:latin typeface="Times New Roman" pitchFamily="18" charset="0"/>
                <a:cs typeface="Times New Roman" pitchFamily="18" charset="0"/>
              </a:rPr>
              <a:t>)</a:t>
            </a:r>
          </a:p>
        </p:txBody>
      </p:sp>
      <p:sp>
        <p:nvSpPr>
          <p:cNvPr id="13"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1.2.1 </a:t>
            </a:r>
            <a:r>
              <a:rPr lang="en-US" sz="2400" b="1" dirty="0" err="1">
                <a:solidFill>
                  <a:schemeClr val="tx1"/>
                </a:solidFill>
                <a:latin typeface="Times New Roman" pitchFamily="18" charset="0"/>
                <a:cs typeface="Times New Roman" pitchFamily="18" charset="0"/>
              </a:rPr>
              <a:t>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a:t>
            </a:r>
            <a:r>
              <a:rPr lang="en-US" sz="1600" b="1" dirty="0" err="1">
                <a:solidFill>
                  <a:schemeClr val="tx1"/>
                </a:solidFill>
                <a:latin typeface="Times New Roman" pitchFamily="18" charset="0"/>
                <a:cs typeface="Times New Roman" pitchFamily="18" charset="0"/>
              </a:rPr>
              <a:t>tiếp</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theo</a:t>
            </a:r>
            <a:r>
              <a:rPr lang="en-US" sz="16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5" name="Footer Placeholder 4"/>
          <p:cNvSpPr>
            <a:spLocks noGrp="1"/>
          </p:cNvSpPr>
          <p:nvPr>
            <p:ph type="ftr" sz="quarter" idx="3"/>
          </p:nvPr>
        </p:nvSpPr>
        <p:spPr/>
        <p:txBody>
          <a:bodyPr/>
          <a:lstStyle/>
          <a:p>
            <a:r>
              <a:rPr lang="en-US"/>
              <a:t>Nông nghiệp Việt Nam khi thực thi  EVFTA T9 -2020</a:t>
            </a:r>
            <a:endParaRPr lang="en-US" dirty="0"/>
          </a:p>
        </p:txBody>
      </p:sp>
      <p:sp>
        <p:nvSpPr>
          <p:cNvPr id="6" name="Slide Number Placeholder 5"/>
          <p:cNvSpPr>
            <a:spLocks noGrp="1"/>
          </p:cNvSpPr>
          <p:nvPr>
            <p:ph type="sldNum" sz="quarter" idx="4"/>
          </p:nvPr>
        </p:nvSpPr>
        <p:spPr/>
        <p:txBody>
          <a:bodyPr/>
          <a:lstStyle/>
          <a:p>
            <a:pPr algn="r"/>
            <a:r>
              <a:rPr lang="en-US"/>
              <a:t>Trang </a:t>
            </a:r>
            <a:fld id="{0073B9D0-39C7-41F2-82A8-7A1737E90240}" type="slidenum">
              <a:rPr lang="en-US" smtClean="0"/>
              <a:pPr algn="r"/>
              <a:t>8</a:t>
            </a:fld>
            <a:endParaRPr lang="en-US" dirty="0"/>
          </a:p>
        </p:txBody>
      </p:sp>
      <p:graphicFrame>
        <p:nvGraphicFramePr>
          <p:cNvPr id="17" name="Chart 16"/>
          <p:cNvGraphicFramePr/>
          <p:nvPr>
            <p:extLst>
              <p:ext uri="{D42A27DB-BD31-4B8C-83A1-F6EECF244321}">
                <p14:modId xmlns="" xmlns:p14="http://schemas.microsoft.com/office/powerpoint/2010/main" val="2351214743"/>
              </p:ext>
            </p:extLst>
          </p:nvPr>
        </p:nvGraphicFramePr>
        <p:xfrm>
          <a:off x="2743200" y="1219200"/>
          <a:ext cx="44196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4876800" y="3886200"/>
          <a:ext cx="4038600" cy="23572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1219200" y="3886200"/>
          <a:ext cx="4267200" cy="2514600"/>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p:cNvSpPr/>
          <p:nvPr/>
        </p:nvSpPr>
        <p:spPr>
          <a:xfrm>
            <a:off x="990600" y="224135"/>
            <a:ext cx="4810163" cy="461665"/>
          </a:xfrm>
          <a:prstGeom prst="rect">
            <a:avLst/>
          </a:prstGeom>
        </p:spPr>
        <p:txBody>
          <a:bodyPr wrap="none">
            <a:spAutoFit/>
          </a:bodyPr>
          <a:lstStyle/>
          <a:p>
            <a:r>
              <a:rPr lang="en-US" sz="2400" b="1" dirty="0">
                <a:latin typeface="Times New Roman" pitchFamily="18" charset="0"/>
                <a:cs typeface="Times New Roman" pitchFamily="18" charset="0"/>
              </a:rPr>
              <a:t>1.2.1 </a:t>
            </a:r>
            <a:r>
              <a:rPr lang="en-US" sz="2400" b="1" dirty="0" err="1">
                <a:latin typeface="Times New Roman" pitchFamily="18" charset="0"/>
                <a:cs typeface="Times New Roman" pitchFamily="18" charset="0"/>
              </a:rPr>
              <a:t>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1400" b="1" dirty="0">
                <a:latin typeface="Times New Roman" pitchFamily="18" charset="0"/>
                <a:cs typeface="Times New Roman" pitchFamily="18" charset="0"/>
              </a:rPr>
              <a:t>(</a:t>
            </a:r>
            <a:r>
              <a:rPr lang="en-US" sz="1400" b="1" dirty="0" err="1">
                <a:latin typeface="Times New Roman" pitchFamily="18" charset="0"/>
                <a:cs typeface="Times New Roman" pitchFamily="18" charset="0"/>
              </a:rPr>
              <a:t>tiếp</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theo</a:t>
            </a:r>
            <a:r>
              <a:rPr lang="en-US" sz="1400" b="1" dirty="0">
                <a:latin typeface="Times New Roman" pitchFamily="18" charset="0"/>
                <a:cs typeface="Times New Roman" pitchFamily="18" charset="0"/>
              </a:rPr>
              <a:t>) </a:t>
            </a:r>
            <a:endParaRPr lang="en-US" sz="1200" dirty="0"/>
          </a:p>
        </p:txBody>
      </p:sp>
      <p:sp>
        <p:nvSpPr>
          <p:cNvPr id="10" name="Rectangle 9">
            <a:extLst>
              <a:ext uri="{FF2B5EF4-FFF2-40B4-BE49-F238E27FC236}">
                <a16:creationId xmlns="" xmlns:a16="http://schemas.microsoft.com/office/drawing/2014/main" id="{ABC7E516-D8D0-FA4C-A6BB-6C8375FD3B0C}"/>
              </a:ext>
            </a:extLst>
          </p:cNvPr>
          <p:cNvSpPr>
            <a:spLocks/>
          </p:cNvSpPr>
          <p:nvPr/>
        </p:nvSpPr>
        <p:spPr>
          <a:xfrm>
            <a:off x="1008743" y="762000"/>
            <a:ext cx="716280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a:solidFill>
                  <a:schemeClr val="bg2">
                    <a:lumMod val="25000"/>
                  </a:schemeClr>
                </a:solidFill>
                <a:latin typeface="Times New Roman" pitchFamily="18" charset="0"/>
                <a:cs typeface="Times New Roman" pitchFamily="18" charset="0"/>
              </a:rPr>
              <a:t>Minh </a:t>
            </a:r>
            <a:r>
              <a:rPr lang="en-US" sz="2200" b="1" dirty="0" err="1">
                <a:solidFill>
                  <a:schemeClr val="bg2">
                    <a:lumMod val="25000"/>
                  </a:schemeClr>
                </a:solidFill>
                <a:latin typeface="Times New Roman" pitchFamily="18" charset="0"/>
                <a:cs typeface="Times New Roman" pitchFamily="18" charset="0"/>
              </a:rPr>
              <a:t>họa</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Xuất</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nhập</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khẩu</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hàng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hóa</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giữa</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Việt</a:t>
            </a:r>
            <a:r>
              <a:rPr lang="en-US" sz="2200" b="1" dirty="0">
                <a:solidFill>
                  <a:schemeClr val="bg2">
                    <a:lumMod val="25000"/>
                  </a:schemeClr>
                </a:solidFill>
                <a:latin typeface="Times New Roman" pitchFamily="18" charset="0"/>
                <a:cs typeface="Times New Roman" pitchFamily="18" charset="0"/>
              </a:rPr>
              <a:t> Nam - EU</a:t>
            </a:r>
            <a:endParaRPr lang="vi-VN" sz="2200" b="1" dirty="0">
              <a:solidFill>
                <a:schemeClr val="bg2">
                  <a:lumMod val="25000"/>
                </a:schemeClr>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498080" cy="4781550"/>
          </a:xfrm>
          <a:ln>
            <a:solidFill>
              <a:schemeClr val="bg2">
                <a:lumMod val="75000"/>
              </a:schemeClr>
            </a:solidFill>
            <a:prstDash val="dash"/>
          </a:ln>
        </p:spPr>
        <p:txBody>
          <a:bodyPr>
            <a:noAutofit/>
          </a:bodyPr>
          <a:lstStyle/>
          <a:p>
            <a:pPr>
              <a:spcBef>
                <a:spcPts val="0"/>
              </a:spcBef>
              <a:spcAft>
                <a:spcPts val="0"/>
              </a:spcAft>
              <a:buSzPct val="110000"/>
              <a:buFont typeface="Arial" pitchFamily="34" charset="0"/>
              <a:buChar char="•"/>
            </a:pPr>
            <a:r>
              <a:rPr lang="en-US" sz="1900" b="1" dirty="0" err="1">
                <a:latin typeface="Times New Roman" pitchFamily="18" charset="0"/>
                <a:cs typeface="Times New Roman" pitchFamily="18" charset="0"/>
              </a:rPr>
              <a:t>Các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rào</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cản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kỹ</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thuật</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đối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với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thương</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mại</a:t>
            </a:r>
            <a:r>
              <a:rPr lang="en-US" sz="1900" b="1" dirty="0">
                <a:latin typeface="Times New Roman" pitchFamily="18" charset="0"/>
                <a:cs typeface="Times New Roman" pitchFamily="18" charset="0"/>
              </a:rPr>
              <a:t> (TBT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thỏa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thuận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tắc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định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rào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kỹ</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thuật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định</a:t>
            </a:r>
            <a:r>
              <a:rPr lang="en-US" sz="1900" dirty="0">
                <a:latin typeface="Times New Roman" pitchFamily="18" charset="0"/>
                <a:cs typeface="Times New Roman" pitchFamily="18" charset="0"/>
              </a:rPr>
              <a:t> TBT) </a:t>
            </a:r>
            <a:r>
              <a:rPr lang="en-US" sz="1900" dirty="0" err="1">
                <a:latin typeface="Times New Roman" pitchFamily="18" charset="0"/>
                <a:cs typeface="Times New Roman" pitchFamily="18" charset="0"/>
              </a:rPr>
              <a:t>trong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Thế</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giới</a:t>
            </a:r>
            <a:r>
              <a:rPr lang="en-US" sz="1900" dirty="0">
                <a:latin typeface="Times New Roman" pitchFamily="18" charset="0"/>
                <a:cs typeface="Times New Roman" pitchFamily="18" charset="0"/>
              </a:rPr>
              <a:t> (WTO). </a:t>
            </a:r>
            <a:endParaRPr lang="en-US" sz="1900" b="1" dirty="0">
              <a:latin typeface="Times New Roman" pitchFamily="18" charset="0"/>
              <a:cs typeface="Times New Roman" pitchFamily="18" charset="0"/>
            </a:endParaRPr>
          </a:p>
          <a:p>
            <a:pPr>
              <a:spcBef>
                <a:spcPts val="0"/>
              </a:spcBef>
              <a:spcAft>
                <a:spcPts val="0"/>
              </a:spcAft>
              <a:buSzPct val="110000"/>
              <a:buFont typeface="Arial" pitchFamily="34" charset="0"/>
              <a:buChar char="•"/>
            </a:pPr>
            <a:r>
              <a:rPr lang="en-US" sz="1900" b="1" dirty="0" err="1">
                <a:latin typeface="Times New Roman" pitchFamily="18" charset="0"/>
                <a:cs typeface="Times New Roman" pitchFamily="18" charset="0"/>
              </a:rPr>
              <a:t>Các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biện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pháp</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vệ</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sinh</a:t>
            </a:r>
            <a:r>
              <a:rPr lang="en-US" sz="1900" b="1" dirty="0">
                <a:latin typeface="Times New Roman" pitchFamily="18" charset="0"/>
                <a:cs typeface="Times New Roman" pitchFamily="18" charset="0"/>
              </a:rPr>
              <a:t> an </a:t>
            </a:r>
            <a:r>
              <a:rPr lang="en-US" sz="1900" b="1" dirty="0" err="1">
                <a:latin typeface="Times New Roman" pitchFamily="18" charset="0"/>
                <a:cs typeface="Times New Roman" pitchFamily="18" charset="0"/>
              </a:rPr>
              <a:t>toàn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thực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phẩm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và</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kiểm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dịch</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động</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thực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vật</a:t>
            </a:r>
            <a:r>
              <a:rPr lang="en-US" sz="1900" b="1" dirty="0">
                <a:latin typeface="Times New Roman" pitchFamily="18" charset="0"/>
                <a:cs typeface="Times New Roman" pitchFamily="18" charset="0"/>
              </a:rPr>
              <a:t> (SPS) </a:t>
            </a:r>
          </a:p>
          <a:p>
            <a:pPr lvl="1">
              <a:spcBef>
                <a:spcPts val="0"/>
              </a:spcBef>
              <a:spcAft>
                <a:spcPts val="0"/>
              </a:spcAft>
              <a:buFont typeface="Wingdings" pitchFamily="2" charset="2"/>
              <a:buChar char="ü"/>
            </a:pPr>
            <a:r>
              <a:rPr lang="en-US" sz="1900" b="1" dirty="0">
                <a:latin typeface="Times New Roman" pitchFamily="18" charset="0"/>
                <a:cs typeface="Times New Roman" pitchFamily="18" charset="0"/>
              </a:rPr>
              <a:t> </a:t>
            </a:r>
            <a:r>
              <a:rPr lang="en-US" sz="1900" dirty="0" err="1">
                <a:latin typeface="Times New Roman" pitchFamily="18" charset="0"/>
                <a:cs typeface="Times New Roman" pitchFamily="18" charset="0"/>
              </a:rPr>
              <a:t>Thủ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mở</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cửa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phẩm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phẩm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khẩu</a:t>
            </a:r>
            <a:endParaRPr lang="en-US" sz="1900" dirty="0">
              <a:latin typeface="Times New Roman" pitchFamily="18" charset="0"/>
              <a:cs typeface="Times New Roman" pitchFamily="18" charset="0"/>
            </a:endParaRPr>
          </a:p>
          <a:p>
            <a:pPr lvl="1">
              <a:spcBef>
                <a:spcPts val="0"/>
              </a:spcBef>
              <a:spcAft>
                <a:spcPts val="0"/>
              </a:spcAft>
              <a:buFont typeface="Wingdings" pitchFamily="2" charset="2"/>
              <a:buChar char="ü"/>
            </a:pPr>
            <a:r>
              <a:rPr lang="en-US" sz="1900" dirty="0" err="1">
                <a:latin typeface="Times New Roman" pitchFamily="18" charset="0"/>
                <a:cs typeface="Times New Roman" pitchFamily="18" charset="0"/>
              </a:rPr>
              <a:t>Trao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đổi</a:t>
            </a:r>
            <a:r>
              <a:rPr lang="en-US" sz="1900" dirty="0">
                <a:latin typeface="Times New Roman" pitchFamily="18" charset="0"/>
                <a:cs typeface="Times New Roman" pitchFamily="18" charset="0"/>
              </a:rPr>
              <a:t>/</a:t>
            </a:r>
            <a:r>
              <a:rPr lang="en-US" sz="1900" dirty="0" err="1">
                <a:latin typeface="Times New Roman" pitchFamily="18" charset="0"/>
                <a:cs typeface="Times New Roman" pitchFamily="18" charset="0"/>
              </a:rPr>
              <a:t>Đăng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sách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doanh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nghiệp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xuất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khẩu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sản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giữa</a:t>
            </a:r>
            <a:r>
              <a:rPr lang="en-US" sz="1900" dirty="0">
                <a:latin typeface="Times New Roman" pitchFamily="18" charset="0"/>
                <a:cs typeface="Times New Roman" pitchFamily="18" charset="0"/>
              </a:rPr>
              <a:t> 2 </a:t>
            </a:r>
            <a:r>
              <a:rPr lang="en-US" sz="1900" dirty="0" err="1">
                <a:latin typeface="Times New Roman" pitchFamily="18" charset="0"/>
                <a:cs typeface="Times New Roman" pitchFamily="18" charset="0"/>
              </a:rPr>
              <a:t>bên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thẩm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quyền</a:t>
            </a:r>
            <a:r>
              <a:rPr lang="en-US" sz="1900" dirty="0">
                <a:latin typeface="Times New Roman" pitchFamily="18" charset="0"/>
                <a:cs typeface="Times New Roman" pitchFamily="18" charset="0"/>
              </a:rPr>
              <a:t> 2 </a:t>
            </a:r>
            <a:r>
              <a:rPr lang="en-US" sz="1900" dirty="0" err="1">
                <a:latin typeface="Times New Roman" pitchFamily="18" charset="0"/>
                <a:cs typeface="Times New Roman" pitchFamily="18" charset="0"/>
              </a:rPr>
              <a:t>bên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cung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cấp</a:t>
            </a:r>
            <a:r>
              <a:rPr lang="en-US" sz="1900" dirty="0">
                <a:latin typeface="Times New Roman" pitchFamily="18" charset="0"/>
                <a:cs typeface="Times New Roman" pitchFamily="18" charset="0"/>
              </a:rPr>
              <a:t>)</a:t>
            </a:r>
          </a:p>
          <a:p>
            <a:pPr lvl="1">
              <a:spcBef>
                <a:spcPts val="0"/>
              </a:spcBef>
              <a:spcAft>
                <a:spcPts val="0"/>
              </a:spcAft>
              <a:buFont typeface="Wingdings" pitchFamily="2" charset="2"/>
              <a:buChar char="ü"/>
            </a:pPr>
            <a:r>
              <a:rPr lang="en-US" sz="1900" dirty="0" err="1">
                <a:latin typeface="Times New Roman" pitchFamily="18" charset="0"/>
                <a:cs typeface="Times New Roman" pitchFamily="18" charset="0"/>
              </a:rPr>
              <a:t>Thống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nhất</a:t>
            </a:r>
            <a:r>
              <a:rPr lang="en-US" sz="1900" dirty="0">
                <a:latin typeface="Times New Roman" pitchFamily="18" charset="0"/>
                <a:cs typeface="Times New Roman" pitchFamily="18" charset="0"/>
              </a:rPr>
              <a:t> “single entity” </a:t>
            </a:r>
            <a:r>
              <a:rPr lang="en-US" sz="1900" dirty="0" err="1">
                <a:latin typeface="Times New Roman" pitchFamily="18" charset="0"/>
                <a:cs typeface="Times New Roman" pitchFamily="18" charset="0"/>
              </a:rPr>
              <a:t>thủ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tục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nhập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khẩu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niệm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bệnh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vật</a:t>
            </a:r>
            <a:endParaRPr lang="en-US" sz="1900" dirty="0">
              <a:latin typeface="Times New Roman" pitchFamily="18" charset="0"/>
              <a:cs typeface="Times New Roman" pitchFamily="18" charset="0"/>
            </a:endParaRPr>
          </a:p>
          <a:p>
            <a:pPr lvl="1">
              <a:spcBef>
                <a:spcPts val="0"/>
              </a:spcBef>
              <a:spcAft>
                <a:spcPts val="0"/>
              </a:spcAft>
              <a:buFont typeface="Wingdings" pitchFamily="2" charset="2"/>
              <a:buChar char="ü"/>
            </a:pPr>
            <a:r>
              <a:rPr lang="en-US" sz="1900" dirty="0" err="1">
                <a:latin typeface="Times New Roman" pitchFamily="18" charset="0"/>
                <a:cs typeface="Times New Roman" pitchFamily="18" charset="0"/>
              </a:rPr>
              <a:t>Hỗ</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trợ</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kỹ</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thuật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Việt</a:t>
            </a:r>
            <a:r>
              <a:rPr lang="en-US" sz="1900" dirty="0">
                <a:latin typeface="Times New Roman" pitchFamily="18" charset="0"/>
                <a:cs typeface="Times New Roman" pitchFamily="18" charset="0"/>
              </a:rPr>
              <a:t> Nam </a:t>
            </a:r>
            <a:r>
              <a:rPr lang="en-US" sz="1900" dirty="0" err="1">
                <a:latin typeface="Times New Roman" pitchFamily="18" charset="0"/>
                <a:cs typeface="Times New Roman" pitchFamily="18" charset="0"/>
              </a:rPr>
              <a:t>trong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lĩnh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vực</a:t>
            </a:r>
            <a:r>
              <a:rPr lang="en-US" sz="1900" dirty="0">
                <a:latin typeface="Times New Roman" pitchFamily="18" charset="0"/>
                <a:cs typeface="Times New Roman" pitchFamily="18" charset="0"/>
              </a:rPr>
              <a:t> SPS </a:t>
            </a:r>
          </a:p>
          <a:p>
            <a:pPr>
              <a:spcBef>
                <a:spcPts val="0"/>
              </a:spcBef>
              <a:spcAft>
                <a:spcPts val="0"/>
              </a:spcAft>
              <a:buNone/>
            </a:pPr>
            <a:endParaRPr lang="en-US" sz="1900" b="1" dirty="0">
              <a:latin typeface="Times New Roman" pitchFamily="18" charset="0"/>
              <a:cs typeface="Times New Roman" pitchFamily="18" charset="0"/>
            </a:endParaRPr>
          </a:p>
          <a:p>
            <a:pPr>
              <a:spcBef>
                <a:spcPts val="0"/>
              </a:spcBef>
              <a:spcAft>
                <a:spcPts val="0"/>
              </a:spcAft>
              <a:buNone/>
            </a:pPr>
            <a:endParaRPr lang="en-US" sz="1900" dirty="0"/>
          </a:p>
          <a:p>
            <a:pPr>
              <a:spcBef>
                <a:spcPts val="0"/>
              </a:spcBef>
              <a:spcAft>
                <a:spcPts val="0"/>
              </a:spcAft>
            </a:pPr>
            <a:endParaRPr lang="en-US" sz="1900" dirty="0"/>
          </a:p>
        </p:txBody>
      </p:sp>
      <p:sp>
        <p:nvSpPr>
          <p:cNvPr id="4" name="Date Placeholder 3"/>
          <p:cNvSpPr>
            <a:spLocks noGrp="1"/>
          </p:cNvSpPr>
          <p:nvPr>
            <p:ph type="dt" sz="half" idx="2"/>
          </p:nvPr>
        </p:nvSpPr>
        <p:spPr/>
        <p:txBody>
          <a:bodyPr/>
          <a:lstStyle/>
          <a:p>
            <a:pPr algn="l"/>
            <a:r>
              <a:rPr lang="en-US" i="1"/>
              <a:t>Đỗ Tuyết Mai</a:t>
            </a:r>
            <a:endParaRPr lang="en-US" i="1" dirty="0"/>
          </a:p>
        </p:txBody>
      </p:sp>
      <p:sp>
        <p:nvSpPr>
          <p:cNvPr id="6" name="Footer Placeholder 5"/>
          <p:cNvSpPr>
            <a:spLocks noGrp="1"/>
          </p:cNvSpPr>
          <p:nvPr>
            <p:ph type="ftr" sz="quarter" idx="3"/>
          </p:nvPr>
        </p:nvSpPr>
        <p:spPr/>
        <p:txBody>
          <a:bodyPr/>
          <a:lstStyle/>
          <a:p>
            <a:r>
              <a:rPr lang="en-US"/>
              <a:t>Nông nghiệp Việt Nam khi thực thi  EVFTA T9 -2020</a:t>
            </a:r>
            <a:endParaRPr lang="en-US" dirty="0"/>
          </a:p>
        </p:txBody>
      </p:sp>
      <p:sp>
        <p:nvSpPr>
          <p:cNvPr id="5" name="Slide Number Placeholder 4"/>
          <p:cNvSpPr>
            <a:spLocks noGrp="1"/>
          </p:cNvSpPr>
          <p:nvPr>
            <p:ph type="sldNum" sz="quarter" idx="4"/>
          </p:nvPr>
        </p:nvSpPr>
        <p:spPr/>
        <p:txBody>
          <a:bodyPr/>
          <a:lstStyle/>
          <a:p>
            <a:pPr algn="r"/>
            <a:r>
              <a:rPr lang="en-US"/>
              <a:t>Trang</a:t>
            </a:r>
            <a:fld id="{0073B9D0-39C7-41F2-82A8-7A1737E90240}" type="slidenum">
              <a:rPr lang="en-US" smtClean="0"/>
              <a:pPr algn="r"/>
              <a:t>9</a:t>
            </a:fld>
            <a:endParaRPr lang="en-US" dirty="0"/>
          </a:p>
        </p:txBody>
      </p:sp>
      <p:sp>
        <p:nvSpPr>
          <p:cNvPr id="8" name="Rectangle 7"/>
          <p:cNvSpPr>
            <a:spLocks/>
          </p:cNvSpPr>
          <p:nvPr/>
        </p:nvSpPr>
        <p:spPr>
          <a:xfrm>
            <a:off x="990600" y="1066800"/>
            <a:ext cx="4023360" cy="430887"/>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r>
              <a:rPr lang="en-US" sz="2200" b="1" dirty="0" err="1">
                <a:solidFill>
                  <a:schemeClr val="bg2">
                    <a:lumMod val="25000"/>
                  </a:schemeClr>
                </a:solidFill>
                <a:latin typeface="Times New Roman" pitchFamily="18" charset="0"/>
                <a:cs typeface="Times New Roman" pitchFamily="18" charset="0"/>
              </a:rPr>
              <a:t>Đối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với</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hàng</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rào</a:t>
            </a:r>
            <a:r>
              <a:rPr lang="en-US" sz="2200" b="1" dirty="0">
                <a:solidFill>
                  <a:schemeClr val="bg2">
                    <a:lumMod val="25000"/>
                  </a:schemeClr>
                </a:solidFill>
                <a:latin typeface="Times New Roman" pitchFamily="18" charset="0"/>
                <a:cs typeface="Times New Roman" pitchFamily="18" charset="0"/>
              </a:rPr>
              <a:t> phi </a:t>
            </a:r>
            <a:r>
              <a:rPr lang="en-US" sz="2200" b="1" dirty="0" err="1">
                <a:solidFill>
                  <a:schemeClr val="bg2">
                    <a:lumMod val="25000"/>
                  </a:schemeClr>
                </a:solidFill>
                <a:latin typeface="Times New Roman" pitchFamily="18" charset="0"/>
                <a:cs typeface="Times New Roman" pitchFamily="18" charset="0"/>
              </a:rPr>
              <a:t>thuế</a:t>
            </a:r>
            <a:r>
              <a:rPr lang="en-US" sz="2200" b="1" dirty="0">
                <a:solidFill>
                  <a:schemeClr val="bg2">
                    <a:lumMod val="25000"/>
                  </a:schemeClr>
                </a:solidFill>
                <a:latin typeface="Times New Roman" pitchFamily="18" charset="0"/>
                <a:cs typeface="Times New Roman" pitchFamily="18" charset="0"/>
              </a:rPr>
              <a:t> </a:t>
            </a:r>
            <a:r>
              <a:rPr lang="en-US" sz="2200" b="1" dirty="0" err="1">
                <a:solidFill>
                  <a:schemeClr val="bg2">
                    <a:lumMod val="25000"/>
                  </a:schemeClr>
                </a:solidFill>
                <a:latin typeface="Times New Roman" pitchFamily="18" charset="0"/>
                <a:cs typeface="Times New Roman" pitchFamily="18" charset="0"/>
              </a:rPr>
              <a:t>quan</a:t>
            </a:r>
            <a:endParaRPr lang="vi-VN" sz="2200" b="1" dirty="0">
              <a:solidFill>
                <a:schemeClr val="bg2">
                  <a:lumMod val="25000"/>
                </a:schemeClr>
              </a:solidFill>
              <a:latin typeface="Times New Roman" pitchFamily="18" charset="0"/>
              <a:cs typeface="Times New Roman" pitchFamily="18" charset="0"/>
            </a:endParaRPr>
          </a:p>
        </p:txBody>
      </p:sp>
      <p:sp>
        <p:nvSpPr>
          <p:cNvPr id="11" name="Title 1"/>
          <p:cNvSpPr>
            <a:spLocks noGrp="1"/>
          </p:cNvSpPr>
          <p:nvPr>
            <p:ph type="title"/>
          </p:nvPr>
        </p:nvSpPr>
        <p:spPr>
          <a:xfrm>
            <a:off x="990600" y="152400"/>
            <a:ext cx="7498080" cy="914400"/>
          </a:xfrm>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en-US" sz="2400" b="1" dirty="0">
                <a:solidFill>
                  <a:schemeClr val="tx1"/>
                </a:solidFill>
                <a:latin typeface="Times New Roman" pitchFamily="18" charset="0"/>
                <a:cs typeface="Times New Roman" pitchFamily="18" charset="0"/>
              </a:rPr>
              <a:t> 1.2.1 </a:t>
            </a:r>
            <a:r>
              <a:rPr lang="en-US" sz="2400" b="1" dirty="0" err="1">
                <a:solidFill>
                  <a:schemeClr val="tx1"/>
                </a:solidFill>
                <a:latin typeface="Times New Roman" pitchFamily="18" charset="0"/>
                <a:cs typeface="Times New Roman" pitchFamily="18" charset="0"/>
              </a:rPr>
              <a:t>Thương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mại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1400" b="1" dirty="0">
                <a:solidFill>
                  <a:schemeClr val="tx1"/>
                </a:solidFill>
                <a:latin typeface="Times New Roman" pitchFamily="18" charset="0"/>
                <a:cs typeface="Times New Roman" pitchFamily="18" charset="0"/>
              </a:rPr>
              <a:t>(</a:t>
            </a:r>
            <a:r>
              <a:rPr lang="en-US" sz="1400" b="1" dirty="0" err="1">
                <a:solidFill>
                  <a:schemeClr val="tx1"/>
                </a:solidFill>
                <a:latin typeface="Times New Roman" pitchFamily="18" charset="0"/>
                <a:cs typeface="Times New Roman" pitchFamily="18" charset="0"/>
              </a:rPr>
              <a:t>tiếp</a:t>
            </a:r>
            <a:r>
              <a:rPr lang="en-US" sz="1400" b="1" dirty="0">
                <a:solidFill>
                  <a:schemeClr val="tx1"/>
                </a:solidFill>
                <a:latin typeface="Times New Roman" pitchFamily="18" charset="0"/>
                <a:cs typeface="Times New Roman" pitchFamily="18" charset="0"/>
              </a:rPr>
              <a:t> </a:t>
            </a:r>
            <a:r>
              <a:rPr lang="en-US" sz="1400" b="1" dirty="0" err="1">
                <a:solidFill>
                  <a:schemeClr val="tx1"/>
                </a:solidFill>
                <a:latin typeface="Times New Roman" pitchFamily="18" charset="0"/>
                <a:cs typeface="Times New Roman" pitchFamily="18" charset="0"/>
              </a:rPr>
              <a:t>theo</a:t>
            </a:r>
            <a:r>
              <a:rPr lang="en-US" sz="1400" b="1" dirty="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Times New Roman"/>
        <a:ea typeface=""/>
        <a:cs typeface=""/>
      </a:majorFont>
      <a:minorFont>
        <a:latin typeface="Times New Roman"/>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1937</TotalTime>
  <Words>9426</Words>
  <Application>Microsoft Macintosh PowerPoint</Application>
  <PresentationFormat>On-screen Show (4:3)</PresentationFormat>
  <Paragraphs>609</Paragraphs>
  <Slides>53</Slides>
  <Notes>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Solstice</vt:lpstr>
      <vt:lpstr>Custom Design</vt:lpstr>
      <vt:lpstr>Nông nghiệp Việt Nam   Thuận lợi – Khó khăn khi thực thi EVFTA</vt:lpstr>
      <vt:lpstr>Nội dung</vt:lpstr>
      <vt:lpstr> Phần 1. EVFTA là gì?</vt:lpstr>
      <vt:lpstr> 1.1 Giới thiệu chung về EVFTA </vt:lpstr>
      <vt:lpstr>Slide 5</vt:lpstr>
      <vt:lpstr>  1.2.1 Thương mại hàng hóa  </vt:lpstr>
      <vt:lpstr>  1.2.1 Thương mại hàng hóa (tiếp theo)  </vt:lpstr>
      <vt:lpstr>Slide 8</vt:lpstr>
      <vt:lpstr>  1.2.1 Thương mại hàng hóa (tiếp theo)  </vt:lpstr>
      <vt:lpstr>  1.2.2 Sở hữu trí tuệ  </vt:lpstr>
      <vt:lpstr>  1.2.3 Quy tắc xuất xứ  </vt:lpstr>
      <vt:lpstr>  1.2.4 Thương mại dịch vụ và đầu tư  </vt:lpstr>
      <vt:lpstr>1.3 Cơ hội  - Thách thức của EVFTA</vt:lpstr>
      <vt:lpstr>Phần 2. Nông nghiệp Việt Nam, thuận lợi và khó khăn khi thực thi EVFTA</vt:lpstr>
      <vt:lpstr>2.1 Thuận lợi </vt:lpstr>
      <vt:lpstr>2.1 Thuận lợi (tiếp theo) </vt:lpstr>
      <vt:lpstr>2.1 Thuận lợi (tiếp theo) </vt:lpstr>
      <vt:lpstr>2.2 Khó khăn </vt:lpstr>
      <vt:lpstr>2.2 Khó khăn (tiếp theo)</vt:lpstr>
      <vt:lpstr>Slide 20</vt:lpstr>
      <vt:lpstr>2.2 Khó khăn (tiếp theo)</vt:lpstr>
      <vt:lpstr>2.3 Tiềm năng và thách thức của ngành hàng nông nghiệp xuất khẩu vào EU</vt:lpstr>
      <vt:lpstr>2.3.1.1 Thủy sản (1/5)</vt:lpstr>
      <vt:lpstr>2.3.1.1 Thủy sản (2/5)</vt:lpstr>
      <vt:lpstr>2.3.1.1 Thủy sản (3/5)</vt:lpstr>
      <vt:lpstr>2.3.1.1 Thủy sản (4/5)</vt:lpstr>
      <vt:lpstr>Slide 27</vt:lpstr>
      <vt:lpstr>Slide 28</vt:lpstr>
      <vt:lpstr>Slide 29</vt:lpstr>
      <vt:lpstr>Slide 30</vt:lpstr>
      <vt:lpstr>Slide 31</vt:lpstr>
      <vt:lpstr>Slide 32</vt:lpstr>
      <vt:lpstr>Slide 33</vt:lpstr>
      <vt:lpstr>Slide 34</vt:lpstr>
      <vt:lpstr>Slide 35</vt:lpstr>
      <vt:lpstr>Slide 36</vt:lpstr>
      <vt:lpstr>Slide 37</vt:lpstr>
      <vt:lpstr>Phần 3. Một số giải pháp chính của ngành nông nghiệp để thực thi hiệu quả EVFTA</vt:lpstr>
      <vt:lpstr>3.1 Giải pháp vĩ mô</vt:lpstr>
      <vt:lpstr>Slide 40</vt:lpstr>
      <vt:lpstr>Slide 41</vt:lpstr>
      <vt:lpstr>Slide 42</vt:lpstr>
      <vt:lpstr>Slide 43</vt:lpstr>
      <vt:lpstr>Phần 4. Nông nghiệp Thái Nguyên trước EVFTA</vt:lpstr>
      <vt:lpstr>4.1 Khái quát tình hình nông nghiệp Thái Nguyên (1/2)</vt:lpstr>
      <vt:lpstr>4.1 Khái quát tình hình nông nghiệp Thái Nguyên (2/2)</vt:lpstr>
      <vt:lpstr>Slide 47</vt:lpstr>
      <vt:lpstr>Slide 48</vt:lpstr>
      <vt:lpstr>Slide 49</vt:lpstr>
      <vt:lpstr>Slide 50</vt:lpstr>
      <vt:lpstr>Slide 51</vt:lpstr>
      <vt:lpstr>Một số đầu mối về giải quyết các rào cản phi thuế quan (TBT và SPS) </vt:lpstr>
      <vt:lpstr>Tài liệu tham khảo chính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Nông nghiệp – Cơ hội, Thách thức</dc:title>
  <dc:creator>TTC</dc:creator>
  <cp:lastModifiedBy>TTC</cp:lastModifiedBy>
  <cp:revision>259</cp:revision>
  <dcterms:created xsi:type="dcterms:W3CDTF">2020-09-15T14:03:06Z</dcterms:created>
  <dcterms:modified xsi:type="dcterms:W3CDTF">2020-09-21T04:07:51Z</dcterms:modified>
</cp:coreProperties>
</file>